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3" r:id="rId9"/>
    <p:sldId id="265" r:id="rId10"/>
    <p:sldId id="270" r:id="rId11"/>
    <p:sldId id="271" r:id="rId12"/>
    <p:sldId id="264" r:id="rId13"/>
    <p:sldId id="274" r:id="rId14"/>
    <p:sldId id="266" r:id="rId15"/>
    <p:sldId id="267" r:id="rId16"/>
    <p:sldId id="282" r:id="rId17"/>
    <p:sldId id="268" r:id="rId18"/>
    <p:sldId id="272" r:id="rId19"/>
    <p:sldId id="273" r:id="rId20"/>
    <p:sldId id="269" r:id="rId21"/>
    <p:sldId id="286" r:id="rId22"/>
    <p:sldId id="275" r:id="rId23"/>
    <p:sldId id="276" r:id="rId24"/>
    <p:sldId id="329" r:id="rId25"/>
    <p:sldId id="330" r:id="rId26"/>
    <p:sldId id="277" r:id="rId27"/>
    <p:sldId id="280" r:id="rId28"/>
    <p:sldId id="331" r:id="rId29"/>
    <p:sldId id="332" r:id="rId30"/>
    <p:sldId id="333" r:id="rId31"/>
    <p:sldId id="334" r:id="rId32"/>
    <p:sldId id="335" r:id="rId33"/>
    <p:sldId id="336" r:id="rId34"/>
    <p:sldId id="337" r:id="rId35"/>
    <p:sldId id="338" r:id="rId36"/>
    <p:sldId id="339" r:id="rId37"/>
    <p:sldId id="278" r:id="rId38"/>
    <p:sldId id="340" r:id="rId39"/>
    <p:sldId id="341" r:id="rId40"/>
    <p:sldId id="342" r:id="rId41"/>
    <p:sldId id="283" r:id="rId42"/>
    <p:sldId id="285" r:id="rId43"/>
    <p:sldId id="287" r:id="rId44"/>
    <p:sldId id="288" r:id="rId45"/>
    <p:sldId id="294" r:id="rId46"/>
    <p:sldId id="289" r:id="rId47"/>
    <p:sldId id="290" r:id="rId48"/>
    <p:sldId id="295" r:id="rId49"/>
    <p:sldId id="297" r:id="rId50"/>
    <p:sldId id="303" r:id="rId51"/>
    <p:sldId id="304" r:id="rId52"/>
    <p:sldId id="305" r:id="rId53"/>
    <p:sldId id="306" r:id="rId54"/>
    <p:sldId id="307" r:id="rId55"/>
    <p:sldId id="308" r:id="rId56"/>
    <p:sldId id="309" r:id="rId57"/>
    <p:sldId id="343" r:id="rId58"/>
    <p:sldId id="344" r:id="rId59"/>
    <p:sldId id="310" r:id="rId60"/>
    <p:sldId id="313" r:id="rId61"/>
    <p:sldId id="314" r:id="rId62"/>
    <p:sldId id="315" r:id="rId63"/>
    <p:sldId id="316" r:id="rId64"/>
    <p:sldId id="317" r:id="rId65"/>
    <p:sldId id="321" r:id="rId66"/>
    <p:sldId id="322" r:id="rId67"/>
    <p:sldId id="348" r:id="rId68"/>
    <p:sldId id="349" r:id="rId69"/>
    <p:sldId id="347" r:id="rId70"/>
    <p:sldId id="346" r:id="rId71"/>
    <p:sldId id="350" r:id="rId72"/>
    <p:sldId id="351" r:id="rId73"/>
    <p:sldId id="326" r:id="rId74"/>
    <p:sldId id="327" r:id="rId75"/>
    <p:sldId id="328" r:id="rId76"/>
    <p:sldId id="352" r:id="rId77"/>
    <p:sldId id="353" r:id="rId78"/>
    <p:sldId id="354" r:id="rId79"/>
    <p:sldId id="355" r:id="rId80"/>
    <p:sldId id="356" r:id="rId81"/>
    <p:sldId id="357" r:id="rId82"/>
    <p:sldId id="358" r:id="rId83"/>
    <p:sldId id="359" r:id="rId84"/>
    <p:sldId id="362" r:id="rId85"/>
    <p:sldId id="363" r:id="rId86"/>
    <p:sldId id="364" r:id="rId87"/>
    <p:sldId id="365" r:id="rId88"/>
    <p:sldId id="366" r:id="rId89"/>
    <p:sldId id="367" r:id="rId90"/>
    <p:sldId id="368" r:id="rId91"/>
    <p:sldId id="369" r:id="rId92"/>
    <p:sldId id="370" r:id="rId93"/>
    <p:sldId id="371" r:id="rId94"/>
    <p:sldId id="372" r:id="rId95"/>
    <p:sldId id="373" r:id="rId96"/>
    <p:sldId id="374" r:id="rId97"/>
    <p:sldId id="375" r:id="rId98"/>
    <p:sldId id="376" r:id="rId99"/>
    <p:sldId id="377" r:id="rId100"/>
    <p:sldId id="378" r:id="rId101"/>
    <p:sldId id="379" r:id="rId102"/>
    <p:sldId id="380" r:id="rId103"/>
    <p:sldId id="381" r:id="rId104"/>
    <p:sldId id="382" r:id="rId10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0983" autoAdjust="0"/>
    <p:restoredTop sz="94660"/>
  </p:normalViewPr>
  <p:slideViewPr>
    <p:cSldViewPr>
      <p:cViewPr varScale="1">
        <p:scale>
          <a:sx n="86" d="100"/>
          <a:sy n="86" d="100"/>
        </p:scale>
        <p:origin x="1795" y="53"/>
      </p:cViewPr>
      <p:guideLst>
        <p:guide orient="horz" pos="2160"/>
        <p:guide pos="2880"/>
      </p:guideLst>
    </p:cSldViewPr>
  </p:slideViewPr>
  <p:notesTextViewPr>
    <p:cViewPr>
      <p:scale>
        <a:sx n="1" d="1"/>
        <a:sy n="1" d="1"/>
      </p:scale>
      <p:origin x="0" y="0"/>
    </p:cViewPr>
  </p:notesTextViewPr>
  <p:sorterViewPr>
    <p:cViewPr>
      <p:scale>
        <a:sx n="100" d="100"/>
        <a:sy n="100" d="100"/>
      </p:scale>
      <p:origin x="0" y="3188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B908146-3755-4C52-958B-43A803233314}"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793F86-601D-46E6-8597-CA99E25C46D9}" type="slidenum">
              <a:rPr lang="en-US" smtClean="0"/>
              <a:t>‹#›</a:t>
            </a:fld>
            <a:endParaRPr lang="en-US" dirty="0"/>
          </a:p>
        </p:txBody>
      </p:sp>
    </p:spTree>
    <p:extLst>
      <p:ext uri="{BB962C8B-B14F-4D97-AF65-F5344CB8AC3E}">
        <p14:creationId xmlns:p14="http://schemas.microsoft.com/office/powerpoint/2010/main" val="3919138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908146-3755-4C52-958B-43A803233314}"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793F86-601D-46E6-8597-CA99E25C46D9}" type="slidenum">
              <a:rPr lang="en-US" smtClean="0"/>
              <a:t>‹#›</a:t>
            </a:fld>
            <a:endParaRPr lang="en-US" dirty="0"/>
          </a:p>
        </p:txBody>
      </p:sp>
    </p:spTree>
    <p:extLst>
      <p:ext uri="{BB962C8B-B14F-4D97-AF65-F5344CB8AC3E}">
        <p14:creationId xmlns:p14="http://schemas.microsoft.com/office/powerpoint/2010/main" val="922679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908146-3755-4C52-958B-43A803233314}"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793F86-601D-46E6-8597-CA99E25C46D9}" type="slidenum">
              <a:rPr lang="en-US" smtClean="0"/>
              <a:t>‹#›</a:t>
            </a:fld>
            <a:endParaRPr lang="en-US" dirty="0"/>
          </a:p>
        </p:txBody>
      </p:sp>
    </p:spTree>
    <p:extLst>
      <p:ext uri="{BB962C8B-B14F-4D97-AF65-F5344CB8AC3E}">
        <p14:creationId xmlns:p14="http://schemas.microsoft.com/office/powerpoint/2010/main" val="3758537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908146-3755-4C52-958B-43A803233314}"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793F86-601D-46E6-8597-CA99E25C46D9}" type="slidenum">
              <a:rPr lang="en-US" smtClean="0"/>
              <a:t>‹#›</a:t>
            </a:fld>
            <a:endParaRPr lang="en-US" dirty="0"/>
          </a:p>
        </p:txBody>
      </p:sp>
    </p:spTree>
    <p:extLst>
      <p:ext uri="{BB962C8B-B14F-4D97-AF65-F5344CB8AC3E}">
        <p14:creationId xmlns:p14="http://schemas.microsoft.com/office/powerpoint/2010/main" val="1511694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908146-3755-4C52-958B-43A803233314}"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793F86-601D-46E6-8597-CA99E25C46D9}" type="slidenum">
              <a:rPr lang="en-US" smtClean="0"/>
              <a:t>‹#›</a:t>
            </a:fld>
            <a:endParaRPr lang="en-US" dirty="0"/>
          </a:p>
        </p:txBody>
      </p:sp>
    </p:spTree>
    <p:extLst>
      <p:ext uri="{BB962C8B-B14F-4D97-AF65-F5344CB8AC3E}">
        <p14:creationId xmlns:p14="http://schemas.microsoft.com/office/powerpoint/2010/main" val="2390359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B908146-3755-4C52-958B-43A803233314}" type="datetimeFigureOut">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793F86-601D-46E6-8597-CA99E25C46D9}" type="slidenum">
              <a:rPr lang="en-US" smtClean="0"/>
              <a:t>‹#›</a:t>
            </a:fld>
            <a:endParaRPr lang="en-US" dirty="0"/>
          </a:p>
        </p:txBody>
      </p:sp>
    </p:spTree>
    <p:extLst>
      <p:ext uri="{BB962C8B-B14F-4D97-AF65-F5344CB8AC3E}">
        <p14:creationId xmlns:p14="http://schemas.microsoft.com/office/powerpoint/2010/main" val="418577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B908146-3755-4C52-958B-43A803233314}" type="datetimeFigureOut">
              <a:rPr lang="en-US" smtClean="0"/>
              <a:t>10/15/2020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793F86-601D-46E6-8597-CA99E25C46D9}" type="slidenum">
              <a:rPr lang="en-US" smtClean="0"/>
              <a:t>‹#›</a:t>
            </a:fld>
            <a:endParaRPr lang="en-US" dirty="0"/>
          </a:p>
        </p:txBody>
      </p:sp>
    </p:spTree>
    <p:extLst>
      <p:ext uri="{BB962C8B-B14F-4D97-AF65-F5344CB8AC3E}">
        <p14:creationId xmlns:p14="http://schemas.microsoft.com/office/powerpoint/2010/main" val="254514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B908146-3755-4C52-958B-43A803233314}" type="datetimeFigureOut">
              <a:rPr lang="en-US" smtClean="0"/>
              <a:t>10/15/2020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793F86-601D-46E6-8597-CA99E25C46D9}" type="slidenum">
              <a:rPr lang="en-US" smtClean="0"/>
              <a:t>‹#›</a:t>
            </a:fld>
            <a:endParaRPr lang="en-US" dirty="0"/>
          </a:p>
        </p:txBody>
      </p:sp>
    </p:spTree>
    <p:extLst>
      <p:ext uri="{BB962C8B-B14F-4D97-AF65-F5344CB8AC3E}">
        <p14:creationId xmlns:p14="http://schemas.microsoft.com/office/powerpoint/2010/main" val="3403416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908146-3755-4C52-958B-43A803233314}" type="datetimeFigureOut">
              <a:rPr lang="en-US" smtClean="0"/>
              <a:t>10/15/2020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793F86-601D-46E6-8597-CA99E25C46D9}" type="slidenum">
              <a:rPr lang="en-US" smtClean="0"/>
              <a:t>‹#›</a:t>
            </a:fld>
            <a:endParaRPr lang="en-US" dirty="0"/>
          </a:p>
        </p:txBody>
      </p:sp>
    </p:spTree>
    <p:extLst>
      <p:ext uri="{BB962C8B-B14F-4D97-AF65-F5344CB8AC3E}">
        <p14:creationId xmlns:p14="http://schemas.microsoft.com/office/powerpoint/2010/main" val="2799799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908146-3755-4C52-958B-43A803233314}" type="datetimeFigureOut">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793F86-601D-46E6-8597-CA99E25C46D9}" type="slidenum">
              <a:rPr lang="en-US" smtClean="0"/>
              <a:t>‹#›</a:t>
            </a:fld>
            <a:endParaRPr lang="en-US" dirty="0"/>
          </a:p>
        </p:txBody>
      </p:sp>
    </p:spTree>
    <p:extLst>
      <p:ext uri="{BB962C8B-B14F-4D97-AF65-F5344CB8AC3E}">
        <p14:creationId xmlns:p14="http://schemas.microsoft.com/office/powerpoint/2010/main" val="3269409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908146-3755-4C52-958B-43A803233314}" type="datetimeFigureOut">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793F86-601D-46E6-8597-CA99E25C46D9}" type="slidenum">
              <a:rPr lang="en-US" smtClean="0"/>
              <a:t>‹#›</a:t>
            </a:fld>
            <a:endParaRPr lang="en-US" dirty="0"/>
          </a:p>
        </p:txBody>
      </p:sp>
    </p:spTree>
    <p:extLst>
      <p:ext uri="{BB962C8B-B14F-4D97-AF65-F5344CB8AC3E}">
        <p14:creationId xmlns:p14="http://schemas.microsoft.com/office/powerpoint/2010/main" val="2137790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08146-3755-4C52-958B-43A803233314}" type="datetimeFigureOut">
              <a:rPr lang="en-US" smtClean="0"/>
              <a:t>10/15/2020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793F86-601D-46E6-8597-CA99E25C46D9}" type="slidenum">
              <a:rPr lang="en-US" smtClean="0"/>
              <a:t>‹#›</a:t>
            </a:fld>
            <a:endParaRPr lang="en-US" dirty="0"/>
          </a:p>
        </p:txBody>
      </p:sp>
    </p:spTree>
    <p:extLst>
      <p:ext uri="{BB962C8B-B14F-4D97-AF65-F5344CB8AC3E}">
        <p14:creationId xmlns:p14="http://schemas.microsoft.com/office/powerpoint/2010/main" val="1287664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
            <a:ext cx="7772400" cy="533399"/>
          </a:xfrm>
        </p:spPr>
        <p:txBody>
          <a:bodyPr>
            <a:normAutofit fontScale="90000"/>
          </a:bodyPr>
          <a:lstStyle/>
          <a:p>
            <a:r>
              <a:rPr lang="en-US" dirty="0">
                <a:latin typeface="Times New Roman" panose="02020603050405020304" pitchFamily="18" charset="0"/>
                <a:cs typeface="Times New Roman" panose="02020603050405020304" pitchFamily="18" charset="0"/>
              </a:rPr>
              <a:t>Greek Alphabet</a:t>
            </a:r>
          </a:p>
        </p:txBody>
      </p:sp>
      <p:sp>
        <p:nvSpPr>
          <p:cNvPr id="3" name="Subtitle 2"/>
          <p:cNvSpPr>
            <a:spLocks noGrp="1"/>
          </p:cNvSpPr>
          <p:nvPr>
            <p:ph type="subTitle" idx="1"/>
          </p:nvPr>
        </p:nvSpPr>
        <p:spPr>
          <a:xfrm>
            <a:off x="381000" y="762000"/>
            <a:ext cx="8763000" cy="5943600"/>
          </a:xfrm>
        </p:spPr>
        <p:txBody>
          <a:bodyPr>
            <a:normAutofit/>
          </a:bodyPr>
          <a:lstStyle/>
          <a:p>
            <a:pPr algn="l"/>
            <a:r>
              <a:rPr lang="en-US" sz="2400" b="1" dirty="0">
                <a:solidFill>
                  <a:schemeClr val="tx1"/>
                </a:solidFill>
                <a:latin typeface="SGkClassic" pitchFamily="2" charset="2"/>
              </a:rPr>
              <a:t>A	a 	</a:t>
            </a:r>
            <a:r>
              <a:rPr lang="en-US" sz="2400" b="1" dirty="0">
                <a:solidFill>
                  <a:schemeClr val="tx1"/>
                </a:solidFill>
                <a:latin typeface="Times New Roman" panose="02020603050405020304" pitchFamily="18" charset="0"/>
                <a:cs typeface="Times New Roman" panose="02020603050405020304" pitchFamily="18" charset="0"/>
              </a:rPr>
              <a:t>alpha		a	</a:t>
            </a:r>
            <a:r>
              <a:rPr lang="en-US" sz="2400" b="1" dirty="0">
                <a:solidFill>
                  <a:schemeClr val="tx1"/>
                </a:solidFill>
                <a:latin typeface="SGkClassic" pitchFamily="2" charset="2"/>
                <a:cs typeface="Times New Roman" panose="02020603050405020304" pitchFamily="18" charset="0"/>
              </a:rPr>
              <a:t>C	c 	</a:t>
            </a:r>
            <a:r>
              <a:rPr lang="en-US" sz="2400" b="1" dirty="0">
                <a:solidFill>
                  <a:schemeClr val="tx1"/>
                </a:solidFill>
                <a:latin typeface="Times New Roman" panose="02020603050405020304" pitchFamily="18" charset="0"/>
                <a:cs typeface="Times New Roman" panose="02020603050405020304" pitchFamily="18" charset="0"/>
              </a:rPr>
              <a:t>ski		x</a:t>
            </a:r>
          </a:p>
          <a:p>
            <a:pPr algn="l"/>
            <a:r>
              <a:rPr lang="en-US" sz="2400" b="1" dirty="0">
                <a:solidFill>
                  <a:schemeClr val="tx1"/>
                </a:solidFill>
                <a:latin typeface="SGkClassic" pitchFamily="2" charset="2"/>
              </a:rPr>
              <a:t>B	b 	</a:t>
            </a:r>
            <a:r>
              <a:rPr lang="en-US" sz="2400" b="1" dirty="0">
                <a:solidFill>
                  <a:schemeClr val="tx1"/>
                </a:solidFill>
                <a:latin typeface="Times New Roman" panose="02020603050405020304" pitchFamily="18" charset="0"/>
                <a:cs typeface="Times New Roman" panose="02020603050405020304" pitchFamily="18" charset="0"/>
              </a:rPr>
              <a:t>beta		b	</a:t>
            </a:r>
            <a:r>
              <a:rPr lang="en-US" sz="2400" b="1" dirty="0">
                <a:solidFill>
                  <a:schemeClr val="tx1"/>
                </a:solidFill>
                <a:latin typeface="SGkClassic" pitchFamily="2" charset="2"/>
                <a:cs typeface="Times New Roman" panose="02020603050405020304" pitchFamily="18" charset="0"/>
              </a:rPr>
              <a:t>O	o 	</a:t>
            </a:r>
            <a:r>
              <a:rPr lang="en-US" sz="2400" b="1" dirty="0">
                <a:solidFill>
                  <a:schemeClr val="tx1"/>
                </a:solidFill>
                <a:latin typeface="Times New Roman" panose="02020603050405020304" pitchFamily="18" charset="0"/>
                <a:cs typeface="Times New Roman" panose="02020603050405020304" pitchFamily="18" charset="0"/>
              </a:rPr>
              <a:t>omicron	o</a:t>
            </a:r>
          </a:p>
          <a:p>
            <a:pPr marL="342900" indent="-342900" algn="l">
              <a:buFont typeface="SGkClassic"/>
              <a:buChar char="G"/>
            </a:pPr>
            <a:r>
              <a:rPr lang="en-US" sz="2400" b="1" dirty="0">
                <a:solidFill>
                  <a:schemeClr val="tx1"/>
                </a:solidFill>
                <a:latin typeface="SGkClassic" pitchFamily="2" charset="2"/>
              </a:rPr>
              <a:t>    G 	</a:t>
            </a:r>
            <a:r>
              <a:rPr lang="en-US" sz="2400" b="1" dirty="0">
                <a:solidFill>
                  <a:schemeClr val="tx1"/>
                </a:solidFill>
                <a:latin typeface="Times New Roman" panose="02020603050405020304" pitchFamily="18" charset="0"/>
                <a:cs typeface="Times New Roman" panose="02020603050405020304" pitchFamily="18" charset="0"/>
              </a:rPr>
              <a:t>gamma	g	</a:t>
            </a:r>
            <a:r>
              <a:rPr lang="en-US" sz="2400" b="1" dirty="0">
                <a:solidFill>
                  <a:schemeClr val="tx1"/>
                </a:solidFill>
                <a:latin typeface="SGkClassic" pitchFamily="2" charset="2"/>
                <a:cs typeface="Times New Roman" panose="02020603050405020304" pitchFamily="18" charset="0"/>
              </a:rPr>
              <a:t>P	p 	</a:t>
            </a:r>
            <a:r>
              <a:rPr lang="en-US" sz="2400" b="1" dirty="0">
                <a:solidFill>
                  <a:schemeClr val="tx1"/>
                </a:solidFill>
                <a:latin typeface="Times New Roman" panose="02020603050405020304" pitchFamily="18" charset="0"/>
                <a:cs typeface="Times New Roman" panose="02020603050405020304" pitchFamily="18" charset="0"/>
              </a:rPr>
              <a:t>pi		p</a:t>
            </a:r>
          </a:p>
          <a:p>
            <a:pPr algn="l"/>
            <a:r>
              <a:rPr lang="en-US" sz="2400" b="1" dirty="0">
                <a:solidFill>
                  <a:schemeClr val="tx1"/>
                </a:solidFill>
                <a:latin typeface="SGkClassic" pitchFamily="2" charset="2"/>
              </a:rPr>
              <a:t>D	d 	</a:t>
            </a:r>
            <a:r>
              <a:rPr lang="en-US" sz="2400" b="1" dirty="0">
                <a:solidFill>
                  <a:schemeClr val="tx1"/>
                </a:solidFill>
                <a:latin typeface="Times New Roman" panose="02020603050405020304" pitchFamily="18" charset="0"/>
                <a:cs typeface="Times New Roman" panose="02020603050405020304" pitchFamily="18" charset="0"/>
              </a:rPr>
              <a:t>delta		d	</a:t>
            </a:r>
            <a:r>
              <a:rPr lang="en-US" sz="2400" b="1" dirty="0">
                <a:solidFill>
                  <a:schemeClr val="tx1"/>
                </a:solidFill>
                <a:latin typeface="SGkClassic" pitchFamily="2" charset="2"/>
                <a:cs typeface="Times New Roman" panose="02020603050405020304" pitchFamily="18" charset="0"/>
              </a:rPr>
              <a:t>R	r 	</a:t>
            </a:r>
            <a:r>
              <a:rPr lang="en-US" sz="2400" b="1" dirty="0">
                <a:solidFill>
                  <a:schemeClr val="tx1"/>
                </a:solidFill>
                <a:latin typeface="Times New Roman" panose="02020603050405020304" pitchFamily="18" charset="0"/>
                <a:cs typeface="Times New Roman" panose="02020603050405020304" pitchFamily="18" charset="0"/>
              </a:rPr>
              <a:t>rho		r</a:t>
            </a:r>
          </a:p>
          <a:p>
            <a:pPr algn="l"/>
            <a:r>
              <a:rPr lang="en-US" sz="2400" b="1" dirty="0">
                <a:solidFill>
                  <a:schemeClr val="tx1"/>
                </a:solidFill>
                <a:latin typeface="SGkClassic" pitchFamily="2" charset="2"/>
              </a:rPr>
              <a:t>E	e 	</a:t>
            </a:r>
            <a:r>
              <a:rPr lang="en-US" sz="2400" b="1" dirty="0">
                <a:solidFill>
                  <a:schemeClr val="tx1"/>
                </a:solidFill>
                <a:latin typeface="Times New Roman" panose="02020603050405020304" pitchFamily="18" charset="0"/>
                <a:cs typeface="Times New Roman" panose="02020603050405020304" pitchFamily="18" charset="0"/>
              </a:rPr>
              <a:t>epsilon	e	</a:t>
            </a:r>
            <a:r>
              <a:rPr lang="en-US" sz="2400" b="1" dirty="0">
                <a:solidFill>
                  <a:schemeClr val="tx1"/>
                </a:solidFill>
                <a:latin typeface="SGkClassic" pitchFamily="2" charset="2"/>
                <a:cs typeface="Times New Roman" panose="02020603050405020304" pitchFamily="18" charset="0"/>
              </a:rPr>
              <a:t>S	s, j	</a:t>
            </a:r>
            <a:r>
              <a:rPr lang="en-US" sz="2400" b="1" dirty="0">
                <a:solidFill>
                  <a:schemeClr val="tx1"/>
                </a:solidFill>
                <a:latin typeface="Times New Roman" panose="02020603050405020304" pitchFamily="18" charset="0"/>
                <a:cs typeface="Times New Roman" panose="02020603050405020304" pitchFamily="18" charset="0"/>
              </a:rPr>
              <a:t>sigma		s</a:t>
            </a:r>
          </a:p>
          <a:p>
            <a:pPr algn="l"/>
            <a:r>
              <a:rPr lang="en-US" sz="2400" b="1" dirty="0">
                <a:solidFill>
                  <a:schemeClr val="tx1"/>
                </a:solidFill>
                <a:latin typeface="SGkClassic" pitchFamily="2" charset="2"/>
              </a:rPr>
              <a:t>Z	z 	</a:t>
            </a:r>
            <a:r>
              <a:rPr lang="en-US" sz="2400" b="1" dirty="0">
                <a:solidFill>
                  <a:schemeClr val="tx1"/>
                </a:solidFill>
                <a:latin typeface="Times New Roman" panose="02020603050405020304" pitchFamily="18" charset="0"/>
                <a:cs typeface="Times New Roman" panose="02020603050405020304" pitchFamily="18" charset="0"/>
              </a:rPr>
              <a:t>zeta		z	</a:t>
            </a:r>
            <a:r>
              <a:rPr lang="en-US" sz="2400" b="1" dirty="0">
                <a:solidFill>
                  <a:schemeClr val="tx1"/>
                </a:solidFill>
                <a:latin typeface="SGkClassic" pitchFamily="2" charset="2"/>
                <a:cs typeface="Times New Roman" panose="02020603050405020304" pitchFamily="18" charset="0"/>
              </a:rPr>
              <a:t>T	t	</a:t>
            </a:r>
            <a:r>
              <a:rPr lang="en-US" sz="2400" b="1" dirty="0">
                <a:solidFill>
                  <a:schemeClr val="tx1"/>
                </a:solidFill>
                <a:latin typeface="Times New Roman" panose="02020603050405020304" pitchFamily="18" charset="0"/>
                <a:cs typeface="Times New Roman" panose="02020603050405020304" pitchFamily="18" charset="0"/>
              </a:rPr>
              <a:t>tau		t</a:t>
            </a:r>
          </a:p>
          <a:p>
            <a:pPr algn="l"/>
            <a:r>
              <a:rPr lang="en-US" sz="2400" b="1" dirty="0">
                <a:solidFill>
                  <a:schemeClr val="tx1"/>
                </a:solidFill>
                <a:latin typeface="Times New Roman" panose="02020603050405020304" pitchFamily="18" charset="0"/>
                <a:cs typeface="Times New Roman" panose="02020603050405020304" pitchFamily="18" charset="0"/>
              </a:rPr>
              <a:t>H	</a:t>
            </a:r>
            <a:r>
              <a:rPr lang="en-US" sz="2400" b="1" dirty="0">
                <a:solidFill>
                  <a:schemeClr val="tx1"/>
                </a:solidFill>
                <a:latin typeface="SGkClassic" pitchFamily="2" charset="2"/>
                <a:cs typeface="Times New Roman" panose="02020603050405020304" pitchFamily="18" charset="0"/>
              </a:rPr>
              <a:t>h 	</a:t>
            </a:r>
            <a:r>
              <a:rPr lang="en-US" sz="2400" b="1" dirty="0">
                <a:solidFill>
                  <a:schemeClr val="tx1"/>
                </a:solidFill>
                <a:latin typeface="Times New Roman" panose="02020603050405020304" pitchFamily="18" charset="0"/>
                <a:cs typeface="Times New Roman" panose="02020603050405020304" pitchFamily="18" charset="0"/>
              </a:rPr>
              <a:t>eta		ē	</a:t>
            </a:r>
            <a:r>
              <a:rPr lang="en-US" sz="2400" b="1" dirty="0">
                <a:solidFill>
                  <a:schemeClr val="tx1"/>
                </a:solidFill>
                <a:latin typeface="SGkClassic" pitchFamily="2" charset="2"/>
                <a:cs typeface="Times New Roman" panose="02020603050405020304" pitchFamily="18" charset="0"/>
              </a:rPr>
              <a:t>U	u	</a:t>
            </a:r>
            <a:r>
              <a:rPr lang="en-US" sz="2400" b="1" dirty="0">
                <a:solidFill>
                  <a:schemeClr val="tx1"/>
                </a:solidFill>
                <a:latin typeface="Times New Roman" panose="02020603050405020304" pitchFamily="18" charset="0"/>
                <a:cs typeface="Times New Roman" panose="02020603050405020304" pitchFamily="18" charset="0"/>
              </a:rPr>
              <a:t>upsilon	u</a:t>
            </a:r>
          </a:p>
          <a:p>
            <a:pPr algn="l"/>
            <a:r>
              <a:rPr lang="en-US" sz="2400" b="1" dirty="0">
                <a:solidFill>
                  <a:schemeClr val="tx1"/>
                </a:solidFill>
                <a:latin typeface="SGkClassic" pitchFamily="2" charset="2"/>
                <a:cs typeface="Times New Roman" panose="02020603050405020304" pitchFamily="18" charset="0"/>
              </a:rPr>
              <a:t>Q	Q </a:t>
            </a:r>
            <a:r>
              <a:rPr lang="en-US" sz="2400" b="1" dirty="0">
                <a:solidFill>
                  <a:schemeClr val="tx1"/>
                </a:solidFill>
                <a:latin typeface="Times New Roman" panose="02020603050405020304" pitchFamily="18" charset="0"/>
                <a:cs typeface="Times New Roman" panose="02020603050405020304" pitchFamily="18" charset="0"/>
              </a:rPr>
              <a:t>	theta		</a:t>
            </a:r>
            <a:r>
              <a:rPr lang="en-US" sz="2400" b="1" dirty="0" err="1">
                <a:solidFill>
                  <a:schemeClr val="tx1"/>
                </a:solidFill>
                <a:latin typeface="Times New Roman" panose="02020603050405020304" pitchFamily="18" charset="0"/>
                <a:cs typeface="Times New Roman" panose="02020603050405020304" pitchFamily="18" charset="0"/>
              </a:rPr>
              <a:t>th</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SGkClassic" pitchFamily="2" charset="2"/>
                <a:cs typeface="Times New Roman" panose="02020603050405020304" pitchFamily="18" charset="0"/>
              </a:rPr>
              <a:t>F	f	</a:t>
            </a:r>
            <a:r>
              <a:rPr lang="en-US" sz="2400" b="1" dirty="0">
                <a:solidFill>
                  <a:schemeClr val="tx1"/>
                </a:solidFill>
                <a:latin typeface="Times New Roman" panose="02020603050405020304" pitchFamily="18" charset="0"/>
                <a:cs typeface="Times New Roman" panose="02020603050405020304" pitchFamily="18" charset="0"/>
              </a:rPr>
              <a:t>phi		</a:t>
            </a:r>
            <a:r>
              <a:rPr lang="en-US" sz="2400" b="1" dirty="0" err="1">
                <a:solidFill>
                  <a:schemeClr val="tx1"/>
                </a:solidFill>
                <a:latin typeface="Times New Roman" panose="02020603050405020304" pitchFamily="18" charset="0"/>
                <a:cs typeface="Times New Roman" panose="02020603050405020304" pitchFamily="18" charset="0"/>
              </a:rPr>
              <a:t>ph</a:t>
            </a:r>
            <a:endParaRPr lang="en-US" sz="2400" b="1" dirty="0">
              <a:solidFill>
                <a:schemeClr val="tx1"/>
              </a:solidFill>
              <a:latin typeface="Times New Roman" panose="02020603050405020304" pitchFamily="18" charset="0"/>
              <a:cs typeface="Times New Roman" panose="02020603050405020304" pitchFamily="18" charset="0"/>
            </a:endParaRPr>
          </a:p>
          <a:p>
            <a:pPr algn="l"/>
            <a:r>
              <a:rPr lang="en-US" sz="2400" b="1" dirty="0">
                <a:solidFill>
                  <a:schemeClr val="tx1"/>
                </a:solidFill>
                <a:latin typeface="SGkClassic" pitchFamily="2" charset="2"/>
                <a:cs typeface="Times New Roman" panose="02020603050405020304" pitchFamily="18" charset="0"/>
              </a:rPr>
              <a:t>I	i 	</a:t>
            </a:r>
            <a:r>
              <a:rPr lang="en-US" sz="2400" b="1" dirty="0">
                <a:solidFill>
                  <a:schemeClr val="tx1"/>
                </a:solidFill>
                <a:latin typeface="Times New Roman" panose="02020603050405020304" pitchFamily="18" charset="0"/>
                <a:cs typeface="Times New Roman" panose="02020603050405020304" pitchFamily="18" charset="0"/>
              </a:rPr>
              <a:t>iota		I	</a:t>
            </a:r>
            <a:r>
              <a:rPr lang="en-US" sz="2400" b="1" dirty="0">
                <a:solidFill>
                  <a:schemeClr val="tx1"/>
                </a:solidFill>
                <a:latin typeface="SGkClassic" pitchFamily="2" charset="2"/>
                <a:cs typeface="Times New Roman" panose="02020603050405020304" pitchFamily="18" charset="0"/>
              </a:rPr>
              <a:t>X	x	</a:t>
            </a:r>
            <a:r>
              <a:rPr lang="en-US" sz="2400" b="1" dirty="0">
                <a:solidFill>
                  <a:schemeClr val="tx1"/>
                </a:solidFill>
                <a:latin typeface="Times New Roman" panose="02020603050405020304" pitchFamily="18" charset="0"/>
                <a:cs typeface="Times New Roman" panose="02020603050405020304" pitchFamily="18" charset="0"/>
              </a:rPr>
              <a:t>chi		</a:t>
            </a:r>
            <a:r>
              <a:rPr lang="en-US" sz="2400" b="1" dirty="0" err="1">
                <a:solidFill>
                  <a:schemeClr val="tx1"/>
                </a:solidFill>
                <a:latin typeface="Times New Roman" panose="02020603050405020304" pitchFamily="18" charset="0"/>
                <a:cs typeface="Times New Roman" panose="02020603050405020304" pitchFamily="18" charset="0"/>
              </a:rPr>
              <a:t>ch</a:t>
            </a:r>
            <a:endParaRPr lang="en-US" sz="2400" b="1" dirty="0">
              <a:solidFill>
                <a:schemeClr val="tx1"/>
              </a:solidFill>
              <a:latin typeface="Times New Roman" panose="02020603050405020304" pitchFamily="18" charset="0"/>
              <a:cs typeface="Times New Roman" panose="02020603050405020304" pitchFamily="18" charset="0"/>
            </a:endParaRPr>
          </a:p>
          <a:p>
            <a:pPr algn="l"/>
            <a:r>
              <a:rPr lang="en-US" sz="2400" b="1" dirty="0">
                <a:solidFill>
                  <a:schemeClr val="tx1"/>
                </a:solidFill>
                <a:latin typeface="SGkClassic" pitchFamily="2" charset="2"/>
                <a:cs typeface="Times New Roman" panose="02020603050405020304" pitchFamily="18" charset="0"/>
              </a:rPr>
              <a:t>K	k	</a:t>
            </a:r>
            <a:r>
              <a:rPr lang="en-US" sz="2400" b="1" dirty="0">
                <a:solidFill>
                  <a:schemeClr val="tx1"/>
                </a:solidFill>
                <a:latin typeface="Times New Roman" panose="02020603050405020304" pitchFamily="18" charset="0"/>
                <a:cs typeface="Times New Roman" panose="02020603050405020304" pitchFamily="18" charset="0"/>
              </a:rPr>
              <a:t>kappa		k	</a:t>
            </a:r>
            <a:r>
              <a:rPr lang="en-US" sz="2400" b="1" dirty="0">
                <a:solidFill>
                  <a:schemeClr val="tx1"/>
                </a:solidFill>
                <a:latin typeface="SGkClassic" pitchFamily="2" charset="2"/>
                <a:cs typeface="Times New Roman" panose="02020603050405020304" pitchFamily="18" charset="0"/>
              </a:rPr>
              <a:t>Y	y	</a:t>
            </a:r>
            <a:r>
              <a:rPr lang="en-US" sz="2400" b="1" dirty="0">
                <a:solidFill>
                  <a:schemeClr val="tx1"/>
                </a:solidFill>
                <a:latin typeface="Times New Roman" panose="02020603050405020304" pitchFamily="18" charset="0"/>
                <a:cs typeface="Times New Roman" panose="02020603050405020304" pitchFamily="18" charset="0"/>
              </a:rPr>
              <a:t>psi		</a:t>
            </a:r>
            <a:r>
              <a:rPr lang="en-US" sz="2400" b="1" dirty="0" err="1">
                <a:solidFill>
                  <a:schemeClr val="tx1"/>
                </a:solidFill>
                <a:latin typeface="Times New Roman" panose="02020603050405020304" pitchFamily="18" charset="0"/>
                <a:cs typeface="Times New Roman" panose="02020603050405020304" pitchFamily="18" charset="0"/>
              </a:rPr>
              <a:t>ps</a:t>
            </a:r>
            <a:endParaRPr lang="en-US" sz="2400" b="1" dirty="0">
              <a:solidFill>
                <a:schemeClr val="tx1"/>
              </a:solidFill>
              <a:latin typeface="Times New Roman" panose="02020603050405020304" pitchFamily="18" charset="0"/>
              <a:cs typeface="Times New Roman" panose="02020603050405020304" pitchFamily="18" charset="0"/>
            </a:endParaRPr>
          </a:p>
          <a:p>
            <a:pPr algn="l"/>
            <a:r>
              <a:rPr lang="en-US" sz="2400" b="1" dirty="0">
                <a:solidFill>
                  <a:schemeClr val="tx1"/>
                </a:solidFill>
                <a:latin typeface="SGkClassic" pitchFamily="2" charset="2"/>
                <a:cs typeface="Times New Roman" panose="02020603050405020304" pitchFamily="18" charset="0"/>
              </a:rPr>
              <a:t>L	l  	</a:t>
            </a:r>
            <a:r>
              <a:rPr lang="en-US" sz="2400" b="1" dirty="0">
                <a:solidFill>
                  <a:schemeClr val="tx1"/>
                </a:solidFill>
                <a:latin typeface="Times New Roman" panose="02020603050405020304" pitchFamily="18" charset="0"/>
                <a:cs typeface="Times New Roman" panose="02020603050405020304" pitchFamily="18" charset="0"/>
              </a:rPr>
              <a:t>lambda	l</a:t>
            </a:r>
            <a:r>
              <a:rPr lang="en-US" sz="2400" b="1" dirty="0">
                <a:solidFill>
                  <a:schemeClr val="tx1"/>
                </a:solidFill>
                <a:latin typeface="SGkClassic" pitchFamily="2" charset="2"/>
                <a:cs typeface="Times New Roman" panose="02020603050405020304" pitchFamily="18" charset="0"/>
              </a:rPr>
              <a:t>	W	w</a:t>
            </a:r>
            <a:r>
              <a:rPr lang="en-US" sz="2400" b="1" dirty="0">
                <a:solidFill>
                  <a:schemeClr val="tx1"/>
                </a:solidFill>
                <a:latin typeface="Times New Roman" panose="02020603050405020304" pitchFamily="18" charset="0"/>
                <a:cs typeface="Times New Roman" panose="02020603050405020304" pitchFamily="18" charset="0"/>
              </a:rPr>
              <a:t>	omega		w</a:t>
            </a:r>
          </a:p>
          <a:p>
            <a:pPr algn="l"/>
            <a:r>
              <a:rPr lang="en-US" sz="2400" b="1" dirty="0">
                <a:solidFill>
                  <a:schemeClr val="tx1"/>
                </a:solidFill>
                <a:latin typeface="SGkClassic" pitchFamily="2" charset="2"/>
                <a:cs typeface="Times New Roman" panose="02020603050405020304" pitchFamily="18" charset="0"/>
              </a:rPr>
              <a:t>M	m  	</a:t>
            </a:r>
            <a:r>
              <a:rPr lang="en-US" sz="2400" b="1" dirty="0">
                <a:solidFill>
                  <a:schemeClr val="tx1"/>
                </a:solidFill>
                <a:latin typeface="Times New Roman" panose="02020603050405020304" pitchFamily="18" charset="0"/>
                <a:cs typeface="Times New Roman" panose="02020603050405020304" pitchFamily="18" charset="0"/>
              </a:rPr>
              <a:t>mu		m</a:t>
            </a:r>
          </a:p>
          <a:p>
            <a:pPr algn="l"/>
            <a:r>
              <a:rPr lang="en-US" sz="2400" b="1" dirty="0">
                <a:solidFill>
                  <a:schemeClr val="tx1"/>
                </a:solidFill>
                <a:latin typeface="SGkClassic" pitchFamily="2" charset="2"/>
                <a:cs typeface="Times New Roman" panose="02020603050405020304" pitchFamily="18" charset="0"/>
              </a:rPr>
              <a:t>N	n 	</a:t>
            </a:r>
            <a:r>
              <a:rPr lang="en-US" sz="2400" b="1" dirty="0">
                <a:solidFill>
                  <a:schemeClr val="tx1"/>
                </a:solidFill>
                <a:latin typeface="Times New Roman" panose="02020603050405020304" pitchFamily="18" charset="0"/>
                <a:cs typeface="Times New Roman" panose="02020603050405020304" pitchFamily="18" charset="0"/>
              </a:rPr>
              <a:t>nu		n</a:t>
            </a:r>
            <a:endParaRPr lang="en-US" sz="2400" b="1" dirty="0">
              <a:solidFill>
                <a:schemeClr val="tx1"/>
              </a:solidFill>
              <a:latin typeface="SGkClassic" pitchFamily="2" charset="2"/>
              <a:cs typeface="Times New Roman" panose="02020603050405020304" pitchFamily="18" charset="0"/>
            </a:endParaRPr>
          </a:p>
          <a:p>
            <a:pPr algn="l"/>
            <a:endParaRPr lang="en-US" dirty="0">
              <a:latin typeface="SGkClassic" pitchFamily="2" charset="2"/>
            </a:endParaRPr>
          </a:p>
        </p:txBody>
      </p:sp>
      <p:cxnSp>
        <p:nvCxnSpPr>
          <p:cNvPr id="5" name="Straight Connector 4">
            <a:extLst>
              <a:ext uri="{FF2B5EF4-FFF2-40B4-BE49-F238E27FC236}">
                <a16:creationId xmlns:a16="http://schemas.microsoft.com/office/drawing/2014/main" id="{B868F295-035F-499D-823A-79E3A953C216}"/>
              </a:ext>
            </a:extLst>
          </p:cNvPr>
          <p:cNvCxnSpPr>
            <a:cxnSpLocks/>
            <a:endCxn id="3" idx="0"/>
          </p:cNvCxnSpPr>
          <p:nvPr/>
        </p:nvCxnSpPr>
        <p:spPr>
          <a:xfrm flipV="1">
            <a:off x="4762500" y="762000"/>
            <a:ext cx="0" cy="5791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440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The Feminine Article</a:t>
            </a:r>
          </a:p>
        </p:txBody>
      </p:sp>
      <p:sp>
        <p:nvSpPr>
          <p:cNvPr id="3" name="Content Placeholder 2"/>
          <p:cNvSpPr>
            <a:spLocks noGrp="1"/>
          </p:cNvSpPr>
          <p:nvPr>
            <p:ph idx="1"/>
          </p:nvPr>
        </p:nvSpPr>
        <p:spPr>
          <a:xfrm>
            <a:off x="76200" y="609600"/>
            <a:ext cx="9067800" cy="6172200"/>
          </a:xfrm>
        </p:spPr>
        <p:txBody>
          <a:bodyPr/>
          <a:lstStyle/>
          <a:p>
            <a:pPr marL="0" indent="0">
              <a:buNone/>
            </a:pPr>
            <a:r>
              <a:rPr lang="en-US" dirty="0"/>
              <a:t>					</a:t>
            </a:r>
            <a:r>
              <a:rPr lang="en-US" u="sng" dirty="0"/>
              <a:t>Singular</a:t>
            </a:r>
            <a:r>
              <a:rPr lang="en-US" dirty="0"/>
              <a:t>		</a:t>
            </a:r>
            <a:r>
              <a:rPr lang="en-US" u="sng" dirty="0"/>
              <a:t>Plural</a:t>
            </a:r>
          </a:p>
          <a:p>
            <a:pPr marL="0" indent="0">
              <a:buNone/>
            </a:pPr>
            <a:r>
              <a:rPr lang="en-US" dirty="0"/>
              <a:t>Nominative			</a:t>
            </a:r>
            <a:r>
              <a:rPr lang="en-US" dirty="0">
                <a:latin typeface="SGkClassic" pitchFamily="2" charset="2"/>
              </a:rPr>
              <a:t>h(			</a:t>
            </a:r>
            <a:r>
              <a:rPr lang="en-US" dirty="0" err="1">
                <a:latin typeface="SGkClassic" pitchFamily="2" charset="2"/>
              </a:rPr>
              <a:t>ai</a:t>
            </a:r>
            <a:r>
              <a:rPr lang="en-US" dirty="0">
                <a:latin typeface="SGkClassic" pitchFamily="2" charset="2"/>
              </a:rPr>
              <a:t>/</a:t>
            </a:r>
            <a:endParaRPr lang="en-US" dirty="0"/>
          </a:p>
          <a:p>
            <a:pPr marL="0" indent="0">
              <a:buNone/>
            </a:pPr>
            <a:r>
              <a:rPr lang="en-US" dirty="0"/>
              <a:t>Genitive/Ablative</a:t>
            </a:r>
            <a:r>
              <a:rPr lang="en-US" dirty="0">
                <a:latin typeface="SGkClassic" pitchFamily="2" charset="2"/>
              </a:rPr>
              <a:t>		</a:t>
            </a:r>
            <a:r>
              <a:rPr lang="en-US" dirty="0" err="1">
                <a:latin typeface="SGkClassic" pitchFamily="2" charset="2"/>
              </a:rPr>
              <a:t>th</a:t>
            </a:r>
            <a:r>
              <a:rPr lang="en-US" dirty="0">
                <a:latin typeface="SGkClassic" pitchFamily="2" charset="2"/>
              </a:rPr>
              <a:t>=j			</a:t>
            </a:r>
            <a:r>
              <a:rPr lang="en-US" dirty="0" err="1">
                <a:latin typeface="SGkClassic" pitchFamily="2" charset="2"/>
              </a:rPr>
              <a:t>tw</a:t>
            </a:r>
            <a:r>
              <a:rPr lang="en-US" dirty="0">
                <a:latin typeface="SGkClassic" pitchFamily="2" charset="2"/>
              </a:rPr>
              <a:t>=n</a:t>
            </a:r>
            <a:endParaRPr lang="en-US" dirty="0"/>
          </a:p>
          <a:p>
            <a:pPr marL="0" indent="0">
              <a:buNone/>
            </a:pPr>
            <a:r>
              <a:rPr lang="en-US" sz="2800" dirty="0"/>
              <a:t>Dative/Locative/Instrumental</a:t>
            </a:r>
            <a:r>
              <a:rPr lang="en-US" sz="2800" dirty="0">
                <a:latin typeface="SGkClassic" pitchFamily="2" charset="2"/>
              </a:rPr>
              <a:t>	</a:t>
            </a:r>
            <a:r>
              <a:rPr lang="en-US" dirty="0">
                <a:latin typeface="SGkClassic" pitchFamily="2" charset="2"/>
              </a:rPr>
              <a:t>t$=			tai=j</a:t>
            </a:r>
            <a:endParaRPr lang="en-US" dirty="0"/>
          </a:p>
          <a:p>
            <a:pPr marL="0" indent="0">
              <a:buNone/>
            </a:pPr>
            <a:r>
              <a:rPr lang="en-US" dirty="0"/>
              <a:t>Accusative</a:t>
            </a:r>
            <a:r>
              <a:rPr lang="en-US" dirty="0">
                <a:latin typeface="SGkClassic" pitchFamily="2" charset="2"/>
              </a:rPr>
              <a:t>				</a:t>
            </a:r>
            <a:r>
              <a:rPr lang="en-US" dirty="0" err="1">
                <a:latin typeface="SGkClassic" pitchFamily="2" charset="2"/>
              </a:rPr>
              <a:t>th</a:t>
            </a:r>
            <a:r>
              <a:rPr lang="en-US" dirty="0">
                <a:latin typeface="SGkClassic" pitchFamily="2" charset="2"/>
              </a:rPr>
              <a:t>/n			ta/j</a:t>
            </a:r>
            <a:endParaRPr lang="en-US" dirty="0"/>
          </a:p>
        </p:txBody>
      </p:sp>
    </p:spTree>
    <p:extLst>
      <p:ext uri="{BB962C8B-B14F-4D97-AF65-F5344CB8AC3E}">
        <p14:creationId xmlns:p14="http://schemas.microsoft.com/office/powerpoint/2010/main" val="192489041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381000" y="685800"/>
            <a:ext cx="8610600" cy="6019800"/>
          </a:xfrm>
        </p:spPr>
        <p:txBody>
          <a:bodyPr>
            <a:normAutofit lnSpcReduction="10000"/>
          </a:bodyPr>
          <a:lstStyle/>
          <a:p>
            <a:r>
              <a:rPr lang="en-US" sz="2400" dirty="0"/>
              <a:t>Types of Mood:</a:t>
            </a:r>
          </a:p>
          <a:p>
            <a:pPr lvl="1"/>
            <a:r>
              <a:rPr lang="en-US" dirty="0"/>
              <a:t> Subjunctive</a:t>
            </a:r>
          </a:p>
          <a:p>
            <a:pPr lvl="2"/>
            <a:r>
              <a:rPr lang="en-US" dirty="0"/>
              <a:t>Hortatory subjunctive</a:t>
            </a:r>
          </a:p>
          <a:p>
            <a:pPr lvl="2"/>
            <a:r>
              <a:rPr lang="en-US" dirty="0"/>
              <a:t>Subjunctive of Prohibition</a:t>
            </a:r>
          </a:p>
          <a:p>
            <a:pPr lvl="2"/>
            <a:r>
              <a:rPr lang="en-US" dirty="0"/>
              <a:t>Deliberative subjunctive</a:t>
            </a:r>
          </a:p>
          <a:p>
            <a:pPr lvl="2"/>
            <a:r>
              <a:rPr lang="en-US" dirty="0"/>
              <a:t>Subjunctive of Emphatic Negation</a:t>
            </a:r>
          </a:p>
          <a:p>
            <a:pPr lvl="2"/>
            <a:r>
              <a:rPr lang="en-US" dirty="0"/>
              <a:t>In dependent/subordinate clauses</a:t>
            </a:r>
          </a:p>
          <a:p>
            <a:pPr lvl="3"/>
            <a:r>
              <a:rPr lang="en-US" dirty="0"/>
              <a:t>in purpose clauses</a:t>
            </a:r>
          </a:p>
          <a:p>
            <a:pPr lvl="3"/>
            <a:r>
              <a:rPr lang="en-US" dirty="0"/>
              <a:t>in result clauses</a:t>
            </a:r>
          </a:p>
          <a:p>
            <a:pPr lvl="3"/>
            <a:r>
              <a:rPr lang="en-US" dirty="0"/>
              <a:t>in relative clauses</a:t>
            </a:r>
          </a:p>
          <a:p>
            <a:pPr lvl="3"/>
            <a:r>
              <a:rPr lang="en-US" dirty="0"/>
              <a:t>in comparative clauses with contingency</a:t>
            </a:r>
          </a:p>
          <a:p>
            <a:pPr lvl="3"/>
            <a:r>
              <a:rPr lang="en-US" dirty="0"/>
              <a:t>in indefinite clauses</a:t>
            </a:r>
          </a:p>
          <a:p>
            <a:pPr lvl="3"/>
            <a:r>
              <a:rPr lang="en-US" dirty="0"/>
              <a:t>in temporal clauses</a:t>
            </a:r>
          </a:p>
          <a:p>
            <a:pPr lvl="3"/>
            <a:r>
              <a:rPr lang="en-US" dirty="0"/>
              <a:t>in concessive clauses</a:t>
            </a:r>
          </a:p>
          <a:p>
            <a:pPr lvl="3"/>
            <a:r>
              <a:rPr lang="en-US" dirty="0"/>
              <a:t>in substantival clauses</a:t>
            </a:r>
          </a:p>
          <a:p>
            <a:pPr lvl="3"/>
            <a:r>
              <a:rPr lang="en-US" dirty="0"/>
              <a:t>in imperative clauses</a:t>
            </a:r>
          </a:p>
        </p:txBody>
      </p:sp>
    </p:spTree>
    <p:extLst>
      <p:ext uri="{BB962C8B-B14F-4D97-AF65-F5344CB8AC3E}">
        <p14:creationId xmlns:p14="http://schemas.microsoft.com/office/powerpoint/2010/main" val="246679856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381000" y="685800"/>
            <a:ext cx="8610600" cy="6019800"/>
          </a:xfrm>
        </p:spPr>
        <p:txBody>
          <a:bodyPr>
            <a:normAutofit/>
          </a:bodyPr>
          <a:lstStyle/>
          <a:p>
            <a:r>
              <a:rPr lang="en-US" sz="2400" dirty="0"/>
              <a:t>Types of Mood:</a:t>
            </a:r>
          </a:p>
          <a:p>
            <a:pPr lvl="1"/>
            <a:r>
              <a:rPr lang="en-US" dirty="0"/>
              <a:t> Optative</a:t>
            </a:r>
          </a:p>
          <a:p>
            <a:pPr lvl="2"/>
            <a:r>
              <a:rPr lang="en-US" dirty="0" err="1"/>
              <a:t>Voluntative</a:t>
            </a:r>
            <a:r>
              <a:rPr lang="en-US" dirty="0"/>
              <a:t> optative</a:t>
            </a:r>
          </a:p>
          <a:p>
            <a:pPr lvl="2"/>
            <a:r>
              <a:rPr lang="en-US" dirty="0"/>
              <a:t>Potential or Futuristic optative</a:t>
            </a:r>
          </a:p>
          <a:p>
            <a:pPr lvl="2"/>
            <a:r>
              <a:rPr lang="en-US" dirty="0"/>
              <a:t>Deliberative optative</a:t>
            </a:r>
          </a:p>
          <a:p>
            <a:pPr lvl="2"/>
            <a:r>
              <a:rPr lang="en-US" dirty="0"/>
              <a:t>In conditional clauses</a:t>
            </a:r>
          </a:p>
        </p:txBody>
      </p:sp>
    </p:spTree>
    <p:extLst>
      <p:ext uri="{BB962C8B-B14F-4D97-AF65-F5344CB8AC3E}">
        <p14:creationId xmlns:p14="http://schemas.microsoft.com/office/powerpoint/2010/main" val="40001944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381000" y="685800"/>
            <a:ext cx="8610600" cy="6019800"/>
          </a:xfrm>
        </p:spPr>
        <p:txBody>
          <a:bodyPr>
            <a:normAutofit/>
          </a:bodyPr>
          <a:lstStyle/>
          <a:p>
            <a:r>
              <a:rPr lang="en-US" sz="2400" dirty="0"/>
              <a:t>Types of Mood:</a:t>
            </a:r>
          </a:p>
          <a:p>
            <a:pPr lvl="1"/>
            <a:r>
              <a:rPr lang="en-US" dirty="0"/>
              <a:t> Imperative</a:t>
            </a:r>
          </a:p>
          <a:p>
            <a:pPr lvl="2"/>
            <a:r>
              <a:rPr lang="en-US" dirty="0"/>
              <a:t>of Command</a:t>
            </a:r>
          </a:p>
          <a:p>
            <a:pPr lvl="2"/>
            <a:r>
              <a:rPr lang="en-US" dirty="0"/>
              <a:t>of Prohibition</a:t>
            </a:r>
          </a:p>
          <a:p>
            <a:pPr lvl="2"/>
            <a:r>
              <a:rPr lang="en-US" dirty="0"/>
              <a:t>of Entreaty</a:t>
            </a:r>
          </a:p>
          <a:p>
            <a:pPr lvl="2"/>
            <a:r>
              <a:rPr lang="en-US" dirty="0"/>
              <a:t>of Permission</a:t>
            </a:r>
          </a:p>
          <a:p>
            <a:pPr lvl="2"/>
            <a:r>
              <a:rPr lang="en-US" dirty="0"/>
              <a:t>of Condition</a:t>
            </a:r>
          </a:p>
          <a:p>
            <a:pPr lvl="2"/>
            <a:r>
              <a:rPr lang="en-US" dirty="0"/>
              <a:t>of Concession</a:t>
            </a:r>
          </a:p>
          <a:p>
            <a:pPr lvl="2"/>
            <a:r>
              <a:rPr lang="en-US" dirty="0"/>
              <a:t>in dependent relative clauses</a:t>
            </a:r>
          </a:p>
        </p:txBody>
      </p:sp>
    </p:spTree>
    <p:extLst>
      <p:ext uri="{BB962C8B-B14F-4D97-AF65-F5344CB8AC3E}">
        <p14:creationId xmlns:p14="http://schemas.microsoft.com/office/powerpoint/2010/main" val="118077201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381000" y="685800"/>
            <a:ext cx="8610600" cy="6019800"/>
          </a:xfrm>
        </p:spPr>
        <p:txBody>
          <a:bodyPr>
            <a:normAutofit/>
          </a:bodyPr>
          <a:lstStyle/>
          <a:p>
            <a:r>
              <a:rPr lang="en-US" sz="2400" dirty="0"/>
              <a:t>Types of Infinitives:</a:t>
            </a:r>
          </a:p>
          <a:p>
            <a:pPr lvl="1"/>
            <a:r>
              <a:rPr lang="en-US" dirty="0"/>
              <a:t> Verbal Infinitives</a:t>
            </a:r>
          </a:p>
          <a:p>
            <a:pPr lvl="2"/>
            <a:r>
              <a:rPr lang="en-US" dirty="0"/>
              <a:t>Infinitive of Purpose</a:t>
            </a:r>
          </a:p>
          <a:p>
            <a:pPr lvl="2"/>
            <a:r>
              <a:rPr lang="en-US" dirty="0"/>
              <a:t>Infinitive of Result</a:t>
            </a:r>
          </a:p>
          <a:p>
            <a:pPr lvl="2"/>
            <a:r>
              <a:rPr lang="en-US" dirty="0"/>
              <a:t>Infinitive of Time</a:t>
            </a:r>
          </a:p>
          <a:p>
            <a:pPr lvl="3"/>
            <a:r>
              <a:rPr lang="en-US" dirty="0"/>
              <a:t>Antecedent time</a:t>
            </a:r>
          </a:p>
          <a:p>
            <a:pPr lvl="3"/>
            <a:r>
              <a:rPr lang="en-US" dirty="0"/>
              <a:t>Contemporaneous time</a:t>
            </a:r>
          </a:p>
          <a:p>
            <a:pPr lvl="3"/>
            <a:r>
              <a:rPr lang="en-US" dirty="0"/>
              <a:t>Subsequent time</a:t>
            </a:r>
          </a:p>
          <a:p>
            <a:pPr lvl="3"/>
            <a:r>
              <a:rPr lang="en-US" dirty="0"/>
              <a:t>Future time</a:t>
            </a:r>
          </a:p>
          <a:p>
            <a:pPr lvl="2"/>
            <a:r>
              <a:rPr lang="en-US" dirty="0"/>
              <a:t>Infinitive of Cause</a:t>
            </a:r>
          </a:p>
          <a:p>
            <a:pPr lvl="2"/>
            <a:r>
              <a:rPr lang="en-US" dirty="0"/>
              <a:t>Infinitive of Command</a:t>
            </a:r>
          </a:p>
          <a:p>
            <a:pPr lvl="2"/>
            <a:r>
              <a:rPr lang="en-US" dirty="0"/>
              <a:t>Infinitive Absolute</a:t>
            </a:r>
          </a:p>
        </p:txBody>
      </p:sp>
    </p:spTree>
    <p:extLst>
      <p:ext uri="{BB962C8B-B14F-4D97-AF65-F5344CB8AC3E}">
        <p14:creationId xmlns:p14="http://schemas.microsoft.com/office/powerpoint/2010/main" val="403853623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0" y="685800"/>
            <a:ext cx="9067800" cy="6019800"/>
          </a:xfrm>
        </p:spPr>
        <p:txBody>
          <a:bodyPr>
            <a:normAutofit fontScale="85000" lnSpcReduction="20000"/>
          </a:bodyPr>
          <a:lstStyle/>
          <a:p>
            <a:r>
              <a:rPr lang="en-US" sz="2800" dirty="0"/>
              <a:t>Types of Participles</a:t>
            </a:r>
            <a:r>
              <a:rPr lang="en-US" sz="2400" dirty="0"/>
              <a:t>:</a:t>
            </a:r>
          </a:p>
          <a:p>
            <a:pPr lvl="1"/>
            <a:r>
              <a:rPr lang="en-US" dirty="0"/>
              <a:t>Attributive (functions as an adjective)</a:t>
            </a:r>
          </a:p>
          <a:p>
            <a:pPr lvl="1"/>
            <a:r>
              <a:rPr lang="en-US" dirty="0" err="1"/>
              <a:t>Substantival</a:t>
            </a:r>
            <a:r>
              <a:rPr lang="en-US" dirty="0"/>
              <a:t> (functions as a noun)</a:t>
            </a:r>
          </a:p>
          <a:p>
            <a:pPr lvl="1"/>
            <a:r>
              <a:rPr lang="en-US" dirty="0"/>
              <a:t>Predicative (functions as a predicate)</a:t>
            </a:r>
          </a:p>
          <a:p>
            <a:pPr lvl="1"/>
            <a:r>
              <a:rPr lang="en-US" dirty="0"/>
              <a:t>Adverbial (modifies a verb)</a:t>
            </a:r>
          </a:p>
          <a:p>
            <a:pPr lvl="2"/>
            <a:r>
              <a:rPr lang="en-US" dirty="0"/>
              <a:t>Temporal (antecedent and coterminous)</a:t>
            </a:r>
          </a:p>
          <a:p>
            <a:pPr lvl="2"/>
            <a:r>
              <a:rPr lang="en-US" dirty="0"/>
              <a:t>Telic (indicates purpose)</a:t>
            </a:r>
          </a:p>
          <a:p>
            <a:pPr lvl="2"/>
            <a:r>
              <a:rPr lang="en-US" dirty="0"/>
              <a:t>Causal (the reason or cause for the action of the main verb)</a:t>
            </a:r>
          </a:p>
          <a:p>
            <a:pPr lvl="2"/>
            <a:r>
              <a:rPr lang="en-US" dirty="0"/>
              <a:t>Conditional</a:t>
            </a:r>
          </a:p>
          <a:p>
            <a:pPr lvl="2"/>
            <a:r>
              <a:rPr lang="en-US" dirty="0"/>
              <a:t>Concessive (the unfavorable circumstance despite which the action of the main verb takes place)</a:t>
            </a:r>
          </a:p>
          <a:p>
            <a:pPr lvl="2"/>
            <a:r>
              <a:rPr lang="en-US" dirty="0"/>
              <a:t>Instrumental (the means by which or by whom the action of the main verb takes place)</a:t>
            </a:r>
          </a:p>
          <a:p>
            <a:pPr lvl="2"/>
            <a:r>
              <a:rPr lang="en-US" dirty="0"/>
              <a:t>Modal (indicates the manner in which the action of the main verb takes place)</a:t>
            </a:r>
          </a:p>
          <a:p>
            <a:pPr lvl="2"/>
            <a:r>
              <a:rPr lang="en-US" dirty="0"/>
              <a:t>Complementary (completes the thought of the main verb)</a:t>
            </a:r>
          </a:p>
          <a:p>
            <a:pPr lvl="2"/>
            <a:r>
              <a:rPr lang="en-US" dirty="0"/>
              <a:t>Circumstantial (indicates an action that accompanies the action of the main verb)</a:t>
            </a:r>
          </a:p>
          <a:p>
            <a:pPr lvl="2"/>
            <a:r>
              <a:rPr lang="en-US" dirty="0"/>
              <a:t>Imperatival (very rare; functions like a finite imperative)</a:t>
            </a:r>
          </a:p>
          <a:p>
            <a:pPr marL="1371600" lvl="3" indent="0">
              <a:buNone/>
            </a:pPr>
            <a:endParaRPr lang="en-US" dirty="0"/>
          </a:p>
        </p:txBody>
      </p:sp>
    </p:spTree>
    <p:extLst>
      <p:ext uri="{BB962C8B-B14F-4D97-AF65-F5344CB8AC3E}">
        <p14:creationId xmlns:p14="http://schemas.microsoft.com/office/powerpoint/2010/main" val="257671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The Neuter Article</a:t>
            </a:r>
          </a:p>
        </p:txBody>
      </p:sp>
      <p:sp>
        <p:nvSpPr>
          <p:cNvPr id="3" name="Content Placeholder 2"/>
          <p:cNvSpPr>
            <a:spLocks noGrp="1"/>
          </p:cNvSpPr>
          <p:nvPr>
            <p:ph idx="1"/>
          </p:nvPr>
        </p:nvSpPr>
        <p:spPr>
          <a:xfrm>
            <a:off x="76200" y="609600"/>
            <a:ext cx="9067800" cy="6172200"/>
          </a:xfrm>
        </p:spPr>
        <p:txBody>
          <a:bodyPr/>
          <a:lstStyle/>
          <a:p>
            <a:pPr marL="0" indent="0">
              <a:buNone/>
            </a:pPr>
            <a:r>
              <a:rPr lang="en-US" dirty="0"/>
              <a:t>					</a:t>
            </a:r>
            <a:r>
              <a:rPr lang="en-US" u="sng" dirty="0"/>
              <a:t>Singular</a:t>
            </a:r>
            <a:r>
              <a:rPr lang="en-US" dirty="0"/>
              <a:t>		</a:t>
            </a:r>
            <a:r>
              <a:rPr lang="en-US" u="sng" dirty="0"/>
              <a:t>Plural</a:t>
            </a:r>
          </a:p>
          <a:p>
            <a:pPr marL="0" indent="0">
              <a:buNone/>
            </a:pPr>
            <a:r>
              <a:rPr lang="en-US" dirty="0"/>
              <a:t>Nominative			</a:t>
            </a:r>
            <a:r>
              <a:rPr lang="en-US" dirty="0">
                <a:latin typeface="SGkClassic" pitchFamily="2" charset="2"/>
              </a:rPr>
              <a:t>to(			ta/</a:t>
            </a:r>
            <a:endParaRPr lang="en-US" dirty="0"/>
          </a:p>
          <a:p>
            <a:pPr marL="0" indent="0">
              <a:buNone/>
            </a:pPr>
            <a:r>
              <a:rPr lang="en-US" dirty="0"/>
              <a:t>Genitive/Ablative</a:t>
            </a:r>
            <a:r>
              <a:rPr lang="en-US" dirty="0">
                <a:latin typeface="SGkClassic" pitchFamily="2" charset="2"/>
              </a:rPr>
              <a:t>		</a:t>
            </a:r>
            <a:r>
              <a:rPr lang="en-US" dirty="0" err="1">
                <a:latin typeface="SGkClassic" pitchFamily="2" charset="2"/>
              </a:rPr>
              <a:t>tou</a:t>
            </a:r>
            <a:r>
              <a:rPr lang="en-US" dirty="0">
                <a:latin typeface="SGkClassic" pitchFamily="2" charset="2"/>
              </a:rPr>
              <a:t>=			</a:t>
            </a:r>
            <a:r>
              <a:rPr lang="en-US" dirty="0" err="1">
                <a:latin typeface="SGkClassic" pitchFamily="2" charset="2"/>
              </a:rPr>
              <a:t>tw</a:t>
            </a:r>
            <a:r>
              <a:rPr lang="en-US" dirty="0">
                <a:latin typeface="SGkClassic" pitchFamily="2" charset="2"/>
              </a:rPr>
              <a:t>=n</a:t>
            </a:r>
            <a:endParaRPr lang="en-US" dirty="0"/>
          </a:p>
          <a:p>
            <a:pPr marL="0" indent="0">
              <a:buNone/>
            </a:pPr>
            <a:r>
              <a:rPr lang="en-US" sz="2800" dirty="0"/>
              <a:t>Dative/Locative/Instrumental</a:t>
            </a:r>
            <a:r>
              <a:rPr lang="en-US" sz="2800" dirty="0">
                <a:latin typeface="SGkClassic" pitchFamily="2" charset="2"/>
              </a:rPr>
              <a:t>	</a:t>
            </a:r>
            <a:r>
              <a:rPr lang="en-US" dirty="0">
                <a:latin typeface="SGkClassic" pitchFamily="2" charset="2"/>
              </a:rPr>
              <a:t>t%=			</a:t>
            </a:r>
            <a:r>
              <a:rPr lang="en-US" dirty="0" err="1">
                <a:latin typeface="SGkClassic" pitchFamily="2" charset="2"/>
              </a:rPr>
              <a:t>toi</a:t>
            </a:r>
            <a:r>
              <a:rPr lang="en-US" dirty="0">
                <a:latin typeface="SGkClassic" pitchFamily="2" charset="2"/>
              </a:rPr>
              <a:t>=j</a:t>
            </a:r>
            <a:endParaRPr lang="en-US" dirty="0"/>
          </a:p>
          <a:p>
            <a:pPr marL="0" indent="0">
              <a:buNone/>
            </a:pPr>
            <a:r>
              <a:rPr lang="en-US" dirty="0"/>
              <a:t>Accusative</a:t>
            </a:r>
            <a:r>
              <a:rPr lang="en-US" dirty="0">
                <a:latin typeface="SGkClassic" pitchFamily="2" charset="2"/>
              </a:rPr>
              <a:t>				to\			ta/</a:t>
            </a:r>
            <a:endParaRPr lang="en-US" dirty="0"/>
          </a:p>
        </p:txBody>
      </p:sp>
    </p:spTree>
    <p:extLst>
      <p:ext uri="{BB962C8B-B14F-4D97-AF65-F5344CB8AC3E}">
        <p14:creationId xmlns:p14="http://schemas.microsoft.com/office/powerpoint/2010/main" val="1924890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a:latin typeface="Times New Roman" panose="02020603050405020304" pitchFamily="18" charset="0"/>
                <a:cs typeface="Times New Roman" panose="02020603050405020304" pitchFamily="18" charset="0"/>
              </a:rPr>
              <a:t>A-declension Case Endings</a:t>
            </a:r>
          </a:p>
        </p:txBody>
      </p:sp>
      <p:sp>
        <p:nvSpPr>
          <p:cNvPr id="3" name="Content Placeholder 2"/>
          <p:cNvSpPr>
            <a:spLocks noGrp="1"/>
          </p:cNvSpPr>
          <p:nvPr>
            <p:ph idx="1"/>
          </p:nvPr>
        </p:nvSpPr>
        <p:spPr>
          <a:xfrm>
            <a:off x="457200" y="762000"/>
            <a:ext cx="8686800" cy="6096000"/>
          </a:xfrm>
        </p:spPr>
        <p:txBody>
          <a:bodyPr/>
          <a:lstStyle/>
          <a:p>
            <a:pPr marL="0" indent="0">
              <a:buNone/>
            </a:pPr>
            <a:r>
              <a:rPr lang="en-US" b="1" u="sng" dirty="0"/>
              <a:t>Feminine</a:t>
            </a:r>
            <a:r>
              <a:rPr lang="en-US" dirty="0"/>
              <a:t>		</a:t>
            </a:r>
            <a:r>
              <a:rPr lang="en-US" u="sng" dirty="0"/>
              <a:t>Singular</a:t>
            </a:r>
            <a:r>
              <a:rPr lang="en-US" dirty="0"/>
              <a:t>		</a:t>
            </a:r>
            <a:r>
              <a:rPr lang="en-US" u="sng" dirty="0"/>
              <a:t>Plural</a:t>
            </a:r>
          </a:p>
          <a:p>
            <a:pPr marL="0" indent="0">
              <a:buNone/>
            </a:pPr>
            <a:r>
              <a:rPr lang="en-US" dirty="0"/>
              <a:t>Nominative	</a:t>
            </a:r>
            <a:r>
              <a:rPr lang="en-US" dirty="0">
                <a:latin typeface="SGkClassic" pitchFamily="2" charset="2"/>
              </a:rPr>
              <a:t>a/	h/		</a:t>
            </a:r>
            <a:r>
              <a:rPr lang="en-US" dirty="0" err="1">
                <a:latin typeface="SGkClassic" pitchFamily="2" charset="2"/>
              </a:rPr>
              <a:t>ai</a:t>
            </a:r>
            <a:r>
              <a:rPr lang="en-US" dirty="0">
                <a:latin typeface="SGkClassic" pitchFamily="2" charset="2"/>
              </a:rPr>
              <a:t>/</a:t>
            </a:r>
            <a:endParaRPr lang="en-US" dirty="0"/>
          </a:p>
          <a:p>
            <a:pPr marL="0" indent="0">
              <a:buNone/>
            </a:pPr>
            <a:r>
              <a:rPr lang="en-US" dirty="0"/>
              <a:t>Genitive		</a:t>
            </a:r>
            <a:r>
              <a:rPr lang="en-US" dirty="0">
                <a:latin typeface="SGkClassic" pitchFamily="2" charset="2"/>
              </a:rPr>
              <a:t>a=j	h=j		w=n</a:t>
            </a:r>
            <a:endParaRPr lang="en-US" dirty="0"/>
          </a:p>
          <a:p>
            <a:pPr marL="0" indent="0">
              <a:buNone/>
            </a:pPr>
            <a:r>
              <a:rPr lang="en-US" dirty="0"/>
              <a:t>Dative		</a:t>
            </a:r>
            <a:r>
              <a:rPr lang="en-US" dirty="0">
                <a:latin typeface="SGkClassic" pitchFamily="2" charset="2"/>
              </a:rPr>
              <a:t>#=	$=		</a:t>
            </a:r>
            <a:r>
              <a:rPr lang="en-US" dirty="0" err="1">
                <a:latin typeface="SGkClassic" pitchFamily="2" charset="2"/>
              </a:rPr>
              <a:t>ai</a:t>
            </a:r>
            <a:r>
              <a:rPr lang="en-US" dirty="0">
                <a:latin typeface="SGkClassic" pitchFamily="2" charset="2"/>
              </a:rPr>
              <a:t>=j</a:t>
            </a:r>
            <a:endParaRPr lang="en-US" dirty="0"/>
          </a:p>
          <a:p>
            <a:pPr marL="0" indent="0">
              <a:buNone/>
            </a:pPr>
            <a:r>
              <a:rPr lang="en-US" dirty="0"/>
              <a:t>Accusative		</a:t>
            </a:r>
            <a:r>
              <a:rPr lang="en-US" dirty="0">
                <a:latin typeface="SGkClassic" pitchFamily="2" charset="2"/>
              </a:rPr>
              <a:t>a/n	h/n		a/j</a:t>
            </a:r>
          </a:p>
          <a:p>
            <a:pPr marL="0" indent="0">
              <a:buNone/>
            </a:pP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55726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a:latin typeface="Times New Roman" panose="02020603050405020304" pitchFamily="18" charset="0"/>
                <a:cs typeface="Times New Roman" panose="02020603050405020304" pitchFamily="18" charset="0"/>
              </a:rPr>
              <a:t>O-declension Noun Endings</a:t>
            </a:r>
          </a:p>
        </p:txBody>
      </p:sp>
      <p:sp>
        <p:nvSpPr>
          <p:cNvPr id="3" name="Content Placeholder 2"/>
          <p:cNvSpPr>
            <a:spLocks noGrp="1"/>
          </p:cNvSpPr>
          <p:nvPr>
            <p:ph idx="1"/>
          </p:nvPr>
        </p:nvSpPr>
        <p:spPr>
          <a:xfrm>
            <a:off x="457200" y="855406"/>
            <a:ext cx="8229600" cy="4525963"/>
          </a:xfrm>
        </p:spPr>
        <p:txBody>
          <a:bodyPr/>
          <a:lstStyle/>
          <a:p>
            <a:pPr marL="0" indent="0">
              <a:buNone/>
            </a:pPr>
            <a:r>
              <a:rPr lang="en-US" b="1" u="sng" dirty="0"/>
              <a:t>Masculine</a:t>
            </a:r>
            <a:r>
              <a:rPr lang="en-US" dirty="0"/>
              <a:t>		</a:t>
            </a:r>
            <a:r>
              <a:rPr lang="en-US" u="sng" dirty="0"/>
              <a:t>Singular</a:t>
            </a:r>
            <a:r>
              <a:rPr lang="en-US" dirty="0"/>
              <a:t>	</a:t>
            </a:r>
            <a:r>
              <a:rPr lang="en-US" u="sng" dirty="0"/>
              <a:t>Plural</a:t>
            </a:r>
          </a:p>
          <a:p>
            <a:pPr marL="0" indent="0">
              <a:buNone/>
            </a:pPr>
            <a:r>
              <a:rPr lang="en-US" dirty="0"/>
              <a:t>Nominative	</a:t>
            </a:r>
            <a:r>
              <a:rPr lang="en-US" dirty="0">
                <a:latin typeface="SGkClassic" pitchFamily="2" charset="2"/>
              </a:rPr>
              <a:t>o/j		oi/</a:t>
            </a:r>
            <a:endParaRPr lang="en-US" dirty="0"/>
          </a:p>
          <a:p>
            <a:pPr marL="0" indent="0">
              <a:buNone/>
            </a:pPr>
            <a:r>
              <a:rPr lang="en-US" dirty="0"/>
              <a:t>Genitive		</a:t>
            </a:r>
            <a:r>
              <a:rPr lang="en-US" dirty="0" err="1">
                <a:latin typeface="SGkClassic" pitchFamily="2" charset="2"/>
              </a:rPr>
              <a:t>ou</a:t>
            </a:r>
            <a:r>
              <a:rPr lang="en-US" dirty="0">
                <a:latin typeface="SGkClassic" pitchFamily="2" charset="2"/>
              </a:rPr>
              <a:t>=		w=n</a:t>
            </a:r>
            <a:endParaRPr lang="en-US" dirty="0"/>
          </a:p>
          <a:p>
            <a:pPr marL="0" indent="0">
              <a:buNone/>
            </a:pPr>
            <a:r>
              <a:rPr lang="en-US" dirty="0"/>
              <a:t>Dative		</a:t>
            </a:r>
            <a:r>
              <a:rPr lang="en-US" dirty="0">
                <a:latin typeface="SGkClassic" pitchFamily="2" charset="2"/>
              </a:rPr>
              <a:t>%=		oi=j</a:t>
            </a:r>
            <a:endParaRPr lang="en-US" dirty="0"/>
          </a:p>
          <a:p>
            <a:pPr marL="0" indent="0">
              <a:buNone/>
            </a:pPr>
            <a:r>
              <a:rPr lang="en-US" dirty="0"/>
              <a:t>Accusative		</a:t>
            </a:r>
            <a:r>
              <a:rPr lang="en-US" dirty="0">
                <a:latin typeface="SGkClassic" pitchFamily="2" charset="2"/>
              </a:rPr>
              <a:t>o/n		</a:t>
            </a:r>
            <a:r>
              <a:rPr lang="en-US" dirty="0" err="1">
                <a:latin typeface="SGkClassic" pitchFamily="2" charset="2"/>
              </a:rPr>
              <a:t>ou</a:t>
            </a:r>
            <a:r>
              <a:rPr lang="en-US" dirty="0">
                <a:latin typeface="SGkClassic" pitchFamily="2" charset="2"/>
              </a:rPr>
              <a:t>/j</a:t>
            </a:r>
          </a:p>
          <a:p>
            <a:endParaRPr lang="en-US" dirty="0"/>
          </a:p>
        </p:txBody>
      </p:sp>
    </p:spTree>
    <p:extLst>
      <p:ext uri="{BB962C8B-B14F-4D97-AF65-F5344CB8AC3E}">
        <p14:creationId xmlns:p14="http://schemas.microsoft.com/office/powerpoint/2010/main" val="1662962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dirty="0">
                <a:latin typeface="Times New Roman" panose="02020603050405020304" pitchFamily="18" charset="0"/>
                <a:cs typeface="Times New Roman" panose="02020603050405020304" pitchFamily="18" charset="0"/>
              </a:rPr>
              <a:t>Example of O-declension</a:t>
            </a:r>
          </a:p>
        </p:txBody>
      </p:sp>
      <p:sp>
        <p:nvSpPr>
          <p:cNvPr id="3" name="Content Placeholder 2"/>
          <p:cNvSpPr>
            <a:spLocks noGrp="1"/>
          </p:cNvSpPr>
          <p:nvPr>
            <p:ph idx="1"/>
          </p:nvPr>
        </p:nvSpPr>
        <p:spPr>
          <a:xfrm>
            <a:off x="76200" y="609600"/>
            <a:ext cx="8991600" cy="6248400"/>
          </a:xfrm>
        </p:spPr>
        <p:txBody>
          <a:bodyPr/>
          <a:lstStyle/>
          <a:p>
            <a:pPr marL="0" indent="0">
              <a:buNone/>
            </a:pPr>
            <a:r>
              <a:rPr lang="en-US" dirty="0"/>
              <a:t>			</a:t>
            </a:r>
            <a:r>
              <a:rPr lang="en-US" dirty="0">
                <a:latin typeface="SGkClassic" pitchFamily="2" charset="2"/>
              </a:rPr>
              <a:t>o( fi/</a:t>
            </a:r>
            <a:r>
              <a:rPr lang="en-US" dirty="0" err="1">
                <a:latin typeface="SGkClassic" pitchFamily="2" charset="2"/>
              </a:rPr>
              <a:t>loj</a:t>
            </a:r>
            <a:r>
              <a:rPr lang="en-US" dirty="0">
                <a:latin typeface="Times New Roman" panose="02020603050405020304" pitchFamily="18" charset="0"/>
                <a:cs typeface="Times New Roman" panose="02020603050405020304" pitchFamily="18" charset="0"/>
              </a:rPr>
              <a:t> =</a:t>
            </a:r>
            <a:r>
              <a:rPr lang="en-US" dirty="0">
                <a:latin typeface="SGkClassic" pitchFamily="2" charset="2"/>
              </a:rPr>
              <a:t> </a:t>
            </a:r>
            <a:r>
              <a:rPr lang="en-US" dirty="0">
                <a:latin typeface="Times New Roman" panose="02020603050405020304" pitchFamily="18" charset="0"/>
                <a:cs typeface="Times New Roman" panose="02020603050405020304" pitchFamily="18" charset="0"/>
              </a:rPr>
              <a:t>‘the friend’</a:t>
            </a:r>
          </a:p>
          <a:p>
            <a:pPr marL="0" indent="0">
              <a:buNone/>
            </a:pPr>
            <a:r>
              <a:rPr lang="en-US" b="1" u="sng" dirty="0">
                <a:latin typeface="Times New Roman" panose="02020603050405020304" pitchFamily="18" charset="0"/>
                <a:cs typeface="Times New Roman" panose="02020603050405020304" pitchFamily="18" charset="0"/>
              </a:rPr>
              <a:t>Masculine</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Singular</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Plural</a:t>
            </a:r>
          </a:p>
          <a:p>
            <a:pPr marL="0" indent="0">
              <a:buNone/>
            </a:pPr>
            <a:r>
              <a:rPr lang="en-US" dirty="0">
                <a:latin typeface="Times New Roman" panose="02020603050405020304" pitchFamily="18" charset="0"/>
                <a:cs typeface="Times New Roman" panose="02020603050405020304" pitchFamily="18" charset="0"/>
              </a:rPr>
              <a:t>Nom.</a:t>
            </a:r>
            <a:r>
              <a:rPr lang="en-US" dirty="0">
                <a:latin typeface="SGkClassic" pitchFamily="2" charset="2"/>
              </a:rPr>
              <a:t>	  	o( fi/</a:t>
            </a:r>
            <a:r>
              <a:rPr lang="en-US" dirty="0" err="1">
                <a:latin typeface="SGkClassic" pitchFamily="2" charset="2"/>
              </a:rPr>
              <a:t>loj</a:t>
            </a:r>
            <a:r>
              <a:rPr lang="en-US" dirty="0">
                <a:latin typeface="SGkClassic" pitchFamily="2" charset="2"/>
              </a:rPr>
              <a:t>		oi/ fi/</a:t>
            </a:r>
            <a:r>
              <a:rPr lang="en-US" dirty="0" err="1">
                <a:latin typeface="SGkClassic" pitchFamily="2" charset="2"/>
              </a:rPr>
              <a:t>loi</a:t>
            </a:r>
            <a:endParaRPr lang="en-US" dirty="0">
              <a:latin typeface="SGkClassic" pitchFamily="2" charset="2"/>
            </a:endParaRPr>
          </a:p>
          <a:p>
            <a:pPr marL="0" indent="0">
              <a:buNone/>
            </a:pPr>
            <a:r>
              <a:rPr lang="en-US" dirty="0">
                <a:latin typeface="Times New Roman" panose="02020603050405020304" pitchFamily="18" charset="0"/>
                <a:cs typeface="Times New Roman" panose="02020603050405020304" pitchFamily="18" charset="0"/>
              </a:rPr>
              <a:t>Gen.</a:t>
            </a:r>
            <a:r>
              <a:rPr lang="en-US" dirty="0">
                <a:latin typeface="SGkClassic" pitchFamily="2" charset="2"/>
              </a:rPr>
              <a:t>			</a:t>
            </a:r>
            <a:r>
              <a:rPr lang="en-US" dirty="0" err="1">
                <a:latin typeface="SGkClassic" pitchFamily="2" charset="2"/>
              </a:rPr>
              <a:t>tou</a:t>
            </a:r>
            <a:r>
              <a:rPr lang="en-US" dirty="0">
                <a:latin typeface="SGkClassic" pitchFamily="2" charset="2"/>
              </a:rPr>
              <a:t>= fi/</a:t>
            </a:r>
            <a:r>
              <a:rPr lang="en-US" dirty="0" err="1">
                <a:latin typeface="SGkClassic" pitchFamily="2" charset="2"/>
              </a:rPr>
              <a:t>lou</a:t>
            </a:r>
            <a:r>
              <a:rPr lang="en-US" dirty="0">
                <a:latin typeface="SGkClassic" pitchFamily="2" charset="2"/>
              </a:rPr>
              <a:t>	</a:t>
            </a:r>
            <a:r>
              <a:rPr lang="en-US" dirty="0" err="1">
                <a:latin typeface="SGkClassic" pitchFamily="2" charset="2"/>
              </a:rPr>
              <a:t>tw</a:t>
            </a:r>
            <a:r>
              <a:rPr lang="en-US" dirty="0">
                <a:latin typeface="SGkClassic" pitchFamily="2" charset="2"/>
              </a:rPr>
              <a:t>=n fi/</a:t>
            </a:r>
            <a:r>
              <a:rPr lang="en-US" dirty="0" err="1">
                <a:latin typeface="SGkClassic" pitchFamily="2" charset="2"/>
              </a:rPr>
              <a:t>lwn</a:t>
            </a:r>
            <a:endParaRPr lang="en-US" dirty="0">
              <a:latin typeface="SGkClassic" pitchFamily="2" charset="2"/>
            </a:endParaRPr>
          </a:p>
          <a:p>
            <a:pPr marL="0" indent="0">
              <a:buNone/>
            </a:pPr>
            <a:r>
              <a:rPr lang="en-US" dirty="0">
                <a:latin typeface="Times New Roman" panose="02020603050405020304" pitchFamily="18" charset="0"/>
                <a:cs typeface="Times New Roman" panose="02020603050405020304" pitchFamily="18" charset="0"/>
              </a:rPr>
              <a:t>Dat.</a:t>
            </a:r>
            <a:r>
              <a:rPr lang="en-US" dirty="0">
                <a:latin typeface="SGkClassic" pitchFamily="2" charset="2"/>
              </a:rPr>
              <a:t>		 	t% fi/l%		</a:t>
            </a:r>
            <a:r>
              <a:rPr lang="en-US" dirty="0" err="1">
                <a:latin typeface="SGkClassic" pitchFamily="2" charset="2"/>
              </a:rPr>
              <a:t>toi</a:t>
            </a:r>
            <a:r>
              <a:rPr lang="en-US" dirty="0">
                <a:latin typeface="SGkClassic" pitchFamily="2" charset="2"/>
              </a:rPr>
              <a:t>=j fi/</a:t>
            </a:r>
            <a:r>
              <a:rPr lang="en-US" dirty="0" err="1">
                <a:latin typeface="SGkClassic" pitchFamily="2" charset="2"/>
              </a:rPr>
              <a:t>loij</a:t>
            </a:r>
            <a:endParaRPr lang="en-US" dirty="0">
              <a:latin typeface="SGkClassic" pitchFamily="2" charset="2"/>
            </a:endParaRPr>
          </a:p>
          <a:p>
            <a:pPr marL="0" indent="0">
              <a:buNone/>
            </a:pPr>
            <a:r>
              <a:rPr lang="en-US" dirty="0">
                <a:latin typeface="Times New Roman" panose="02020603050405020304" pitchFamily="18" charset="0"/>
                <a:cs typeface="Times New Roman" panose="02020603050405020304" pitchFamily="18" charset="0"/>
              </a:rPr>
              <a:t>Acc.</a:t>
            </a:r>
            <a:r>
              <a:rPr lang="en-US" dirty="0">
                <a:latin typeface="SGkClassic" pitchFamily="2" charset="2"/>
              </a:rPr>
              <a:t>			to\n fi/</a:t>
            </a:r>
            <a:r>
              <a:rPr lang="en-US" dirty="0" err="1">
                <a:latin typeface="SGkClassic" pitchFamily="2" charset="2"/>
              </a:rPr>
              <a:t>lon</a:t>
            </a:r>
            <a:r>
              <a:rPr lang="en-US" dirty="0">
                <a:latin typeface="SGkClassic" pitchFamily="2" charset="2"/>
              </a:rPr>
              <a:t>	</a:t>
            </a:r>
            <a:r>
              <a:rPr lang="en-US" dirty="0" err="1">
                <a:latin typeface="SGkClassic" pitchFamily="2" charset="2"/>
              </a:rPr>
              <a:t>tou</a:t>
            </a:r>
            <a:r>
              <a:rPr lang="en-US" dirty="0">
                <a:latin typeface="SGkClassic" pitchFamily="2" charset="2"/>
              </a:rPr>
              <a:t>\j	 fi/</a:t>
            </a:r>
            <a:r>
              <a:rPr lang="en-US" dirty="0" err="1">
                <a:latin typeface="SGkClassic" pitchFamily="2" charset="2"/>
              </a:rPr>
              <a:t>louj</a:t>
            </a:r>
            <a:endParaRPr lang="en-US" dirty="0">
              <a:latin typeface="SGkClassic" pitchFamily="2" charset="2"/>
            </a:endParaRPr>
          </a:p>
        </p:txBody>
      </p:sp>
    </p:spTree>
    <p:extLst>
      <p:ext uri="{BB962C8B-B14F-4D97-AF65-F5344CB8AC3E}">
        <p14:creationId xmlns:p14="http://schemas.microsoft.com/office/powerpoint/2010/main" val="3083069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O-Declension Neuters</a:t>
            </a:r>
          </a:p>
        </p:txBody>
      </p:sp>
      <p:sp>
        <p:nvSpPr>
          <p:cNvPr id="3" name="Content Placeholder 2"/>
          <p:cNvSpPr>
            <a:spLocks noGrp="1"/>
          </p:cNvSpPr>
          <p:nvPr>
            <p:ph idx="1"/>
          </p:nvPr>
        </p:nvSpPr>
        <p:spPr>
          <a:xfrm>
            <a:off x="76200" y="609600"/>
            <a:ext cx="8991600" cy="6172200"/>
          </a:xfrm>
        </p:spPr>
        <p:txBody>
          <a:bodyPr/>
          <a:lstStyle/>
          <a:p>
            <a:pPr marL="0" indent="0">
              <a:buNone/>
            </a:pPr>
            <a:r>
              <a:rPr lang="en-US" dirty="0"/>
              <a:t>			</a:t>
            </a:r>
            <a:r>
              <a:rPr lang="en-US" u="sng" dirty="0"/>
              <a:t>Singular</a:t>
            </a:r>
            <a:r>
              <a:rPr lang="en-US" dirty="0"/>
              <a:t>	</a:t>
            </a:r>
            <a:r>
              <a:rPr lang="en-US" u="sng" dirty="0"/>
              <a:t>Plural</a:t>
            </a:r>
          </a:p>
          <a:p>
            <a:pPr marL="0" indent="0">
              <a:buNone/>
            </a:pPr>
            <a:r>
              <a:rPr lang="en-US" dirty="0"/>
              <a:t>Nominative	</a:t>
            </a:r>
            <a:r>
              <a:rPr lang="en-US" dirty="0">
                <a:latin typeface="SGkClassic" pitchFamily="2" charset="2"/>
              </a:rPr>
              <a:t>on		a</a:t>
            </a:r>
            <a:endParaRPr lang="en-US" dirty="0"/>
          </a:p>
          <a:p>
            <a:pPr marL="0" indent="0">
              <a:buNone/>
            </a:pPr>
            <a:r>
              <a:rPr lang="en-US" dirty="0"/>
              <a:t>Genitive		</a:t>
            </a:r>
            <a:r>
              <a:rPr lang="en-US" dirty="0" err="1">
                <a:latin typeface="SGkClassic" pitchFamily="2" charset="2"/>
              </a:rPr>
              <a:t>ou</a:t>
            </a:r>
            <a:r>
              <a:rPr lang="en-US" dirty="0">
                <a:latin typeface="SGkClassic" pitchFamily="2" charset="2"/>
              </a:rPr>
              <a:t>		</a:t>
            </a:r>
            <a:r>
              <a:rPr lang="en-US" dirty="0" err="1">
                <a:latin typeface="SGkClassic" pitchFamily="2" charset="2"/>
              </a:rPr>
              <a:t>wn</a:t>
            </a:r>
            <a:endParaRPr lang="en-US" dirty="0"/>
          </a:p>
          <a:p>
            <a:pPr marL="0" indent="0">
              <a:buNone/>
            </a:pPr>
            <a:r>
              <a:rPr lang="en-US" dirty="0"/>
              <a:t>Dative		</a:t>
            </a:r>
            <a:r>
              <a:rPr lang="en-US" dirty="0">
                <a:latin typeface="SGkClassic" pitchFamily="2" charset="2"/>
              </a:rPr>
              <a:t>%		</a:t>
            </a:r>
            <a:r>
              <a:rPr lang="en-US" dirty="0" err="1">
                <a:latin typeface="SGkClassic" pitchFamily="2" charset="2"/>
              </a:rPr>
              <a:t>oij</a:t>
            </a:r>
            <a:endParaRPr lang="en-US" dirty="0"/>
          </a:p>
          <a:p>
            <a:pPr marL="0" indent="0">
              <a:buNone/>
            </a:pPr>
            <a:r>
              <a:rPr lang="en-US" dirty="0"/>
              <a:t>Accusative		</a:t>
            </a:r>
            <a:r>
              <a:rPr lang="en-US" dirty="0">
                <a:latin typeface="SGkClassic" pitchFamily="2" charset="2"/>
              </a:rPr>
              <a:t>on		a</a:t>
            </a:r>
          </a:p>
          <a:p>
            <a:pPr marL="0" indent="0">
              <a:buNone/>
            </a:pPr>
            <a:r>
              <a:rPr lang="en-US" u="sng" dirty="0">
                <a:latin typeface="Times New Roman" panose="02020603050405020304" pitchFamily="18" charset="0"/>
                <a:cs typeface="Times New Roman" panose="02020603050405020304" pitchFamily="18" charset="0"/>
              </a:rPr>
              <a:t>“The gift”</a:t>
            </a:r>
          </a:p>
          <a:p>
            <a:pPr marL="0" indent="0">
              <a:buNone/>
            </a:pPr>
            <a:r>
              <a:rPr lang="en-US" dirty="0">
                <a:latin typeface="SGkClassic" pitchFamily="2" charset="2"/>
              </a:rPr>
              <a:t>to\ </a:t>
            </a:r>
            <a:r>
              <a:rPr lang="en-US" dirty="0" err="1">
                <a:latin typeface="SGkClassic" pitchFamily="2" charset="2"/>
              </a:rPr>
              <a:t>dw</a:t>
            </a:r>
            <a:r>
              <a:rPr lang="en-US" dirty="0">
                <a:latin typeface="SGkClassic" pitchFamily="2" charset="2"/>
              </a:rPr>
              <a:t>=</a:t>
            </a:r>
            <a:r>
              <a:rPr lang="en-US" dirty="0" err="1">
                <a:latin typeface="SGkClassic" pitchFamily="2" charset="2"/>
              </a:rPr>
              <a:t>ron</a:t>
            </a:r>
            <a:r>
              <a:rPr lang="en-US" dirty="0">
                <a:latin typeface="SGkClassic" pitchFamily="2" charset="2"/>
              </a:rPr>
              <a:t>	ta\ </a:t>
            </a:r>
            <a:r>
              <a:rPr lang="en-US" dirty="0" err="1">
                <a:latin typeface="SGkClassic" pitchFamily="2" charset="2"/>
              </a:rPr>
              <a:t>dw</a:t>
            </a:r>
            <a:r>
              <a:rPr lang="en-US" dirty="0">
                <a:latin typeface="SGkClassic" pitchFamily="2" charset="2"/>
              </a:rPr>
              <a:t>=</a:t>
            </a:r>
            <a:r>
              <a:rPr lang="en-US" dirty="0" err="1">
                <a:latin typeface="SGkClassic" pitchFamily="2" charset="2"/>
              </a:rPr>
              <a:t>ra</a:t>
            </a:r>
            <a:endParaRPr lang="en-US" dirty="0">
              <a:latin typeface="SGkClassic" pitchFamily="2" charset="2"/>
            </a:endParaRPr>
          </a:p>
          <a:p>
            <a:pPr marL="0" indent="0">
              <a:buNone/>
            </a:pPr>
            <a:r>
              <a:rPr lang="en-US" dirty="0" err="1">
                <a:latin typeface="SGkClassic" pitchFamily="2" charset="2"/>
              </a:rPr>
              <a:t>tou</a:t>
            </a:r>
            <a:r>
              <a:rPr lang="en-US" dirty="0">
                <a:latin typeface="SGkClassic" pitchFamily="2" charset="2"/>
              </a:rPr>
              <a:t>= </a:t>
            </a:r>
            <a:r>
              <a:rPr lang="en-US" dirty="0" err="1">
                <a:latin typeface="SGkClassic" pitchFamily="2" charset="2"/>
              </a:rPr>
              <a:t>dw</a:t>
            </a:r>
            <a:r>
              <a:rPr lang="en-US" dirty="0">
                <a:latin typeface="SGkClassic" pitchFamily="2" charset="2"/>
              </a:rPr>
              <a:t>/</a:t>
            </a:r>
            <a:r>
              <a:rPr lang="en-US" dirty="0" err="1">
                <a:latin typeface="SGkClassic" pitchFamily="2" charset="2"/>
              </a:rPr>
              <a:t>rou</a:t>
            </a:r>
            <a:r>
              <a:rPr lang="en-US" dirty="0">
                <a:latin typeface="SGkClassic" pitchFamily="2" charset="2"/>
              </a:rPr>
              <a:t>	</a:t>
            </a:r>
            <a:r>
              <a:rPr lang="en-US" dirty="0" err="1">
                <a:latin typeface="SGkClassic" pitchFamily="2" charset="2"/>
              </a:rPr>
              <a:t>tw</a:t>
            </a:r>
            <a:r>
              <a:rPr lang="en-US" dirty="0">
                <a:latin typeface="SGkClassic" pitchFamily="2" charset="2"/>
              </a:rPr>
              <a:t>=n </a:t>
            </a:r>
            <a:r>
              <a:rPr lang="en-US" dirty="0" err="1">
                <a:latin typeface="SGkClassic" pitchFamily="2" charset="2"/>
              </a:rPr>
              <a:t>dw</a:t>
            </a:r>
            <a:r>
              <a:rPr lang="en-US" dirty="0">
                <a:latin typeface="SGkClassic" pitchFamily="2" charset="2"/>
              </a:rPr>
              <a:t>/</a:t>
            </a:r>
            <a:r>
              <a:rPr lang="en-US" dirty="0" err="1">
                <a:latin typeface="SGkClassic" pitchFamily="2" charset="2"/>
              </a:rPr>
              <a:t>rwn</a:t>
            </a:r>
            <a:endParaRPr lang="en-US" dirty="0">
              <a:latin typeface="SGkClassic" pitchFamily="2" charset="2"/>
            </a:endParaRPr>
          </a:p>
          <a:p>
            <a:pPr marL="0" indent="0">
              <a:buNone/>
            </a:pPr>
            <a:r>
              <a:rPr lang="en-US" dirty="0">
                <a:latin typeface="SGkClassic" pitchFamily="2" charset="2"/>
              </a:rPr>
              <a:t>t%= </a:t>
            </a:r>
            <a:r>
              <a:rPr lang="en-US" dirty="0" err="1">
                <a:latin typeface="SGkClassic" pitchFamily="2" charset="2"/>
              </a:rPr>
              <a:t>dw</a:t>
            </a:r>
            <a:r>
              <a:rPr lang="en-US" dirty="0">
                <a:latin typeface="SGkClassic" pitchFamily="2" charset="2"/>
              </a:rPr>
              <a:t>/r%	</a:t>
            </a:r>
            <a:r>
              <a:rPr lang="en-US" dirty="0" err="1">
                <a:latin typeface="SGkClassic" pitchFamily="2" charset="2"/>
              </a:rPr>
              <a:t>toi</a:t>
            </a:r>
            <a:r>
              <a:rPr lang="en-US" dirty="0">
                <a:latin typeface="SGkClassic" pitchFamily="2" charset="2"/>
              </a:rPr>
              <a:t>=j </a:t>
            </a:r>
            <a:r>
              <a:rPr lang="en-US" dirty="0" err="1">
                <a:latin typeface="SGkClassic" pitchFamily="2" charset="2"/>
              </a:rPr>
              <a:t>dw</a:t>
            </a:r>
            <a:r>
              <a:rPr lang="en-US" dirty="0">
                <a:latin typeface="SGkClassic" pitchFamily="2" charset="2"/>
              </a:rPr>
              <a:t>/</a:t>
            </a:r>
            <a:r>
              <a:rPr lang="en-US" dirty="0" err="1">
                <a:latin typeface="SGkClassic" pitchFamily="2" charset="2"/>
              </a:rPr>
              <a:t>roij</a:t>
            </a:r>
            <a:endParaRPr lang="en-US" dirty="0">
              <a:latin typeface="SGkClassic" pitchFamily="2" charset="2"/>
            </a:endParaRPr>
          </a:p>
          <a:p>
            <a:pPr marL="0" indent="0">
              <a:buNone/>
            </a:pPr>
            <a:r>
              <a:rPr lang="en-US" dirty="0">
                <a:latin typeface="SGkClassic" pitchFamily="2" charset="2"/>
              </a:rPr>
              <a:t>to\ </a:t>
            </a:r>
            <a:r>
              <a:rPr lang="en-US" dirty="0" err="1">
                <a:latin typeface="SGkClassic" pitchFamily="2" charset="2"/>
              </a:rPr>
              <a:t>dw</a:t>
            </a:r>
            <a:r>
              <a:rPr lang="en-US" dirty="0">
                <a:latin typeface="SGkClassic" pitchFamily="2" charset="2"/>
              </a:rPr>
              <a:t>=</a:t>
            </a:r>
            <a:r>
              <a:rPr lang="en-US" dirty="0" err="1">
                <a:latin typeface="SGkClassic" pitchFamily="2" charset="2"/>
              </a:rPr>
              <a:t>ron</a:t>
            </a:r>
            <a:r>
              <a:rPr lang="en-US" dirty="0">
                <a:latin typeface="SGkClassic" pitchFamily="2" charset="2"/>
              </a:rPr>
              <a:t>	ta\ </a:t>
            </a:r>
            <a:r>
              <a:rPr lang="en-US" dirty="0" err="1">
                <a:latin typeface="SGkClassic" pitchFamily="2" charset="2"/>
              </a:rPr>
              <a:t>dw</a:t>
            </a:r>
            <a:r>
              <a:rPr lang="en-US" dirty="0">
                <a:latin typeface="SGkClassic" pitchFamily="2" charset="2"/>
              </a:rPr>
              <a:t>=</a:t>
            </a:r>
            <a:r>
              <a:rPr lang="en-US" dirty="0" err="1">
                <a:latin typeface="SGkClassic" pitchFamily="2" charset="2"/>
              </a:rPr>
              <a:t>ra</a:t>
            </a:r>
            <a:endParaRPr lang="en-US" dirty="0">
              <a:latin typeface="SGkClassic" pitchFamily="2" charset="2"/>
            </a:endParaRPr>
          </a:p>
          <a:p>
            <a:endParaRPr lang="en-US" dirty="0"/>
          </a:p>
        </p:txBody>
      </p:sp>
    </p:spTree>
    <p:extLst>
      <p:ext uri="{BB962C8B-B14F-4D97-AF65-F5344CB8AC3E}">
        <p14:creationId xmlns:p14="http://schemas.microsoft.com/office/powerpoint/2010/main" val="53929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a:latin typeface="Times New Roman" panose="02020603050405020304" pitchFamily="18" charset="0"/>
                <a:cs typeface="Times New Roman" panose="02020603050405020304" pitchFamily="18" charset="0"/>
              </a:rPr>
              <a:t>The Greek Verb</a:t>
            </a:r>
          </a:p>
        </p:txBody>
      </p:sp>
      <p:sp>
        <p:nvSpPr>
          <p:cNvPr id="3" name="Content Placeholder 2"/>
          <p:cNvSpPr>
            <a:spLocks noGrp="1"/>
          </p:cNvSpPr>
          <p:nvPr>
            <p:ph idx="1"/>
          </p:nvPr>
        </p:nvSpPr>
        <p:spPr>
          <a:xfrm>
            <a:off x="457200" y="838200"/>
            <a:ext cx="8229600" cy="5287963"/>
          </a:xfrm>
        </p:spPr>
        <p:txBody>
          <a:bodyPr/>
          <a:lstStyle/>
          <a:p>
            <a:r>
              <a:rPr lang="en-US" dirty="0">
                <a:latin typeface="Times New Roman" panose="02020603050405020304" pitchFamily="18" charset="0"/>
                <a:cs typeface="Times New Roman" panose="02020603050405020304" pitchFamily="18" charset="0"/>
              </a:rPr>
              <a:t>Tense, Voice, Mood</a:t>
            </a:r>
          </a:p>
          <a:p>
            <a:r>
              <a:rPr lang="en-US" dirty="0">
                <a:latin typeface="Times New Roman" panose="02020603050405020304" pitchFamily="18" charset="0"/>
                <a:cs typeface="Times New Roman" panose="02020603050405020304" pitchFamily="18" charset="0"/>
              </a:rPr>
              <a:t>Tense: present, future, imperfect, aorist,			perfect, pluperfect</a:t>
            </a:r>
          </a:p>
          <a:p>
            <a:r>
              <a:rPr lang="en-US" dirty="0">
                <a:latin typeface="Times New Roman" panose="02020603050405020304" pitchFamily="18" charset="0"/>
                <a:cs typeface="Times New Roman" panose="02020603050405020304" pitchFamily="18" charset="0"/>
              </a:rPr>
              <a:t>Voice: active, middle, passive, deponent			(middle; middle/passive, passive)</a:t>
            </a:r>
          </a:p>
          <a:p>
            <a:r>
              <a:rPr lang="en-US" dirty="0">
                <a:latin typeface="Times New Roman" panose="02020603050405020304" pitchFamily="18" charset="0"/>
                <a:cs typeface="Times New Roman" panose="02020603050405020304" pitchFamily="18" charset="0"/>
              </a:rPr>
              <a:t>Mood: indicative, subjunctive, optative,			imperative</a:t>
            </a:r>
          </a:p>
        </p:txBody>
      </p:sp>
    </p:spTree>
    <p:extLst>
      <p:ext uri="{BB962C8B-B14F-4D97-AF65-F5344CB8AC3E}">
        <p14:creationId xmlns:p14="http://schemas.microsoft.com/office/powerpoint/2010/main" val="2243386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a:latin typeface="Times New Roman" panose="02020603050405020304" pitchFamily="18" charset="0"/>
                <a:cs typeface="Times New Roman" panose="02020603050405020304" pitchFamily="18" charset="0"/>
              </a:rPr>
              <a:t>Present Tense Endings</a:t>
            </a:r>
          </a:p>
        </p:txBody>
      </p:sp>
      <p:sp>
        <p:nvSpPr>
          <p:cNvPr id="3" name="Content Placeholder 2"/>
          <p:cNvSpPr>
            <a:spLocks noGrp="1"/>
          </p:cNvSpPr>
          <p:nvPr>
            <p:ph idx="1"/>
          </p:nvPr>
        </p:nvSpPr>
        <p:spPr>
          <a:xfrm>
            <a:off x="484909" y="762000"/>
            <a:ext cx="8686800" cy="5973763"/>
          </a:xfrm>
        </p:spPr>
        <p:txBody>
          <a:bodyPr/>
          <a:lstStyle/>
          <a:p>
            <a:pPr marL="0" indent="0">
              <a:buNone/>
            </a:pPr>
            <a:r>
              <a:rPr lang="en-US" dirty="0"/>
              <a:t>Present Active Indicative</a:t>
            </a:r>
          </a:p>
          <a:p>
            <a:pPr marL="0" indent="0">
              <a:buNone/>
            </a:pPr>
            <a:r>
              <a:rPr lang="en-US" dirty="0">
                <a:latin typeface="SGkClassic" pitchFamily="2" charset="2"/>
              </a:rPr>
              <a:t>pau/w </a:t>
            </a:r>
            <a:r>
              <a:rPr lang="en-US" dirty="0">
                <a:latin typeface="Times New Roman" panose="02020603050405020304" pitchFamily="18" charset="0"/>
                <a:cs typeface="Times New Roman" panose="02020603050405020304" pitchFamily="18" charset="0"/>
              </a:rPr>
              <a:t>= “to stop”</a:t>
            </a:r>
            <a:endParaRPr lang="en-US" dirty="0"/>
          </a:p>
          <a:p>
            <a:pPr marL="0" indent="0">
              <a:buNone/>
            </a:pPr>
            <a:r>
              <a:rPr lang="en-US" dirty="0"/>
              <a:t>		</a:t>
            </a:r>
            <a:r>
              <a:rPr lang="en-US" u="sng" dirty="0"/>
              <a:t>Singular</a:t>
            </a:r>
            <a:r>
              <a:rPr lang="en-US" dirty="0"/>
              <a:t>				</a:t>
            </a:r>
            <a:r>
              <a:rPr lang="en-US" u="sng" dirty="0"/>
              <a:t>Plural</a:t>
            </a:r>
          </a:p>
          <a:p>
            <a:pPr marL="0" indent="0">
              <a:buNone/>
            </a:pPr>
            <a:r>
              <a:rPr lang="en-US" dirty="0"/>
              <a:t>I stop		</a:t>
            </a:r>
            <a:r>
              <a:rPr lang="en-US" dirty="0">
                <a:latin typeface="SGkClassic" pitchFamily="2" charset="2"/>
              </a:rPr>
              <a:t>pau/</a:t>
            </a:r>
            <a:r>
              <a:rPr lang="en-US" dirty="0">
                <a:solidFill>
                  <a:srgbClr val="FF0000"/>
                </a:solidFill>
                <a:latin typeface="SGkClassic" pitchFamily="2" charset="2"/>
              </a:rPr>
              <a:t>w</a:t>
            </a:r>
            <a:r>
              <a:rPr lang="en-US" dirty="0"/>
              <a:t>	we stop		</a:t>
            </a:r>
            <a:r>
              <a:rPr lang="en-US" dirty="0">
                <a:latin typeface="SGkClassic" pitchFamily="2" charset="2"/>
              </a:rPr>
              <a:t>pau/</a:t>
            </a:r>
            <a:r>
              <a:rPr lang="en-US" dirty="0">
                <a:solidFill>
                  <a:srgbClr val="FF0000"/>
                </a:solidFill>
                <a:latin typeface="SGkClassic" pitchFamily="2" charset="2"/>
              </a:rPr>
              <a:t>omen</a:t>
            </a:r>
            <a:endParaRPr lang="en-US" dirty="0">
              <a:solidFill>
                <a:srgbClr val="FF0000"/>
              </a:solidFill>
            </a:endParaRPr>
          </a:p>
          <a:p>
            <a:pPr marL="0" indent="0">
              <a:buNone/>
            </a:pPr>
            <a:r>
              <a:rPr lang="en-US" dirty="0"/>
              <a:t>you stop	</a:t>
            </a:r>
            <a:r>
              <a:rPr lang="en-US" dirty="0">
                <a:latin typeface="SGkClassic" pitchFamily="2" charset="2"/>
              </a:rPr>
              <a:t>pau/</a:t>
            </a:r>
            <a:r>
              <a:rPr lang="en-US" dirty="0" err="1">
                <a:solidFill>
                  <a:srgbClr val="FF0000"/>
                </a:solidFill>
                <a:latin typeface="SGkClassic" pitchFamily="2" charset="2"/>
              </a:rPr>
              <a:t>eij</a:t>
            </a:r>
            <a:r>
              <a:rPr lang="en-US" dirty="0"/>
              <a:t>	you all stop</a:t>
            </a:r>
            <a:r>
              <a:rPr lang="en-US" dirty="0">
                <a:latin typeface="SGkClassic" pitchFamily="2" charset="2"/>
              </a:rPr>
              <a:t>	pau/</a:t>
            </a:r>
            <a:r>
              <a:rPr lang="en-US" dirty="0" err="1">
                <a:solidFill>
                  <a:srgbClr val="FF0000"/>
                </a:solidFill>
                <a:latin typeface="SGkClassic" pitchFamily="2" charset="2"/>
              </a:rPr>
              <a:t>ete</a:t>
            </a:r>
            <a:endParaRPr lang="en-US" dirty="0">
              <a:solidFill>
                <a:srgbClr val="FF0000"/>
              </a:solidFill>
            </a:endParaRPr>
          </a:p>
          <a:p>
            <a:pPr marL="0" indent="0">
              <a:buNone/>
            </a:pPr>
            <a:r>
              <a:rPr lang="en-US" dirty="0"/>
              <a:t>he stops	</a:t>
            </a:r>
            <a:r>
              <a:rPr lang="en-US" dirty="0">
                <a:latin typeface="SGkClassic" pitchFamily="2" charset="2"/>
              </a:rPr>
              <a:t>pau/</a:t>
            </a:r>
            <a:r>
              <a:rPr lang="en-US" dirty="0" err="1">
                <a:solidFill>
                  <a:srgbClr val="FF0000"/>
                </a:solidFill>
                <a:latin typeface="SGkClassic" pitchFamily="2" charset="2"/>
              </a:rPr>
              <a:t>ei</a:t>
            </a:r>
            <a:r>
              <a:rPr lang="en-US" dirty="0"/>
              <a:t>	they stop</a:t>
            </a:r>
            <a:r>
              <a:rPr lang="en-US" dirty="0">
                <a:latin typeface="SGkClassic" pitchFamily="2" charset="2"/>
              </a:rPr>
              <a:t>		pau/</a:t>
            </a:r>
            <a:r>
              <a:rPr lang="en-US" dirty="0" err="1">
                <a:solidFill>
                  <a:srgbClr val="FF0000"/>
                </a:solidFill>
                <a:latin typeface="SGkClassic" pitchFamily="2" charset="2"/>
              </a:rPr>
              <a:t>ousi</a:t>
            </a:r>
            <a:endParaRPr lang="en-US" dirty="0">
              <a:solidFill>
                <a:srgbClr val="FF0000"/>
              </a:solidFill>
            </a:endParaRPr>
          </a:p>
        </p:txBody>
      </p:sp>
    </p:spTree>
    <p:extLst>
      <p:ext uri="{BB962C8B-B14F-4D97-AF65-F5344CB8AC3E}">
        <p14:creationId xmlns:p14="http://schemas.microsoft.com/office/powerpoint/2010/main" val="375313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a:latin typeface="Times New Roman" panose="02020603050405020304" pitchFamily="18" charset="0"/>
                <a:cs typeface="Times New Roman" panose="02020603050405020304" pitchFamily="18" charset="0"/>
              </a:rPr>
              <a:t>Future Tense Endings</a:t>
            </a:r>
          </a:p>
        </p:txBody>
      </p:sp>
      <p:sp>
        <p:nvSpPr>
          <p:cNvPr id="3" name="Content Placeholder 2"/>
          <p:cNvSpPr>
            <a:spLocks noGrp="1"/>
          </p:cNvSpPr>
          <p:nvPr>
            <p:ph idx="1"/>
          </p:nvPr>
        </p:nvSpPr>
        <p:spPr>
          <a:xfrm>
            <a:off x="484909" y="762000"/>
            <a:ext cx="8686800" cy="5973763"/>
          </a:xfrm>
        </p:spPr>
        <p:txBody>
          <a:bodyPr/>
          <a:lstStyle/>
          <a:p>
            <a:pPr marL="0" indent="0">
              <a:buNone/>
            </a:pPr>
            <a:r>
              <a:rPr lang="en-US" dirty="0">
                <a:cs typeface="Times New Roman" panose="02020603050405020304" pitchFamily="18" charset="0"/>
              </a:rPr>
              <a:t>Future Active Indicative</a:t>
            </a:r>
          </a:p>
          <a:p>
            <a:pPr marL="0" indent="0">
              <a:buNone/>
            </a:pPr>
            <a:r>
              <a:rPr lang="en-US" dirty="0">
                <a:latin typeface="SGkClassic" pitchFamily="2" charset="2"/>
              </a:rPr>
              <a:t>pau/w </a:t>
            </a:r>
            <a:r>
              <a:rPr lang="en-US" dirty="0">
                <a:latin typeface="Times New Roman" panose="02020603050405020304" pitchFamily="18" charset="0"/>
                <a:cs typeface="Times New Roman" panose="02020603050405020304" pitchFamily="18" charset="0"/>
              </a:rPr>
              <a:t>= “to stop”</a:t>
            </a:r>
            <a:endParaRPr lang="en-US" dirty="0"/>
          </a:p>
          <a:p>
            <a:pPr marL="0" indent="0">
              <a:buNone/>
            </a:pPr>
            <a:r>
              <a:rPr lang="en-US" dirty="0"/>
              <a:t>		</a:t>
            </a:r>
            <a:r>
              <a:rPr lang="en-US" u="sng" dirty="0"/>
              <a:t>Singular</a:t>
            </a:r>
            <a:r>
              <a:rPr lang="en-US" dirty="0"/>
              <a:t>				</a:t>
            </a:r>
            <a:r>
              <a:rPr lang="en-US" u="sng" dirty="0"/>
              <a:t>Plural</a:t>
            </a:r>
          </a:p>
          <a:p>
            <a:pPr marL="0" indent="0">
              <a:buNone/>
            </a:pPr>
            <a:r>
              <a:rPr lang="en-US" dirty="0"/>
              <a:t>I stop		</a:t>
            </a:r>
            <a:r>
              <a:rPr lang="en-US" dirty="0">
                <a:latin typeface="SGkClassic" pitchFamily="2" charset="2"/>
              </a:rPr>
              <a:t>pau/</a:t>
            </a:r>
            <a:r>
              <a:rPr lang="en-US" dirty="0" err="1">
                <a:solidFill>
                  <a:srgbClr val="002060"/>
                </a:solidFill>
                <a:latin typeface="SGkClassic" pitchFamily="2" charset="2"/>
              </a:rPr>
              <a:t>s</a:t>
            </a:r>
            <a:r>
              <a:rPr lang="en-US" dirty="0" err="1">
                <a:solidFill>
                  <a:srgbClr val="FF0000"/>
                </a:solidFill>
                <a:latin typeface="SGkClassic" pitchFamily="2" charset="2"/>
              </a:rPr>
              <a:t>w</a:t>
            </a:r>
            <a:r>
              <a:rPr lang="en-US" dirty="0"/>
              <a:t>	we stop		</a:t>
            </a:r>
            <a:r>
              <a:rPr lang="en-US" dirty="0">
                <a:latin typeface="SGkClassic" pitchFamily="2" charset="2"/>
              </a:rPr>
              <a:t>pau</a:t>
            </a:r>
            <a:r>
              <a:rPr lang="en-US" dirty="0">
                <a:solidFill>
                  <a:srgbClr val="002060"/>
                </a:solidFill>
                <a:latin typeface="SGkClassic" pitchFamily="2" charset="2"/>
              </a:rPr>
              <a:t>/</a:t>
            </a:r>
            <a:r>
              <a:rPr lang="en-US" dirty="0" err="1">
                <a:solidFill>
                  <a:srgbClr val="002060"/>
                </a:solidFill>
                <a:latin typeface="SGkClassic" pitchFamily="2" charset="2"/>
              </a:rPr>
              <a:t>s</a:t>
            </a:r>
            <a:r>
              <a:rPr lang="en-US" dirty="0" err="1">
                <a:solidFill>
                  <a:srgbClr val="FF0000"/>
                </a:solidFill>
                <a:latin typeface="SGkClassic" pitchFamily="2" charset="2"/>
              </a:rPr>
              <a:t>omen</a:t>
            </a:r>
            <a:endParaRPr lang="en-US" dirty="0">
              <a:solidFill>
                <a:srgbClr val="FF0000"/>
              </a:solidFill>
            </a:endParaRPr>
          </a:p>
          <a:p>
            <a:pPr marL="0" indent="0">
              <a:buNone/>
            </a:pPr>
            <a:r>
              <a:rPr lang="en-US" dirty="0"/>
              <a:t>you stop	</a:t>
            </a:r>
            <a:r>
              <a:rPr lang="en-US" dirty="0">
                <a:latin typeface="SGkClassic" pitchFamily="2" charset="2"/>
              </a:rPr>
              <a:t>pau/</a:t>
            </a:r>
            <a:r>
              <a:rPr lang="en-US" dirty="0" err="1">
                <a:solidFill>
                  <a:srgbClr val="002060"/>
                </a:solidFill>
                <a:latin typeface="SGkClassic" pitchFamily="2" charset="2"/>
              </a:rPr>
              <a:t>s</a:t>
            </a:r>
            <a:r>
              <a:rPr lang="en-US" dirty="0" err="1">
                <a:solidFill>
                  <a:srgbClr val="FF0000"/>
                </a:solidFill>
                <a:latin typeface="SGkClassic" pitchFamily="2" charset="2"/>
              </a:rPr>
              <a:t>eij</a:t>
            </a:r>
            <a:r>
              <a:rPr lang="en-US" dirty="0"/>
              <a:t>	you all stop</a:t>
            </a:r>
            <a:r>
              <a:rPr lang="en-US" dirty="0">
                <a:latin typeface="SGkClassic" pitchFamily="2" charset="2"/>
              </a:rPr>
              <a:t>	pau</a:t>
            </a:r>
            <a:r>
              <a:rPr lang="en-US" dirty="0">
                <a:solidFill>
                  <a:srgbClr val="002060"/>
                </a:solidFill>
                <a:latin typeface="SGkClassic" pitchFamily="2" charset="2"/>
              </a:rPr>
              <a:t>s</a:t>
            </a:r>
            <a:r>
              <a:rPr lang="en-US" dirty="0">
                <a:latin typeface="SGkClassic" pitchFamily="2" charset="2"/>
              </a:rPr>
              <a:t>/</a:t>
            </a:r>
            <a:r>
              <a:rPr lang="en-US" dirty="0" err="1">
                <a:solidFill>
                  <a:srgbClr val="FF0000"/>
                </a:solidFill>
                <a:latin typeface="SGkClassic" pitchFamily="2" charset="2"/>
              </a:rPr>
              <a:t>ete</a:t>
            </a:r>
            <a:endParaRPr lang="en-US" dirty="0">
              <a:solidFill>
                <a:srgbClr val="FF0000"/>
              </a:solidFill>
            </a:endParaRPr>
          </a:p>
          <a:p>
            <a:pPr marL="0" indent="0">
              <a:buNone/>
            </a:pPr>
            <a:r>
              <a:rPr lang="en-US" dirty="0"/>
              <a:t>he stops	</a:t>
            </a:r>
            <a:r>
              <a:rPr lang="en-US" dirty="0">
                <a:latin typeface="SGkClassic" pitchFamily="2" charset="2"/>
              </a:rPr>
              <a:t>pau/</a:t>
            </a:r>
            <a:r>
              <a:rPr lang="en-US" dirty="0" err="1">
                <a:solidFill>
                  <a:srgbClr val="002060"/>
                </a:solidFill>
                <a:latin typeface="SGkClassic" pitchFamily="2" charset="2"/>
              </a:rPr>
              <a:t>s</a:t>
            </a:r>
            <a:r>
              <a:rPr lang="en-US" dirty="0" err="1">
                <a:solidFill>
                  <a:srgbClr val="FF0000"/>
                </a:solidFill>
                <a:latin typeface="SGkClassic" pitchFamily="2" charset="2"/>
              </a:rPr>
              <a:t>ei</a:t>
            </a:r>
            <a:r>
              <a:rPr lang="en-US" dirty="0"/>
              <a:t>	they stop</a:t>
            </a:r>
            <a:r>
              <a:rPr lang="en-US" dirty="0">
                <a:latin typeface="SGkClassic" pitchFamily="2" charset="2"/>
              </a:rPr>
              <a:t>		pau/</a:t>
            </a:r>
            <a:r>
              <a:rPr lang="en-US" dirty="0" err="1">
                <a:solidFill>
                  <a:srgbClr val="002060"/>
                </a:solidFill>
                <a:latin typeface="SGkClassic" pitchFamily="2" charset="2"/>
              </a:rPr>
              <a:t>s</a:t>
            </a:r>
            <a:r>
              <a:rPr lang="en-US" dirty="0" err="1">
                <a:solidFill>
                  <a:srgbClr val="FF0000"/>
                </a:solidFill>
                <a:latin typeface="SGkClassic" pitchFamily="2" charset="2"/>
              </a:rPr>
              <a:t>ousi</a:t>
            </a:r>
            <a:endParaRPr lang="en-US" dirty="0">
              <a:solidFill>
                <a:srgbClr val="FF0000"/>
              </a:solidFill>
            </a:endParaRPr>
          </a:p>
        </p:txBody>
      </p:sp>
    </p:spTree>
    <p:extLst>
      <p:ext uri="{BB962C8B-B14F-4D97-AF65-F5344CB8AC3E}">
        <p14:creationId xmlns:p14="http://schemas.microsoft.com/office/powerpoint/2010/main" val="902215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a:latin typeface="Times New Roman" panose="02020603050405020304" pitchFamily="18" charset="0"/>
                <a:cs typeface="Times New Roman" panose="02020603050405020304" pitchFamily="18" charset="0"/>
              </a:rPr>
              <a:t>Imperfect Active Indicative</a:t>
            </a:r>
          </a:p>
        </p:txBody>
      </p:sp>
      <p:sp>
        <p:nvSpPr>
          <p:cNvPr id="3" name="Content Placeholder 2"/>
          <p:cNvSpPr>
            <a:spLocks noGrp="1"/>
          </p:cNvSpPr>
          <p:nvPr>
            <p:ph idx="1"/>
          </p:nvPr>
        </p:nvSpPr>
        <p:spPr>
          <a:xfrm>
            <a:off x="484909" y="762000"/>
            <a:ext cx="8686800" cy="5973763"/>
          </a:xfrm>
        </p:spPr>
        <p:txBody>
          <a:bodyPr/>
          <a:lstStyle/>
          <a:p>
            <a:pPr marL="0" indent="0">
              <a:buNone/>
            </a:pPr>
            <a:r>
              <a:rPr lang="en-US" dirty="0">
                <a:latin typeface="Times New Roman" panose="02020603050405020304" pitchFamily="18" charset="0"/>
                <a:cs typeface="Times New Roman" panose="02020603050405020304" pitchFamily="18" charset="0"/>
              </a:rPr>
              <a:t>continued, repeated, customary or attempted action in </a:t>
            </a:r>
            <a:r>
              <a:rPr lang="en-US" u="sng" dirty="0">
                <a:latin typeface="Times New Roman" panose="02020603050405020304" pitchFamily="18" charset="0"/>
                <a:cs typeface="Times New Roman" panose="02020603050405020304" pitchFamily="18" charset="0"/>
              </a:rPr>
              <a:t>past</a:t>
            </a:r>
            <a:r>
              <a:rPr lang="en-US" dirty="0">
                <a:latin typeface="Times New Roman" panose="02020603050405020304" pitchFamily="18" charset="0"/>
                <a:cs typeface="Times New Roman" panose="02020603050405020304" pitchFamily="18" charset="0"/>
              </a:rPr>
              <a:t> time</a:t>
            </a:r>
          </a:p>
          <a:p>
            <a:pPr marL="0" indent="0">
              <a:buNone/>
            </a:pPr>
            <a:r>
              <a:rPr lang="en-US" dirty="0">
                <a:latin typeface="SGkClassic" pitchFamily="2" charset="2"/>
              </a:rPr>
              <a:t>pau/w </a:t>
            </a:r>
            <a:r>
              <a:rPr lang="en-US" dirty="0">
                <a:latin typeface="Times New Roman" panose="02020603050405020304" pitchFamily="18" charset="0"/>
                <a:cs typeface="Times New Roman" panose="02020603050405020304" pitchFamily="18" charset="0"/>
              </a:rPr>
              <a:t>= “to stop”</a:t>
            </a:r>
            <a:endParaRPr lang="en-US" dirty="0"/>
          </a:p>
          <a:p>
            <a:pPr marL="0" indent="0">
              <a:buNone/>
            </a:pPr>
            <a:r>
              <a:rPr lang="en-US" dirty="0"/>
              <a:t>		</a:t>
            </a:r>
            <a:r>
              <a:rPr lang="en-US" u="sng" dirty="0"/>
              <a:t>Singular</a:t>
            </a:r>
            <a:r>
              <a:rPr lang="en-US" dirty="0"/>
              <a:t>				</a:t>
            </a:r>
            <a:r>
              <a:rPr lang="en-US" u="sng" dirty="0"/>
              <a:t>Plural</a:t>
            </a:r>
          </a:p>
          <a:p>
            <a:pPr marL="0" indent="0">
              <a:buNone/>
            </a:pPr>
            <a:r>
              <a:rPr lang="en-US" dirty="0"/>
              <a:t>I stop		</a:t>
            </a:r>
            <a:r>
              <a:rPr lang="en-US" b="1" dirty="0">
                <a:solidFill>
                  <a:srgbClr val="FF0000"/>
                </a:solidFill>
                <a:latin typeface="SGkClassic" pitchFamily="2" charset="2"/>
              </a:rPr>
              <a:t>e)</a:t>
            </a:r>
            <a:r>
              <a:rPr lang="en-US" dirty="0">
                <a:latin typeface="SGkClassic" pitchFamily="2" charset="2"/>
              </a:rPr>
              <a:t>/</a:t>
            </a:r>
            <a:r>
              <a:rPr lang="en-US" dirty="0" err="1">
                <a:latin typeface="SGkClassic" pitchFamily="2" charset="2"/>
              </a:rPr>
              <a:t>pau</a:t>
            </a:r>
            <a:r>
              <a:rPr lang="en-US" b="1" dirty="0" err="1">
                <a:solidFill>
                  <a:srgbClr val="FF0000"/>
                </a:solidFill>
                <a:latin typeface="SGkClassic" pitchFamily="2" charset="2"/>
              </a:rPr>
              <a:t>on</a:t>
            </a:r>
            <a:r>
              <a:rPr lang="en-US" dirty="0"/>
              <a:t>	we stop		</a:t>
            </a:r>
            <a:r>
              <a:rPr lang="en-US" b="1" dirty="0">
                <a:solidFill>
                  <a:srgbClr val="FF0000"/>
                </a:solidFill>
                <a:latin typeface="SGkClassic" pitchFamily="2" charset="2"/>
              </a:rPr>
              <a:t>e</a:t>
            </a:r>
            <a:r>
              <a:rPr lang="en-US" dirty="0">
                <a:latin typeface="SGkClassic" pitchFamily="2" charset="2"/>
              </a:rPr>
              <a:t>)pau/</a:t>
            </a:r>
            <a:r>
              <a:rPr lang="en-US" b="1" dirty="0">
                <a:solidFill>
                  <a:srgbClr val="FF0000"/>
                </a:solidFill>
                <a:latin typeface="SGkClassic" pitchFamily="2" charset="2"/>
              </a:rPr>
              <a:t>omen</a:t>
            </a:r>
            <a:endParaRPr lang="en-US" b="1" dirty="0">
              <a:solidFill>
                <a:srgbClr val="FF0000"/>
              </a:solidFill>
            </a:endParaRPr>
          </a:p>
          <a:p>
            <a:pPr marL="0" indent="0">
              <a:buNone/>
            </a:pPr>
            <a:r>
              <a:rPr lang="en-US" dirty="0"/>
              <a:t>you stop	</a:t>
            </a:r>
            <a:r>
              <a:rPr lang="en-US" b="1" dirty="0">
                <a:solidFill>
                  <a:srgbClr val="FF0000"/>
                </a:solidFill>
                <a:latin typeface="SGkClassic" pitchFamily="2" charset="2"/>
              </a:rPr>
              <a:t>e)</a:t>
            </a:r>
            <a:r>
              <a:rPr lang="en-US" dirty="0">
                <a:latin typeface="SGkClassic" pitchFamily="2" charset="2"/>
              </a:rPr>
              <a:t>/</a:t>
            </a:r>
            <a:r>
              <a:rPr lang="en-US" dirty="0" err="1">
                <a:latin typeface="SGkClassic" pitchFamily="2" charset="2"/>
              </a:rPr>
              <a:t>pau</a:t>
            </a:r>
            <a:r>
              <a:rPr lang="en-US" b="1" dirty="0" err="1">
                <a:solidFill>
                  <a:srgbClr val="FF0000"/>
                </a:solidFill>
                <a:latin typeface="SGkClassic" pitchFamily="2" charset="2"/>
              </a:rPr>
              <a:t>ej</a:t>
            </a:r>
            <a:r>
              <a:rPr lang="en-US" dirty="0"/>
              <a:t>	you all stop</a:t>
            </a:r>
            <a:r>
              <a:rPr lang="en-US" dirty="0">
                <a:latin typeface="SGkClassic" pitchFamily="2" charset="2"/>
              </a:rPr>
              <a:t>	</a:t>
            </a:r>
            <a:r>
              <a:rPr lang="en-US" b="1" dirty="0">
                <a:solidFill>
                  <a:srgbClr val="FF0000"/>
                </a:solidFill>
                <a:latin typeface="SGkClassic" pitchFamily="2" charset="2"/>
              </a:rPr>
              <a:t>e</a:t>
            </a:r>
            <a:r>
              <a:rPr lang="en-US" dirty="0">
                <a:latin typeface="SGkClassic" pitchFamily="2" charset="2"/>
              </a:rPr>
              <a:t>)pau/</a:t>
            </a:r>
            <a:r>
              <a:rPr lang="en-US" b="1" dirty="0" err="1">
                <a:solidFill>
                  <a:srgbClr val="FF0000"/>
                </a:solidFill>
                <a:latin typeface="SGkClassic" pitchFamily="2" charset="2"/>
              </a:rPr>
              <a:t>ete</a:t>
            </a:r>
            <a:endParaRPr lang="en-US" b="1" dirty="0">
              <a:solidFill>
                <a:srgbClr val="FF0000"/>
              </a:solidFill>
            </a:endParaRPr>
          </a:p>
          <a:p>
            <a:pPr marL="0" indent="0">
              <a:buNone/>
            </a:pPr>
            <a:r>
              <a:rPr lang="en-US" dirty="0"/>
              <a:t>he stops	</a:t>
            </a:r>
            <a:r>
              <a:rPr lang="en-US" b="1" dirty="0">
                <a:solidFill>
                  <a:srgbClr val="FF0000"/>
                </a:solidFill>
                <a:latin typeface="SGkClassic" pitchFamily="2" charset="2"/>
              </a:rPr>
              <a:t>e)/</a:t>
            </a:r>
            <a:r>
              <a:rPr lang="en-US" dirty="0" err="1">
                <a:latin typeface="SGkClassic" pitchFamily="2" charset="2"/>
              </a:rPr>
              <a:t>pau</a:t>
            </a:r>
            <a:r>
              <a:rPr lang="en-US" b="1" dirty="0" err="1">
                <a:solidFill>
                  <a:srgbClr val="FF0000"/>
                </a:solidFill>
                <a:latin typeface="SGkClassic" pitchFamily="2" charset="2"/>
              </a:rPr>
              <a:t>e</a:t>
            </a:r>
            <a:r>
              <a:rPr lang="en-US" dirty="0">
                <a:solidFill>
                  <a:srgbClr val="FF0000"/>
                </a:solidFill>
                <a:latin typeface="SGkClassic" pitchFamily="2" charset="2"/>
              </a:rPr>
              <a:t>[n]</a:t>
            </a:r>
            <a:r>
              <a:rPr lang="en-US" dirty="0"/>
              <a:t>	they stop</a:t>
            </a:r>
            <a:r>
              <a:rPr lang="en-US" dirty="0">
                <a:latin typeface="SGkClassic" pitchFamily="2" charset="2"/>
              </a:rPr>
              <a:t>		</a:t>
            </a:r>
            <a:r>
              <a:rPr lang="en-US" b="1" dirty="0">
                <a:solidFill>
                  <a:srgbClr val="FF0000"/>
                </a:solidFill>
                <a:latin typeface="SGkClassic" pitchFamily="2" charset="2"/>
              </a:rPr>
              <a:t>e)/</a:t>
            </a:r>
            <a:r>
              <a:rPr lang="en-US" dirty="0" err="1">
                <a:latin typeface="SGkClassic" pitchFamily="2" charset="2"/>
              </a:rPr>
              <a:t>pau</a:t>
            </a:r>
            <a:r>
              <a:rPr lang="en-US" b="1" dirty="0" err="1">
                <a:solidFill>
                  <a:srgbClr val="FF0000"/>
                </a:solidFill>
                <a:latin typeface="SGkClassic" pitchFamily="2" charset="2"/>
              </a:rPr>
              <a:t>on</a:t>
            </a:r>
            <a:endParaRPr lang="en-US" b="1" dirty="0">
              <a:solidFill>
                <a:srgbClr val="FF0000"/>
              </a:solidFill>
            </a:endParaRPr>
          </a:p>
        </p:txBody>
      </p:sp>
    </p:spTree>
    <p:extLst>
      <p:ext uri="{BB962C8B-B14F-4D97-AF65-F5344CB8AC3E}">
        <p14:creationId xmlns:p14="http://schemas.microsoft.com/office/powerpoint/2010/main" val="902215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945"/>
            <a:ext cx="8229600" cy="648855"/>
          </a:xfrm>
        </p:spPr>
        <p:txBody>
          <a:bodyPr>
            <a:normAutofit fontScale="90000"/>
          </a:bodyPr>
          <a:lstStyle/>
          <a:p>
            <a:r>
              <a:rPr lang="en-US" dirty="0">
                <a:latin typeface="Times New Roman" panose="02020603050405020304" pitchFamily="18" charset="0"/>
                <a:cs typeface="Times New Roman" panose="02020603050405020304" pitchFamily="18" charset="0"/>
              </a:rPr>
              <a:t>Diphthongs, Breathings and Accents</a:t>
            </a:r>
          </a:p>
        </p:txBody>
      </p:sp>
      <p:sp>
        <p:nvSpPr>
          <p:cNvPr id="3" name="Content Placeholder 2"/>
          <p:cNvSpPr>
            <a:spLocks noGrp="1"/>
          </p:cNvSpPr>
          <p:nvPr>
            <p:ph idx="1"/>
          </p:nvPr>
        </p:nvSpPr>
        <p:spPr>
          <a:xfrm>
            <a:off x="152400" y="609600"/>
            <a:ext cx="8991600" cy="6096000"/>
          </a:xfrm>
        </p:spPr>
        <p:txBody>
          <a:bodyPr>
            <a:normAutofit/>
          </a:bodyPr>
          <a:lstStyle/>
          <a:p>
            <a:pPr marL="0" indent="0">
              <a:buNone/>
            </a:pPr>
            <a:r>
              <a:rPr lang="en-US" b="1" dirty="0">
                <a:solidFill>
                  <a:srgbClr val="002060"/>
                </a:solidFill>
                <a:latin typeface="Times New Roman" panose="02020603050405020304" pitchFamily="18" charset="0"/>
                <a:cs typeface="Times New Roman" panose="02020603050405020304" pitchFamily="18" charset="0"/>
              </a:rPr>
              <a:t>Diphthongs</a:t>
            </a:r>
            <a:r>
              <a:rPr lang="en-US" dirty="0">
                <a:latin typeface="Times New Roman" panose="02020603050405020304" pitchFamily="18" charset="0"/>
                <a:cs typeface="Times New Roman" panose="02020603050405020304" pitchFamily="18" charset="0"/>
              </a:rPr>
              <a:t> = double vowels</a:t>
            </a:r>
          </a:p>
          <a:p>
            <a:r>
              <a:rPr lang="en-US" dirty="0">
                <a:latin typeface="SGkClassic" pitchFamily="2" charset="2"/>
              </a:rPr>
              <a:t>ai </a:t>
            </a:r>
            <a:r>
              <a:rPr lang="en-US" dirty="0" err="1">
                <a:latin typeface="Times New Roman" panose="02020603050405020304" pitchFamily="18" charset="0"/>
                <a:cs typeface="Times New Roman" panose="02020603050405020304" pitchFamily="18" charset="0"/>
              </a:rPr>
              <a:t>ai</a:t>
            </a:r>
            <a:r>
              <a:rPr lang="en-US" dirty="0">
                <a:latin typeface="Times New Roman" panose="02020603050405020304" pitchFamily="18" charset="0"/>
                <a:cs typeface="Times New Roman" panose="02020603050405020304" pitchFamily="18" charset="0"/>
              </a:rPr>
              <a:t>	</a:t>
            </a:r>
            <a:r>
              <a:rPr lang="en-US" dirty="0" err="1">
                <a:latin typeface="SGkClassic" pitchFamily="2" charset="2"/>
              </a:rPr>
              <a:t>ei</a:t>
            </a:r>
            <a:r>
              <a:rPr lang="en-US" dirty="0">
                <a:latin typeface="SGkClassic" pitchFamily="2" charset="2"/>
              </a:rPr>
              <a:t> </a:t>
            </a:r>
            <a:r>
              <a:rPr lang="en-US" dirty="0" err="1">
                <a:latin typeface="Times New Roman" panose="02020603050405020304" pitchFamily="18" charset="0"/>
                <a:cs typeface="Times New Roman" panose="02020603050405020304" pitchFamily="18" charset="0"/>
              </a:rPr>
              <a:t>ei</a:t>
            </a:r>
            <a:r>
              <a:rPr lang="en-US" dirty="0">
                <a:latin typeface="Times New Roman" panose="02020603050405020304" pitchFamily="18" charset="0"/>
                <a:cs typeface="Times New Roman" panose="02020603050405020304" pitchFamily="18" charset="0"/>
              </a:rPr>
              <a:t>		</a:t>
            </a:r>
            <a:r>
              <a:rPr lang="en-US" dirty="0">
                <a:latin typeface="SGkClassic" pitchFamily="2" charset="2"/>
              </a:rPr>
              <a:t>oi </a:t>
            </a:r>
            <a:r>
              <a:rPr lang="en-US" dirty="0" err="1">
                <a:latin typeface="Times New Roman" panose="02020603050405020304" pitchFamily="18" charset="0"/>
                <a:cs typeface="Times New Roman" panose="02020603050405020304" pitchFamily="18" charset="0"/>
              </a:rPr>
              <a:t>oi</a:t>
            </a:r>
            <a:r>
              <a:rPr lang="en-US" dirty="0">
                <a:latin typeface="Times New Roman" panose="02020603050405020304" pitchFamily="18" charset="0"/>
                <a:cs typeface="Times New Roman" panose="02020603050405020304" pitchFamily="18" charset="0"/>
              </a:rPr>
              <a:t>	</a:t>
            </a:r>
            <a:r>
              <a:rPr lang="en-US" dirty="0" err="1">
                <a:latin typeface="SGkClassic" pitchFamily="2" charset="2"/>
              </a:rPr>
              <a:t>ui</a:t>
            </a:r>
            <a:r>
              <a:rPr lang="en-US" dirty="0">
                <a:latin typeface="SGkClassic" pitchFamily="2" charset="2"/>
              </a:rPr>
              <a:t> </a:t>
            </a:r>
            <a:r>
              <a:rPr lang="en-US" dirty="0" err="1">
                <a:latin typeface="Times New Roman" panose="02020603050405020304" pitchFamily="18" charset="0"/>
                <a:cs typeface="Times New Roman" panose="02020603050405020304" pitchFamily="18" charset="0"/>
              </a:rPr>
              <a:t>ui</a:t>
            </a:r>
            <a:endParaRPr lang="en-US" dirty="0">
              <a:latin typeface="SGkClassic" pitchFamily="2" charset="2"/>
            </a:endParaRPr>
          </a:p>
          <a:p>
            <a:r>
              <a:rPr lang="en-US" dirty="0">
                <a:latin typeface="SGkClassic" pitchFamily="2" charset="2"/>
              </a:rPr>
              <a:t>au </a:t>
            </a:r>
            <a:r>
              <a:rPr lang="en-US" dirty="0" err="1">
                <a:latin typeface="Times New Roman" panose="02020603050405020304" pitchFamily="18" charset="0"/>
                <a:cs typeface="Times New Roman" panose="02020603050405020304" pitchFamily="18" charset="0"/>
              </a:rPr>
              <a:t>au</a:t>
            </a:r>
            <a:r>
              <a:rPr lang="en-US" dirty="0">
                <a:latin typeface="Times New Roman" panose="02020603050405020304" pitchFamily="18" charset="0"/>
                <a:cs typeface="Times New Roman" panose="02020603050405020304" pitchFamily="18" charset="0"/>
              </a:rPr>
              <a:t>	</a:t>
            </a:r>
            <a:r>
              <a:rPr lang="en-US" dirty="0" err="1">
                <a:latin typeface="SGkClassic" pitchFamily="2" charset="2"/>
              </a:rPr>
              <a:t>eu</a:t>
            </a:r>
            <a:r>
              <a:rPr lang="en-US" dirty="0">
                <a:latin typeface="SGkClassic" pitchFamily="2" charset="2"/>
              </a:rPr>
              <a:t> </a:t>
            </a:r>
            <a:r>
              <a:rPr lang="en-US" dirty="0" err="1">
                <a:latin typeface="Times New Roman" panose="02020603050405020304" pitchFamily="18" charset="0"/>
                <a:cs typeface="Times New Roman" panose="02020603050405020304" pitchFamily="18" charset="0"/>
              </a:rPr>
              <a:t>eu</a:t>
            </a:r>
            <a:r>
              <a:rPr lang="en-US" dirty="0">
                <a:latin typeface="Times New Roman" panose="02020603050405020304" pitchFamily="18" charset="0"/>
                <a:cs typeface="Times New Roman" panose="02020603050405020304" pitchFamily="18" charset="0"/>
              </a:rPr>
              <a:t>	</a:t>
            </a:r>
            <a:r>
              <a:rPr lang="en-US" dirty="0">
                <a:latin typeface="SGkClassic" pitchFamily="2" charset="2"/>
              </a:rPr>
              <a:t>hu </a:t>
            </a:r>
            <a:r>
              <a:rPr lang="en-US" dirty="0" err="1">
                <a:latin typeface="Times New Roman" panose="02020603050405020304" pitchFamily="18" charset="0"/>
                <a:cs typeface="Times New Roman" panose="02020603050405020304" pitchFamily="18" charset="0"/>
              </a:rPr>
              <a:t>ēu</a:t>
            </a:r>
            <a:r>
              <a:rPr lang="en-US" dirty="0">
                <a:latin typeface="Times New Roman" panose="02020603050405020304" pitchFamily="18" charset="0"/>
                <a:cs typeface="Times New Roman" panose="02020603050405020304" pitchFamily="18" charset="0"/>
              </a:rPr>
              <a:t>	</a:t>
            </a:r>
            <a:r>
              <a:rPr lang="en-US" dirty="0" err="1">
                <a:latin typeface="SGkClassic" pitchFamily="2" charset="2"/>
              </a:rPr>
              <a:t>ou</a:t>
            </a:r>
            <a:r>
              <a:rPr lang="en-US" dirty="0">
                <a:latin typeface="SGkClassic" pitchFamily="2" charset="2"/>
              </a:rPr>
              <a:t> </a:t>
            </a:r>
            <a:r>
              <a:rPr lang="en-US" dirty="0" err="1">
                <a:latin typeface="Times New Roman" panose="02020603050405020304" pitchFamily="18" charset="0"/>
                <a:cs typeface="Times New Roman" panose="02020603050405020304" pitchFamily="18" charset="0"/>
              </a:rPr>
              <a:t>ou</a:t>
            </a:r>
            <a:endParaRPr lang="en-US" dirty="0">
              <a:latin typeface="Times New Roman" panose="02020603050405020304" pitchFamily="18" charset="0"/>
              <a:cs typeface="Times New Roman" panose="02020603050405020304" pitchFamily="18" charset="0"/>
            </a:endParaRPr>
          </a:p>
          <a:p>
            <a:pPr marL="0" indent="0">
              <a:buNone/>
            </a:pPr>
            <a:r>
              <a:rPr lang="en-US" b="1" dirty="0">
                <a:solidFill>
                  <a:srgbClr val="002060"/>
                </a:solidFill>
                <a:latin typeface="Times New Roman" panose="02020603050405020304" pitchFamily="18" charset="0"/>
                <a:cs typeface="Times New Roman" panose="02020603050405020304" pitchFamily="18" charset="0"/>
              </a:rPr>
              <a:t>Breathings</a:t>
            </a:r>
            <a:r>
              <a:rPr lang="en-US" dirty="0">
                <a:latin typeface="Times New Roman" panose="02020603050405020304" pitchFamily="18" charset="0"/>
                <a:cs typeface="Times New Roman" panose="02020603050405020304" pitchFamily="18" charset="0"/>
              </a:rPr>
              <a:t> = smooth ’	   rough ‘ (= h)</a:t>
            </a:r>
          </a:p>
          <a:p>
            <a:pPr marL="0" indent="0">
              <a:buNone/>
            </a:pPr>
            <a:r>
              <a:rPr lang="en-US" b="1" dirty="0">
                <a:solidFill>
                  <a:srgbClr val="002060"/>
                </a:solidFill>
                <a:latin typeface="Times New Roman" panose="02020603050405020304" pitchFamily="18" charset="0"/>
                <a:cs typeface="Times New Roman" panose="02020603050405020304" pitchFamily="18" charset="0"/>
              </a:rPr>
              <a:t>Syllables</a:t>
            </a:r>
            <a:r>
              <a:rPr lang="en-US" dirty="0">
                <a:latin typeface="Times New Roman" panose="02020603050405020304" pitchFamily="18" charset="0"/>
                <a:cs typeface="Times New Roman" panose="02020603050405020304" pitchFamily="18" charset="0"/>
              </a:rPr>
              <a:t>: antepenult, penult, ultima: </a:t>
            </a:r>
            <a:r>
              <a:rPr lang="en-US" dirty="0">
                <a:latin typeface="SGkClassic" pitchFamily="2" charset="2"/>
                <a:cs typeface="Times New Roman" panose="02020603050405020304" pitchFamily="18" charset="0"/>
              </a:rPr>
              <a:t>a)/n </a:t>
            </a:r>
            <a:r>
              <a:rPr lang="en-US" dirty="0" err="1">
                <a:latin typeface="SGkClassic" pitchFamily="2" charset="2"/>
                <a:cs typeface="Times New Roman" panose="02020603050405020304" pitchFamily="18" charset="0"/>
              </a:rPr>
              <a:t>qrw</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poj</a:t>
            </a:r>
            <a:endParaRPr lang="en-US" dirty="0">
              <a:latin typeface="SGkClassic" pitchFamily="2" charset="2"/>
              <a:cs typeface="Times New Roman" panose="02020603050405020304" pitchFamily="18" charset="0"/>
            </a:endParaRPr>
          </a:p>
          <a:p>
            <a:pPr marL="0" indent="0">
              <a:buNone/>
            </a:pPr>
            <a:r>
              <a:rPr lang="en-US" b="1" dirty="0">
                <a:solidFill>
                  <a:srgbClr val="002060"/>
                </a:solidFill>
                <a:latin typeface="Times New Roman" panose="02020603050405020304" pitchFamily="18" charset="0"/>
                <a:cs typeface="Times New Roman" panose="02020603050405020304" pitchFamily="18" charset="0"/>
              </a:rPr>
              <a:t>Accents</a:t>
            </a:r>
            <a:r>
              <a:rPr lang="en-US" dirty="0">
                <a:latin typeface="Times New Roman" panose="02020603050405020304" pitchFamily="18" charset="0"/>
                <a:cs typeface="Times New Roman" panose="02020603050405020304" pitchFamily="18" charset="0"/>
              </a:rPr>
              <a:t>: acute   </a:t>
            </a:r>
            <a:r>
              <a:rPr lang="en-US" dirty="0">
                <a:latin typeface="SGkClassic" pitchFamily="2" charset="2"/>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grave  </a:t>
            </a:r>
            <a:r>
              <a:rPr lang="en-US" dirty="0">
                <a:latin typeface="SGkClassic" pitchFamily="2" charset="2"/>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 circumflex  </a:t>
            </a:r>
            <a:r>
              <a:rPr lang="en-US" dirty="0">
                <a:latin typeface="SGkClassic" pitchFamily="2" charset="2"/>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An ‘enclitic’ = no accent  </a:t>
            </a:r>
            <a:r>
              <a:rPr lang="en-US" dirty="0" err="1">
                <a:latin typeface="SGkClassic" pitchFamily="2" charset="2"/>
                <a:cs typeface="Times New Roman" panose="02020603050405020304" pitchFamily="18" charset="0"/>
              </a:rPr>
              <a:t>tij</a:t>
            </a:r>
            <a:r>
              <a:rPr lang="en-US" dirty="0">
                <a:latin typeface="Times New Roman" panose="02020603050405020304" pitchFamily="18" charset="0"/>
                <a:cs typeface="Times New Roman" panose="02020603050405020304" pitchFamily="18" charset="0"/>
              </a:rPr>
              <a:t> = anyone, someone</a:t>
            </a:r>
          </a:p>
          <a:p>
            <a:pPr marL="0" indent="0">
              <a:buNone/>
            </a:pPr>
            <a:r>
              <a:rPr lang="en-US" b="1" dirty="0">
                <a:solidFill>
                  <a:srgbClr val="002060"/>
                </a:solidFill>
                <a:latin typeface="Times New Roman" panose="02020603050405020304" pitchFamily="18" charset="0"/>
                <a:cs typeface="Times New Roman" panose="02020603050405020304" pitchFamily="18" charset="0"/>
              </a:rPr>
              <a:t>Tenses</a:t>
            </a:r>
            <a:r>
              <a:rPr lang="en-US" dirty="0">
                <a:latin typeface="Times New Roman" panose="02020603050405020304" pitchFamily="18" charset="0"/>
                <a:cs typeface="Times New Roman" panose="02020603050405020304" pitchFamily="18" charset="0"/>
              </a:rPr>
              <a:t>: present, imperfect, future, aorist, perfect, pluperfect</a:t>
            </a:r>
            <a:endParaRPr lang="en-US" dirty="0">
              <a:latin typeface="SGkClassic" pitchFamily="2" charset="2"/>
            </a:endParaRPr>
          </a:p>
        </p:txBody>
      </p:sp>
    </p:spTree>
    <p:extLst>
      <p:ext uri="{BB962C8B-B14F-4D97-AF65-F5344CB8AC3E}">
        <p14:creationId xmlns:p14="http://schemas.microsoft.com/office/powerpoint/2010/main" val="38525386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327"/>
            <a:ext cx="8229600" cy="641927"/>
          </a:xfrm>
        </p:spPr>
        <p:txBody>
          <a:bodyPr>
            <a:normAutofit fontScale="90000"/>
          </a:bodyPr>
          <a:lstStyle/>
          <a:p>
            <a:r>
              <a:rPr lang="en-US" dirty="0"/>
              <a:t> </a:t>
            </a:r>
            <a:r>
              <a:rPr lang="en-US" dirty="0">
                <a:latin typeface="Times New Roman" panose="02020603050405020304" pitchFamily="18" charset="0"/>
                <a:cs typeface="Times New Roman" panose="02020603050405020304" pitchFamily="18" charset="0"/>
              </a:rPr>
              <a:t>First Aorist Active Indicative</a:t>
            </a:r>
          </a:p>
        </p:txBody>
      </p:sp>
      <p:sp>
        <p:nvSpPr>
          <p:cNvPr id="3" name="Content Placeholder 2"/>
          <p:cNvSpPr>
            <a:spLocks noGrp="1"/>
          </p:cNvSpPr>
          <p:nvPr>
            <p:ph idx="1"/>
          </p:nvPr>
        </p:nvSpPr>
        <p:spPr>
          <a:xfrm>
            <a:off x="152400" y="533400"/>
            <a:ext cx="8991600" cy="5257800"/>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aorist = a single act in past time; a snapshot rather than continuous action.</a:t>
            </a:r>
            <a:endParaRPr lang="en-US" dirty="0">
              <a:latin typeface="SGkClassic" pitchFamily="2" charset="2"/>
            </a:endParaRPr>
          </a:p>
          <a:p>
            <a:pPr marL="0" indent="0">
              <a:buNone/>
            </a:pPr>
            <a:r>
              <a:rPr lang="en-US" dirty="0">
                <a:latin typeface="SGkClassic" pitchFamily="2" charset="2"/>
              </a:rPr>
              <a:t>pau/w </a:t>
            </a:r>
            <a:r>
              <a:rPr lang="en-US" dirty="0">
                <a:latin typeface="Times New Roman" panose="02020603050405020304" pitchFamily="18" charset="0"/>
                <a:cs typeface="Times New Roman" panose="02020603050405020304" pitchFamily="18" charset="0"/>
              </a:rPr>
              <a:t>= “to stop”</a:t>
            </a:r>
            <a:endParaRPr lang="en-US" dirty="0"/>
          </a:p>
          <a:p>
            <a:pPr marL="0" indent="0">
              <a:buNone/>
            </a:pPr>
            <a:r>
              <a:rPr lang="en-US" dirty="0"/>
              <a:t>		</a:t>
            </a:r>
            <a:r>
              <a:rPr lang="en-US" u="sng" dirty="0"/>
              <a:t>Singular</a:t>
            </a:r>
            <a:r>
              <a:rPr lang="en-US" dirty="0"/>
              <a:t>				</a:t>
            </a:r>
            <a:r>
              <a:rPr lang="en-US" u="sng" dirty="0"/>
              <a:t>Plural</a:t>
            </a:r>
          </a:p>
          <a:p>
            <a:pPr marL="0" indent="0">
              <a:buNone/>
            </a:pPr>
            <a:r>
              <a:rPr lang="en-US" sz="2800" dirty="0"/>
              <a:t>I stopped	</a:t>
            </a:r>
            <a:r>
              <a:rPr lang="en-US" sz="2800" b="1" dirty="0">
                <a:solidFill>
                  <a:srgbClr val="FF0000"/>
                </a:solidFill>
                <a:latin typeface="SGkClassic" pitchFamily="2" charset="2"/>
              </a:rPr>
              <a:t>e)</a:t>
            </a:r>
            <a:r>
              <a:rPr lang="en-US" sz="2800" dirty="0">
                <a:latin typeface="SGkClassic" pitchFamily="2" charset="2"/>
              </a:rPr>
              <a:t>/</a:t>
            </a:r>
            <a:r>
              <a:rPr lang="en-US" sz="2800" dirty="0" err="1">
                <a:latin typeface="SGkClassic" pitchFamily="2" charset="2"/>
              </a:rPr>
              <a:t>pau</a:t>
            </a:r>
            <a:r>
              <a:rPr lang="en-US" sz="2800" b="1" dirty="0" err="1">
                <a:solidFill>
                  <a:srgbClr val="FF0000"/>
                </a:solidFill>
                <a:latin typeface="SGkClassic" pitchFamily="2" charset="2"/>
              </a:rPr>
              <a:t>qe</a:t>
            </a:r>
            <a:r>
              <a:rPr lang="en-US" sz="2800" dirty="0"/>
              <a:t>	we stopped		</a:t>
            </a:r>
            <a:r>
              <a:rPr lang="en-US" sz="2800" b="1" dirty="0">
                <a:solidFill>
                  <a:srgbClr val="FF0000"/>
                </a:solidFill>
                <a:latin typeface="SGkClassic" pitchFamily="2" charset="2"/>
              </a:rPr>
              <a:t>e</a:t>
            </a:r>
            <a:r>
              <a:rPr lang="en-US" sz="2800" dirty="0">
                <a:latin typeface="SGkClassic" pitchFamily="2" charset="2"/>
              </a:rPr>
              <a:t>)pau/</a:t>
            </a:r>
            <a:r>
              <a:rPr lang="en-US" sz="2800" b="1" dirty="0" err="1">
                <a:solidFill>
                  <a:srgbClr val="FF0000"/>
                </a:solidFill>
                <a:latin typeface="SGkClassic" pitchFamily="2" charset="2"/>
              </a:rPr>
              <a:t>qemen</a:t>
            </a:r>
            <a:endParaRPr lang="en-US" sz="2800" b="1" dirty="0">
              <a:solidFill>
                <a:srgbClr val="FF0000"/>
              </a:solidFill>
            </a:endParaRPr>
          </a:p>
          <a:p>
            <a:pPr marL="0" indent="0">
              <a:buNone/>
            </a:pPr>
            <a:r>
              <a:rPr lang="en-US" sz="2800" dirty="0"/>
              <a:t>you stopped </a:t>
            </a:r>
            <a:r>
              <a:rPr lang="en-US" sz="2800" b="1" dirty="0">
                <a:solidFill>
                  <a:srgbClr val="FF0000"/>
                </a:solidFill>
                <a:latin typeface="SGkClassic" pitchFamily="2" charset="2"/>
              </a:rPr>
              <a:t>e)</a:t>
            </a:r>
            <a:r>
              <a:rPr lang="en-US" sz="2800" dirty="0">
                <a:latin typeface="SGkClassic" pitchFamily="2" charset="2"/>
              </a:rPr>
              <a:t>/</a:t>
            </a:r>
            <a:r>
              <a:rPr lang="en-US" sz="2800" dirty="0" err="1">
                <a:latin typeface="SGkClassic" pitchFamily="2" charset="2"/>
              </a:rPr>
              <a:t>pau</a:t>
            </a:r>
            <a:r>
              <a:rPr lang="en-US" sz="2800" b="1" dirty="0" err="1">
                <a:solidFill>
                  <a:srgbClr val="FF0000"/>
                </a:solidFill>
                <a:latin typeface="SGkClassic" pitchFamily="2" charset="2"/>
              </a:rPr>
              <a:t>qej</a:t>
            </a:r>
            <a:r>
              <a:rPr lang="en-US" sz="2800" dirty="0"/>
              <a:t>	you all stopped</a:t>
            </a:r>
            <a:r>
              <a:rPr lang="en-US" sz="2800" dirty="0">
                <a:latin typeface="SGkClassic" pitchFamily="2" charset="2"/>
              </a:rPr>
              <a:t>	</a:t>
            </a:r>
            <a:r>
              <a:rPr lang="en-US" sz="2800" b="1" dirty="0">
                <a:solidFill>
                  <a:srgbClr val="FF0000"/>
                </a:solidFill>
                <a:latin typeface="SGkClassic" pitchFamily="2" charset="2"/>
              </a:rPr>
              <a:t>e</a:t>
            </a:r>
            <a:r>
              <a:rPr lang="en-US" sz="2800" dirty="0">
                <a:latin typeface="SGkClassic" pitchFamily="2" charset="2"/>
              </a:rPr>
              <a:t>)pau/</a:t>
            </a:r>
            <a:r>
              <a:rPr lang="en-US" sz="2800" b="1" dirty="0" err="1">
                <a:solidFill>
                  <a:srgbClr val="FF0000"/>
                </a:solidFill>
                <a:latin typeface="SGkClassic" pitchFamily="2" charset="2"/>
              </a:rPr>
              <a:t>qete</a:t>
            </a:r>
            <a:endParaRPr lang="en-US" sz="2800" b="1" dirty="0">
              <a:solidFill>
                <a:srgbClr val="FF0000"/>
              </a:solidFill>
            </a:endParaRPr>
          </a:p>
          <a:p>
            <a:pPr marL="0" indent="0">
              <a:buNone/>
            </a:pPr>
            <a:r>
              <a:rPr lang="en-US" sz="2800" dirty="0"/>
              <a:t>he stopped	</a:t>
            </a:r>
            <a:r>
              <a:rPr lang="en-US" sz="2800" b="1" dirty="0">
                <a:solidFill>
                  <a:srgbClr val="FF0000"/>
                </a:solidFill>
                <a:latin typeface="SGkClassic" pitchFamily="2" charset="2"/>
              </a:rPr>
              <a:t>e)/</a:t>
            </a:r>
            <a:r>
              <a:rPr lang="en-US" sz="2800" dirty="0">
                <a:latin typeface="SGkClassic" pitchFamily="2" charset="2"/>
              </a:rPr>
              <a:t>pau</a:t>
            </a:r>
            <a:r>
              <a:rPr lang="en-US" sz="2800" b="1" dirty="0">
                <a:solidFill>
                  <a:srgbClr val="FF0000"/>
                </a:solidFill>
                <a:latin typeface="SGkClassic" pitchFamily="2" charset="2"/>
              </a:rPr>
              <a:t>se</a:t>
            </a:r>
            <a:r>
              <a:rPr lang="en-US" sz="2800" dirty="0">
                <a:solidFill>
                  <a:srgbClr val="FF0000"/>
                </a:solidFill>
                <a:latin typeface="SGkClassic" pitchFamily="2" charset="2"/>
              </a:rPr>
              <a:t>[n]	</a:t>
            </a:r>
            <a:r>
              <a:rPr lang="en-US" sz="2800" dirty="0"/>
              <a:t>they stopped</a:t>
            </a:r>
            <a:r>
              <a:rPr lang="en-US" sz="2800" dirty="0">
                <a:latin typeface="SGkClassic" pitchFamily="2" charset="2"/>
              </a:rPr>
              <a:t>	</a:t>
            </a:r>
            <a:r>
              <a:rPr lang="en-US" sz="2800" b="1" dirty="0">
                <a:solidFill>
                  <a:srgbClr val="FF0000"/>
                </a:solidFill>
                <a:latin typeface="SGkClassic" pitchFamily="2" charset="2"/>
              </a:rPr>
              <a:t>e)/</a:t>
            </a:r>
            <a:r>
              <a:rPr lang="en-US" sz="2800" dirty="0" err="1">
                <a:latin typeface="SGkClassic" pitchFamily="2" charset="2"/>
              </a:rPr>
              <a:t>pau</a:t>
            </a:r>
            <a:r>
              <a:rPr lang="en-US" sz="2800" b="1" dirty="0" err="1">
                <a:solidFill>
                  <a:srgbClr val="FF0000"/>
                </a:solidFill>
                <a:latin typeface="SGkClassic" pitchFamily="2" charset="2"/>
              </a:rPr>
              <a:t>qen</a:t>
            </a:r>
            <a:endParaRPr lang="en-US" sz="2800" b="1" dirty="0">
              <a:solidFill>
                <a:srgbClr val="FF0000"/>
              </a:solidFill>
              <a:latin typeface="SGkClassic" pitchFamily="2" charset="2"/>
            </a:endParaRPr>
          </a:p>
          <a:p>
            <a:pPr marL="0" indent="0">
              <a:buNone/>
            </a:pPr>
            <a:endParaRPr lang="en-US" sz="2800" b="1" dirty="0">
              <a:solidFill>
                <a:srgbClr val="FF0000"/>
              </a:solidFill>
              <a:latin typeface="SGkClassic" pitchFamily="2" charset="2"/>
            </a:endParaRPr>
          </a:p>
          <a:p>
            <a:pPr marL="0" indent="0">
              <a:buNone/>
            </a:pPr>
            <a:r>
              <a:rPr lang="en-US" dirty="0">
                <a:latin typeface="Times New Roman" panose="02020603050405020304" pitchFamily="18" charset="0"/>
                <a:cs typeface="Times New Roman" panose="02020603050405020304" pitchFamily="18" charset="0"/>
              </a:rPr>
              <a:t>First aorist infinitive:  </a:t>
            </a:r>
            <a:r>
              <a:rPr lang="en-US" dirty="0">
                <a:latin typeface="SGkClassic" pitchFamily="2" charset="2"/>
              </a:rPr>
              <a:t>pau</a:t>
            </a:r>
            <a:r>
              <a:rPr lang="en-US" b="1" dirty="0">
                <a:latin typeface="SGkClassic" pitchFamily="2" charset="2"/>
              </a:rPr>
              <a:t>=</a:t>
            </a:r>
            <a:r>
              <a:rPr lang="en-US" b="1" dirty="0" err="1">
                <a:solidFill>
                  <a:srgbClr val="FF0000"/>
                </a:solidFill>
                <a:latin typeface="SGkClassic" pitchFamily="2" charset="2"/>
              </a:rPr>
              <a:t>qei</a:t>
            </a:r>
            <a:endParaRPr lang="en-US" b="1" dirty="0">
              <a:solidFill>
                <a:srgbClr val="FF0000"/>
              </a:solidFill>
            </a:endParaRPr>
          </a:p>
          <a:p>
            <a:endParaRPr lang="en-US" dirty="0"/>
          </a:p>
        </p:txBody>
      </p:sp>
    </p:spTree>
    <p:extLst>
      <p:ext uri="{BB962C8B-B14F-4D97-AF65-F5344CB8AC3E}">
        <p14:creationId xmlns:p14="http://schemas.microsoft.com/office/powerpoint/2010/main" val="3628867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First Aorist Middle Indicative</a:t>
            </a:r>
          </a:p>
        </p:txBody>
      </p:sp>
      <p:sp>
        <p:nvSpPr>
          <p:cNvPr id="3" name="Content Placeholder 2"/>
          <p:cNvSpPr>
            <a:spLocks noGrp="1"/>
          </p:cNvSpPr>
          <p:nvPr>
            <p:ph idx="1"/>
          </p:nvPr>
        </p:nvSpPr>
        <p:spPr>
          <a:xfrm>
            <a:off x="152400" y="762000"/>
            <a:ext cx="8991600" cy="5364163"/>
          </a:xfrm>
        </p:spPr>
        <p:txBody>
          <a:bodyPr>
            <a:normAutofit/>
          </a:bodyPr>
          <a:lstStyle/>
          <a:p>
            <a:pPr marL="0" indent="0">
              <a:buNone/>
            </a:pPr>
            <a:r>
              <a:rPr lang="en-US" dirty="0">
                <a:latin typeface="SGkClassic" pitchFamily="2" charset="2"/>
              </a:rPr>
              <a:t>pau/w </a:t>
            </a:r>
            <a:r>
              <a:rPr lang="en-US" dirty="0">
                <a:latin typeface="Times New Roman" panose="02020603050405020304" pitchFamily="18" charset="0"/>
                <a:cs typeface="Times New Roman" panose="02020603050405020304" pitchFamily="18" charset="0"/>
              </a:rPr>
              <a:t>= “to stop”</a:t>
            </a:r>
            <a:endParaRPr lang="en-US" dirty="0"/>
          </a:p>
          <a:p>
            <a:pPr marL="0" indent="0">
              <a:buNone/>
            </a:pPr>
            <a:r>
              <a:rPr lang="en-US" dirty="0"/>
              <a:t>	</a:t>
            </a:r>
            <a:r>
              <a:rPr lang="en-US" u="sng" dirty="0"/>
              <a:t>Singular</a:t>
            </a:r>
            <a:r>
              <a:rPr lang="en-US" dirty="0"/>
              <a:t>		   	</a:t>
            </a:r>
            <a:r>
              <a:rPr lang="en-US" u="sng" dirty="0"/>
              <a:t>Plural</a:t>
            </a:r>
          </a:p>
          <a:p>
            <a:pPr marL="0" indent="0">
              <a:buNone/>
            </a:pPr>
            <a:r>
              <a:rPr lang="en-US" dirty="0"/>
              <a:t>	</a:t>
            </a:r>
            <a:r>
              <a:rPr lang="en-US" b="1" dirty="0">
                <a:latin typeface="SGkClassic" pitchFamily="2" charset="2"/>
              </a:rPr>
              <a:t>e)</a:t>
            </a:r>
            <a:r>
              <a:rPr lang="en-US" dirty="0" err="1">
                <a:latin typeface="SGkClassic" pitchFamily="2" charset="2"/>
              </a:rPr>
              <a:t>pau</a:t>
            </a:r>
            <a:r>
              <a:rPr lang="en-US" b="1" dirty="0" err="1">
                <a:latin typeface="SGkClassic" pitchFamily="2" charset="2"/>
              </a:rPr>
              <a:t>qe</a:t>
            </a:r>
            <a:r>
              <a:rPr lang="en-US" b="1" dirty="0">
                <a:solidFill>
                  <a:srgbClr val="C00000"/>
                </a:solidFill>
                <a:latin typeface="SGkClassic" pitchFamily="2" charset="2"/>
              </a:rPr>
              <a:t>/</a:t>
            </a:r>
            <a:r>
              <a:rPr lang="en-US" b="1" dirty="0" err="1">
                <a:solidFill>
                  <a:srgbClr val="FF0000"/>
                </a:solidFill>
                <a:latin typeface="SGkClassic" pitchFamily="2" charset="2"/>
              </a:rPr>
              <a:t>mhn</a:t>
            </a:r>
            <a:r>
              <a:rPr lang="en-US" dirty="0"/>
              <a:t>		</a:t>
            </a:r>
            <a:r>
              <a:rPr lang="en-US" b="1" dirty="0">
                <a:latin typeface="SGkClassic" pitchFamily="2" charset="2"/>
              </a:rPr>
              <a:t>e</a:t>
            </a:r>
            <a:r>
              <a:rPr lang="en-US" dirty="0">
                <a:latin typeface="SGkClassic" pitchFamily="2" charset="2"/>
              </a:rPr>
              <a:t>)pau/</a:t>
            </a:r>
            <a:r>
              <a:rPr lang="en-US" b="1" dirty="0" err="1">
                <a:latin typeface="SGkClassic" pitchFamily="2" charset="2"/>
              </a:rPr>
              <a:t>qe</a:t>
            </a:r>
            <a:r>
              <a:rPr lang="en-US" b="1" dirty="0" err="1">
                <a:solidFill>
                  <a:srgbClr val="FF0000"/>
                </a:solidFill>
                <a:latin typeface="SGkClassic" pitchFamily="2" charset="2"/>
              </a:rPr>
              <a:t>meqa</a:t>
            </a:r>
            <a:endParaRPr lang="en-US" b="1" dirty="0">
              <a:solidFill>
                <a:srgbClr val="FF0000"/>
              </a:solidFill>
            </a:endParaRPr>
          </a:p>
          <a:p>
            <a:pPr marL="0" indent="0">
              <a:buNone/>
            </a:pPr>
            <a:r>
              <a:rPr lang="en-US" b="1" dirty="0">
                <a:latin typeface="SGkClassic" pitchFamily="2" charset="2"/>
              </a:rPr>
              <a:t>	e)</a:t>
            </a:r>
            <a:r>
              <a:rPr lang="en-US" dirty="0">
                <a:latin typeface="SGkClassic" pitchFamily="2" charset="2"/>
              </a:rPr>
              <a:t>/pau/</a:t>
            </a:r>
            <a:r>
              <a:rPr lang="en-US" b="1" dirty="0" err="1">
                <a:latin typeface="SGkClassic" pitchFamily="2" charset="2"/>
              </a:rPr>
              <a:t>s</a:t>
            </a:r>
            <a:r>
              <a:rPr lang="en-US" b="1" dirty="0" err="1">
                <a:solidFill>
                  <a:srgbClr val="FF0000"/>
                </a:solidFill>
                <a:latin typeface="SGkClassic" pitchFamily="2" charset="2"/>
              </a:rPr>
              <a:t>w</a:t>
            </a:r>
            <a:r>
              <a:rPr lang="en-US" dirty="0"/>
              <a:t>	</a:t>
            </a:r>
            <a:r>
              <a:rPr lang="en-US" dirty="0">
                <a:latin typeface="SGkClassic" pitchFamily="2" charset="2"/>
              </a:rPr>
              <a:t>		</a:t>
            </a:r>
            <a:r>
              <a:rPr lang="en-US" b="1" dirty="0">
                <a:latin typeface="SGkClassic" pitchFamily="2" charset="2"/>
              </a:rPr>
              <a:t>e</a:t>
            </a:r>
            <a:r>
              <a:rPr lang="en-US" dirty="0">
                <a:latin typeface="SGkClassic" pitchFamily="2" charset="2"/>
              </a:rPr>
              <a:t>)pau/</a:t>
            </a:r>
            <a:r>
              <a:rPr lang="en-US" b="1" dirty="0" err="1">
                <a:latin typeface="SGkClassic" pitchFamily="2" charset="2"/>
              </a:rPr>
              <a:t>qe</a:t>
            </a:r>
            <a:r>
              <a:rPr lang="en-US" b="1" dirty="0" err="1">
                <a:solidFill>
                  <a:srgbClr val="FF0000"/>
                </a:solidFill>
                <a:latin typeface="SGkClassic" pitchFamily="2" charset="2"/>
              </a:rPr>
              <a:t>sqe</a:t>
            </a:r>
            <a:endParaRPr lang="en-US" b="1" dirty="0">
              <a:solidFill>
                <a:srgbClr val="FF0000"/>
              </a:solidFill>
            </a:endParaRPr>
          </a:p>
          <a:p>
            <a:pPr marL="0" indent="0">
              <a:buNone/>
            </a:pPr>
            <a:r>
              <a:rPr lang="en-US" dirty="0"/>
              <a:t>	</a:t>
            </a:r>
            <a:r>
              <a:rPr lang="en-US" b="1" dirty="0">
                <a:latin typeface="SGkClassic" pitchFamily="2" charset="2"/>
              </a:rPr>
              <a:t>e)p</a:t>
            </a:r>
            <a:r>
              <a:rPr lang="en-US" dirty="0">
                <a:latin typeface="SGkClassic" pitchFamily="2" charset="2"/>
              </a:rPr>
              <a:t>au/</a:t>
            </a:r>
            <a:r>
              <a:rPr lang="en-US" b="1" dirty="0" err="1">
                <a:latin typeface="SGkClassic" pitchFamily="2" charset="2"/>
              </a:rPr>
              <a:t>qe</a:t>
            </a:r>
            <a:r>
              <a:rPr lang="en-US" b="1" dirty="0" err="1">
                <a:solidFill>
                  <a:srgbClr val="FF0000"/>
                </a:solidFill>
                <a:latin typeface="SGkClassic" pitchFamily="2" charset="2"/>
              </a:rPr>
              <a:t>to</a:t>
            </a:r>
            <a:r>
              <a:rPr lang="en-US" dirty="0">
                <a:latin typeface="SGkClassic" pitchFamily="2" charset="2"/>
              </a:rPr>
              <a:t>		</a:t>
            </a:r>
            <a:r>
              <a:rPr lang="en-US" b="1" dirty="0">
                <a:latin typeface="SGkClassic" pitchFamily="2" charset="2"/>
              </a:rPr>
              <a:t>e)/</a:t>
            </a:r>
            <a:r>
              <a:rPr lang="en-US" dirty="0" err="1">
                <a:latin typeface="SGkClassic" pitchFamily="2" charset="2"/>
              </a:rPr>
              <a:t>pau</a:t>
            </a:r>
            <a:r>
              <a:rPr lang="en-US" b="1" dirty="0" err="1">
                <a:latin typeface="SGkClassic" pitchFamily="2" charset="2"/>
              </a:rPr>
              <a:t>qe</a:t>
            </a:r>
            <a:r>
              <a:rPr lang="en-US" b="1" dirty="0" err="1">
                <a:solidFill>
                  <a:srgbClr val="FF0000"/>
                </a:solidFill>
                <a:latin typeface="SGkClassic" pitchFamily="2" charset="2"/>
              </a:rPr>
              <a:t>nto</a:t>
            </a:r>
            <a:endParaRPr lang="en-US" b="1" dirty="0">
              <a:solidFill>
                <a:srgbClr val="FF0000"/>
              </a:solidFill>
              <a:latin typeface="SGkClassic" pitchFamily="2" charset="2"/>
            </a:endParaRPr>
          </a:p>
          <a:p>
            <a:pPr marL="0" indent="0">
              <a:buNone/>
            </a:pPr>
            <a:endParaRPr lang="en-US" b="1" dirty="0">
              <a:solidFill>
                <a:srgbClr val="FF0000"/>
              </a:solidFill>
              <a:latin typeface="SGkClassic" pitchFamily="2" charset="2"/>
            </a:endParaRPr>
          </a:p>
          <a:p>
            <a:pPr marL="0" indent="0">
              <a:buNone/>
            </a:pPr>
            <a:endParaRPr lang="en-US" dirty="0">
              <a:latin typeface="SGkClassic" pitchFamily="2" charset="2"/>
            </a:endParaRPr>
          </a:p>
        </p:txBody>
      </p:sp>
    </p:spTree>
    <p:extLst>
      <p:ext uri="{BB962C8B-B14F-4D97-AF65-F5344CB8AC3E}">
        <p14:creationId xmlns:p14="http://schemas.microsoft.com/office/powerpoint/2010/main" val="3077344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7"/>
            <a:ext cx="8229600" cy="907473"/>
          </a:xfrm>
        </p:spPr>
        <p:txBody>
          <a:bodyPr/>
          <a:lstStyle/>
          <a:p>
            <a:r>
              <a:rPr lang="en-US" dirty="0">
                <a:latin typeface="Times New Roman" panose="02020603050405020304" pitchFamily="18" charset="0"/>
                <a:cs typeface="Times New Roman" panose="02020603050405020304" pitchFamily="18" charset="0"/>
              </a:rPr>
              <a:t>Relative Pronoun </a:t>
            </a:r>
            <a:r>
              <a:rPr lang="en-US" dirty="0">
                <a:latin typeface="SGkClassic" pitchFamily="2" charset="2"/>
              </a:rPr>
              <a:t>o(/j</a:t>
            </a:r>
            <a:endParaRPr lang="en-US" dirty="0"/>
          </a:p>
        </p:txBody>
      </p:sp>
      <p:sp>
        <p:nvSpPr>
          <p:cNvPr id="3" name="Content Placeholder 2"/>
          <p:cNvSpPr>
            <a:spLocks noGrp="1"/>
          </p:cNvSpPr>
          <p:nvPr>
            <p:ph idx="1"/>
          </p:nvPr>
        </p:nvSpPr>
        <p:spPr>
          <a:xfrm>
            <a:off x="152400" y="838200"/>
            <a:ext cx="8915400" cy="5943600"/>
          </a:xfrm>
        </p:spPr>
        <p:txBody>
          <a:bodyPr/>
          <a:lstStyle/>
          <a:p>
            <a:pPr marL="0" indent="0">
              <a:buNone/>
            </a:pPr>
            <a:r>
              <a:rPr lang="en-US" dirty="0">
                <a:latin typeface="SGkClassic" pitchFamily="2" charset="2"/>
              </a:rPr>
              <a:t>o(/j</a:t>
            </a:r>
            <a:r>
              <a:rPr lang="en-US" dirty="0">
                <a:latin typeface="Times New Roman" panose="02020603050405020304" pitchFamily="18" charset="0"/>
                <a:cs typeface="Times New Roman" panose="02020603050405020304" pitchFamily="18" charset="0"/>
              </a:rPr>
              <a:t> = who, which</a:t>
            </a:r>
          </a:p>
          <a:p>
            <a:pPr marL="0" indent="0">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Singular</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Plural</a:t>
            </a:r>
            <a:endParaRPr lang="en-US" u="sng" dirty="0">
              <a:latin typeface="SGkClassic" pitchFamily="2" charset="2"/>
            </a:endParaRPr>
          </a:p>
          <a:p>
            <a:pPr marL="0" indent="0">
              <a:buNone/>
            </a:pPr>
            <a:r>
              <a:rPr lang="en-US" dirty="0">
                <a:latin typeface="SGkClassic" pitchFamily="2" charset="2"/>
              </a:rPr>
              <a:t>		</a:t>
            </a:r>
            <a:r>
              <a:rPr lang="en-US" dirty="0">
                <a:latin typeface="Times New Roman" panose="02020603050405020304" pitchFamily="18" charset="0"/>
                <a:cs typeface="Times New Roman" panose="02020603050405020304" pitchFamily="18" charset="0"/>
              </a:rPr>
              <a:t>mas.	fem.	neu.		mas.	fem.	neu.</a:t>
            </a:r>
            <a:endParaRPr lang="en-US" dirty="0">
              <a:latin typeface="SGkClassic" pitchFamily="2" charset="2"/>
            </a:endParaRPr>
          </a:p>
          <a:p>
            <a:pPr marL="0" indent="0">
              <a:buNone/>
            </a:pPr>
            <a:r>
              <a:rPr lang="en-US" dirty="0">
                <a:latin typeface="Times New Roman" panose="02020603050405020304" pitchFamily="18" charset="0"/>
                <a:cs typeface="Times New Roman" panose="02020603050405020304" pitchFamily="18" charset="0"/>
              </a:rPr>
              <a:t>nom.</a:t>
            </a:r>
            <a:r>
              <a:rPr lang="en-US" dirty="0">
                <a:latin typeface="SGkClassic" pitchFamily="2" charset="2"/>
              </a:rPr>
              <a:t>		o(/j	h(/	o(/		o(/j	</a:t>
            </a:r>
            <a:r>
              <a:rPr lang="en-US" dirty="0" err="1">
                <a:latin typeface="SGkClassic" pitchFamily="2" charset="2"/>
              </a:rPr>
              <a:t>ai</a:t>
            </a:r>
            <a:r>
              <a:rPr lang="en-US" dirty="0">
                <a:latin typeface="SGkClassic" pitchFamily="2" charset="2"/>
              </a:rPr>
              <a:t>(/	a(/</a:t>
            </a:r>
          </a:p>
          <a:p>
            <a:pPr marL="0" indent="0">
              <a:buNone/>
            </a:pPr>
            <a:r>
              <a:rPr lang="en-US" dirty="0">
                <a:latin typeface="Times New Roman" panose="02020603050405020304" pitchFamily="18" charset="0"/>
                <a:cs typeface="Times New Roman" panose="02020603050405020304" pitchFamily="18" charset="0"/>
              </a:rPr>
              <a:t>gen.</a:t>
            </a:r>
            <a:r>
              <a:rPr lang="en-US" dirty="0">
                <a:latin typeface="SGkClassic" pitchFamily="2" charset="2"/>
              </a:rPr>
              <a:t>		</a:t>
            </a:r>
            <a:r>
              <a:rPr lang="en-US" dirty="0" err="1">
                <a:latin typeface="SGkClassic" pitchFamily="2" charset="2"/>
              </a:rPr>
              <a:t>ou</a:t>
            </a:r>
            <a:r>
              <a:rPr lang="en-US" dirty="0">
                <a:latin typeface="SGkClassic" pitchFamily="2" charset="2"/>
              </a:rPr>
              <a:t>(=	h(=j	</a:t>
            </a:r>
            <a:r>
              <a:rPr lang="en-US" dirty="0" err="1">
                <a:latin typeface="SGkClassic" pitchFamily="2" charset="2"/>
              </a:rPr>
              <a:t>ou</a:t>
            </a:r>
            <a:r>
              <a:rPr lang="en-US" dirty="0">
                <a:latin typeface="SGkClassic" pitchFamily="2" charset="2"/>
              </a:rPr>
              <a:t>=(		w=(n	w=(n	w=(n</a:t>
            </a:r>
          </a:p>
          <a:p>
            <a:pPr marL="0" indent="0">
              <a:buNone/>
            </a:pPr>
            <a:r>
              <a:rPr lang="en-US" dirty="0">
                <a:latin typeface="Times New Roman" panose="02020603050405020304" pitchFamily="18" charset="0"/>
                <a:cs typeface="Times New Roman" panose="02020603050405020304" pitchFamily="18" charset="0"/>
              </a:rPr>
              <a:t>dat.</a:t>
            </a:r>
            <a:r>
              <a:rPr lang="en-US" dirty="0">
                <a:latin typeface="SGkClassic" pitchFamily="2" charset="2"/>
              </a:rPr>
              <a:t>		%=(	$(=	%=( 		oi=(j	</a:t>
            </a:r>
            <a:r>
              <a:rPr lang="en-US" dirty="0" err="1">
                <a:latin typeface="SGkClassic" pitchFamily="2" charset="2"/>
              </a:rPr>
              <a:t>ai</a:t>
            </a:r>
            <a:r>
              <a:rPr lang="en-US" dirty="0">
                <a:latin typeface="SGkClassic" pitchFamily="2" charset="2"/>
              </a:rPr>
              <a:t>(=j	oi=(j</a:t>
            </a:r>
          </a:p>
          <a:p>
            <a:pPr marL="0" indent="0">
              <a:buNone/>
            </a:pPr>
            <a:r>
              <a:rPr lang="en-US" dirty="0">
                <a:latin typeface="Times New Roman" panose="02020603050405020304" pitchFamily="18" charset="0"/>
                <a:cs typeface="Times New Roman" panose="02020603050405020304" pitchFamily="18" charset="0"/>
              </a:rPr>
              <a:t>acc.</a:t>
            </a:r>
            <a:r>
              <a:rPr lang="en-US" dirty="0">
                <a:latin typeface="SGkClassic" pitchFamily="2" charset="2"/>
              </a:rPr>
              <a:t>		o(/n	h(/n	o(/		</a:t>
            </a:r>
            <a:r>
              <a:rPr lang="en-US" dirty="0" err="1">
                <a:latin typeface="SGkClassic" pitchFamily="2" charset="2"/>
              </a:rPr>
              <a:t>ou</a:t>
            </a:r>
            <a:r>
              <a:rPr lang="en-US" dirty="0">
                <a:latin typeface="SGkClassic" pitchFamily="2" charset="2"/>
              </a:rPr>
              <a:t>(/j	a(/j	a(/	</a:t>
            </a:r>
          </a:p>
          <a:p>
            <a:pPr marL="0" indent="0">
              <a:buNone/>
            </a:pPr>
            <a:endParaRPr lang="en-US" dirty="0"/>
          </a:p>
        </p:txBody>
      </p:sp>
    </p:spTree>
    <p:extLst>
      <p:ext uri="{BB962C8B-B14F-4D97-AF65-F5344CB8AC3E}">
        <p14:creationId xmlns:p14="http://schemas.microsoft.com/office/powerpoint/2010/main" val="12740809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a:latin typeface="Times New Roman" panose="02020603050405020304" pitchFamily="18" charset="0"/>
                <a:cs typeface="Times New Roman" panose="02020603050405020304" pitchFamily="18" charset="0"/>
              </a:rPr>
              <a:t>Demonstrative Pronouns</a:t>
            </a:r>
          </a:p>
        </p:txBody>
      </p:sp>
      <p:sp>
        <p:nvSpPr>
          <p:cNvPr id="3" name="Content Placeholder 2"/>
          <p:cNvSpPr>
            <a:spLocks noGrp="1"/>
          </p:cNvSpPr>
          <p:nvPr>
            <p:ph idx="1"/>
          </p:nvPr>
        </p:nvSpPr>
        <p:spPr>
          <a:xfrm>
            <a:off x="152400" y="762000"/>
            <a:ext cx="8991600" cy="5364163"/>
          </a:xfrm>
        </p:spPr>
        <p:txBody>
          <a:bodyPr/>
          <a:lstStyle/>
          <a:p>
            <a:pPr marL="0" indent="0">
              <a:buNone/>
            </a:pPr>
            <a:r>
              <a:rPr lang="en-US" dirty="0">
                <a:solidFill>
                  <a:srgbClr val="FF0000"/>
                </a:solidFill>
                <a:latin typeface="SGkClassic" pitchFamily="2" charset="2"/>
              </a:rPr>
              <a:t>		</a:t>
            </a:r>
            <a:r>
              <a:rPr lang="en-US" dirty="0" err="1">
                <a:solidFill>
                  <a:srgbClr val="FF0000"/>
                </a:solidFill>
                <a:latin typeface="SGkClassic" pitchFamily="2" charset="2"/>
              </a:rPr>
              <a:t>ou</a:t>
            </a:r>
            <a:r>
              <a:rPr lang="en-US" dirty="0">
                <a:solidFill>
                  <a:srgbClr val="FF0000"/>
                </a:solidFill>
                <a:latin typeface="SGkClassic" pitchFamily="2" charset="2"/>
              </a:rPr>
              <a:t>(/</a:t>
            </a:r>
            <a:r>
              <a:rPr lang="en-US" dirty="0" err="1">
                <a:solidFill>
                  <a:srgbClr val="FF0000"/>
                </a:solidFill>
                <a:latin typeface="SGkClassic" pitchFamily="2" charset="2"/>
              </a:rPr>
              <a:t>toj</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this	</a:t>
            </a:r>
            <a:r>
              <a:rPr lang="en-US" dirty="0">
                <a:latin typeface="SGkClassic" pitchFamily="2" charset="2"/>
              </a:rPr>
              <a:t> </a:t>
            </a:r>
            <a:r>
              <a:rPr lang="en-US" dirty="0">
                <a:solidFill>
                  <a:srgbClr val="FF0000"/>
                </a:solidFill>
                <a:latin typeface="SGkClassic" pitchFamily="2" charset="2"/>
              </a:rPr>
              <a:t>e)</a:t>
            </a:r>
            <a:r>
              <a:rPr lang="en-US" dirty="0" err="1">
                <a:solidFill>
                  <a:srgbClr val="FF0000"/>
                </a:solidFill>
                <a:latin typeface="SGkClassic" pitchFamily="2" charset="2"/>
              </a:rPr>
              <a:t>kei</a:t>
            </a:r>
            <a:r>
              <a:rPr lang="en-US" dirty="0">
                <a:solidFill>
                  <a:srgbClr val="FF0000"/>
                </a:solidFill>
                <a:latin typeface="SGkClassic" pitchFamily="2" charset="2"/>
              </a:rPr>
              <a:t>=</a:t>
            </a:r>
            <a:r>
              <a:rPr lang="en-US" dirty="0" err="1">
                <a:solidFill>
                  <a:srgbClr val="FF0000"/>
                </a:solidFill>
                <a:latin typeface="SGkClassic" pitchFamily="2" charset="2"/>
              </a:rPr>
              <a:t>noj</a:t>
            </a:r>
            <a:r>
              <a:rPr lang="en-US" dirty="0">
                <a:latin typeface="Times New Roman" panose="02020603050405020304" pitchFamily="18" charset="0"/>
                <a:cs typeface="Times New Roman" panose="02020603050405020304" pitchFamily="18" charset="0"/>
              </a:rPr>
              <a:t> = that</a:t>
            </a:r>
          </a:p>
          <a:p>
            <a:pPr marL="0" indent="0">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Singular</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Plural</a:t>
            </a:r>
            <a:endParaRPr lang="en-US" u="sng"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        mas.     fem.	neut.	        mas.	 fem.	       neu.</a:t>
            </a:r>
            <a:endParaRPr lang="en-US" sz="24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n.  </a:t>
            </a:r>
            <a:r>
              <a:rPr lang="en-US" sz="2400" dirty="0" err="1">
                <a:latin typeface="SGkClassic" pitchFamily="2" charset="2"/>
              </a:rPr>
              <a:t>ou</a:t>
            </a:r>
            <a:r>
              <a:rPr lang="en-US" sz="2400" dirty="0">
                <a:latin typeface="SGkClassic" pitchFamily="2" charset="2"/>
              </a:rPr>
              <a:t>(=</a:t>
            </a:r>
            <a:r>
              <a:rPr lang="en-US" sz="2400" dirty="0" err="1">
                <a:latin typeface="SGkClassic" pitchFamily="2" charset="2"/>
              </a:rPr>
              <a:t>toj</a:t>
            </a:r>
            <a:r>
              <a:rPr lang="en-US" sz="2400" dirty="0">
                <a:latin typeface="SGkClassic" pitchFamily="2" charset="2"/>
              </a:rPr>
              <a:t>  au(/</a:t>
            </a:r>
            <a:r>
              <a:rPr lang="en-US" sz="2400" dirty="0" err="1">
                <a:latin typeface="SGkClassic" pitchFamily="2" charset="2"/>
              </a:rPr>
              <a:t>th</a:t>
            </a:r>
            <a:r>
              <a:rPr lang="en-US" sz="2400" dirty="0">
                <a:latin typeface="SGkClassic" pitchFamily="2" charset="2"/>
              </a:rPr>
              <a:t>	</a:t>
            </a:r>
            <a:r>
              <a:rPr lang="en-US" sz="2400" dirty="0" err="1">
                <a:latin typeface="SGkClassic" pitchFamily="2" charset="2"/>
              </a:rPr>
              <a:t>tou</a:t>
            </a:r>
            <a:r>
              <a:rPr lang="en-US" sz="2400" dirty="0">
                <a:latin typeface="SGkClassic" pitchFamily="2" charset="2"/>
              </a:rPr>
              <a:t>=to	    </a:t>
            </a:r>
            <a:r>
              <a:rPr lang="en-US" sz="2400" dirty="0" err="1">
                <a:latin typeface="SGkClassic" pitchFamily="2" charset="2"/>
              </a:rPr>
              <a:t>ou</a:t>
            </a:r>
            <a:r>
              <a:rPr lang="en-US" sz="2400" dirty="0">
                <a:latin typeface="SGkClassic" pitchFamily="2" charset="2"/>
              </a:rPr>
              <a:t>(=</a:t>
            </a:r>
            <a:r>
              <a:rPr lang="en-US" sz="2400" dirty="0" err="1">
                <a:latin typeface="SGkClassic" pitchFamily="2" charset="2"/>
              </a:rPr>
              <a:t>toi</a:t>
            </a:r>
            <a:r>
              <a:rPr lang="en-US" sz="2400" dirty="0">
                <a:latin typeface="SGkClassic" pitchFamily="2" charset="2"/>
              </a:rPr>
              <a:t>   au(=</a:t>
            </a:r>
            <a:r>
              <a:rPr lang="en-US" sz="2400" dirty="0" err="1">
                <a:latin typeface="SGkClassic" pitchFamily="2" charset="2"/>
              </a:rPr>
              <a:t>toi</a:t>
            </a:r>
            <a:r>
              <a:rPr lang="en-US" sz="2400" dirty="0">
                <a:latin typeface="SGkClassic" pitchFamily="2" charset="2"/>
              </a:rPr>
              <a:t>    tau=ta</a:t>
            </a:r>
          </a:p>
          <a:p>
            <a:pPr marL="0" indent="0">
              <a:buNone/>
            </a:pPr>
            <a:r>
              <a:rPr lang="en-US" sz="2400" dirty="0">
                <a:latin typeface="Times New Roman" panose="02020603050405020304" pitchFamily="18" charset="0"/>
                <a:cs typeface="Times New Roman" panose="02020603050405020304" pitchFamily="18" charset="0"/>
              </a:rPr>
              <a:t>g.  </a:t>
            </a:r>
            <a:r>
              <a:rPr lang="en-US" sz="2400" dirty="0" err="1">
                <a:latin typeface="SGkClassic" pitchFamily="2" charset="2"/>
              </a:rPr>
              <a:t>tou</a:t>
            </a:r>
            <a:r>
              <a:rPr lang="en-US" sz="2400" dirty="0">
                <a:latin typeface="SGkClassic" pitchFamily="2" charset="2"/>
              </a:rPr>
              <a:t>/</a:t>
            </a:r>
            <a:r>
              <a:rPr lang="en-US" sz="2400" dirty="0" err="1">
                <a:latin typeface="SGkClassic" pitchFamily="2" charset="2"/>
              </a:rPr>
              <a:t>tou</a:t>
            </a:r>
            <a:r>
              <a:rPr lang="en-US" sz="2400" dirty="0">
                <a:latin typeface="SGkClassic" pitchFamily="2" charset="2"/>
              </a:rPr>
              <a:t> tau/</a:t>
            </a:r>
            <a:r>
              <a:rPr lang="en-US" sz="2400" dirty="0" err="1">
                <a:latin typeface="SGkClassic" pitchFamily="2" charset="2"/>
              </a:rPr>
              <a:t>thj</a:t>
            </a:r>
            <a:r>
              <a:rPr lang="en-US" sz="2400" dirty="0">
                <a:latin typeface="SGkClassic" pitchFamily="2" charset="2"/>
              </a:rPr>
              <a:t> tau/ton   </a:t>
            </a:r>
            <a:r>
              <a:rPr lang="en-US" sz="2400" dirty="0" err="1">
                <a:latin typeface="SGkClassic" pitchFamily="2" charset="2"/>
              </a:rPr>
              <a:t>tou</a:t>
            </a:r>
            <a:r>
              <a:rPr lang="en-US" sz="2400" dirty="0">
                <a:latin typeface="SGkClassic" pitchFamily="2" charset="2"/>
              </a:rPr>
              <a:t>/</a:t>
            </a:r>
            <a:r>
              <a:rPr lang="en-US" sz="2400" dirty="0" err="1">
                <a:latin typeface="SGkClassic" pitchFamily="2" charset="2"/>
              </a:rPr>
              <a:t>twn</a:t>
            </a:r>
            <a:r>
              <a:rPr lang="en-US" sz="2400" dirty="0">
                <a:latin typeface="SGkClassic" pitchFamily="2" charset="2"/>
              </a:rPr>
              <a:t> </a:t>
            </a:r>
            <a:r>
              <a:rPr lang="en-US" sz="2400" dirty="0" err="1">
                <a:latin typeface="SGkClassic" pitchFamily="2" charset="2"/>
              </a:rPr>
              <a:t>tou</a:t>
            </a:r>
            <a:r>
              <a:rPr lang="en-US" sz="2400" dirty="0">
                <a:latin typeface="SGkClassic" pitchFamily="2" charset="2"/>
              </a:rPr>
              <a:t>/</a:t>
            </a:r>
            <a:r>
              <a:rPr lang="en-US" sz="2400" dirty="0" err="1">
                <a:latin typeface="SGkClassic" pitchFamily="2" charset="2"/>
              </a:rPr>
              <a:t>twn</a:t>
            </a:r>
            <a:r>
              <a:rPr lang="en-US" sz="2400" dirty="0">
                <a:latin typeface="SGkClassic" pitchFamily="2" charset="2"/>
              </a:rPr>
              <a:t>  </a:t>
            </a:r>
            <a:r>
              <a:rPr lang="en-US" sz="2400" dirty="0" err="1">
                <a:latin typeface="SGkClassic" pitchFamily="2" charset="2"/>
              </a:rPr>
              <a:t>tou</a:t>
            </a:r>
            <a:r>
              <a:rPr lang="en-US" sz="2400" dirty="0">
                <a:latin typeface="SGkClassic" pitchFamily="2" charset="2"/>
              </a:rPr>
              <a:t>/</a:t>
            </a:r>
            <a:r>
              <a:rPr lang="en-US" sz="2400" dirty="0" err="1">
                <a:latin typeface="SGkClassic" pitchFamily="2" charset="2"/>
              </a:rPr>
              <a:t>twn</a:t>
            </a:r>
            <a:endParaRPr lang="en-US" sz="24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d.  </a:t>
            </a:r>
            <a:r>
              <a:rPr lang="en-US" sz="2400" dirty="0" err="1">
                <a:latin typeface="SGkClassic" pitchFamily="2" charset="2"/>
              </a:rPr>
              <a:t>tou</a:t>
            </a:r>
            <a:r>
              <a:rPr lang="en-US" sz="2400" dirty="0">
                <a:latin typeface="SGkClassic" pitchFamily="2" charset="2"/>
              </a:rPr>
              <a:t>/t%  tau/t$	</a:t>
            </a:r>
            <a:r>
              <a:rPr lang="en-US" sz="2400" dirty="0" err="1">
                <a:latin typeface="SGkClassic" pitchFamily="2" charset="2"/>
              </a:rPr>
              <a:t>tou</a:t>
            </a:r>
            <a:r>
              <a:rPr lang="en-US" sz="2400" dirty="0">
                <a:latin typeface="SGkClassic" pitchFamily="2" charset="2"/>
              </a:rPr>
              <a:t>/t%    </a:t>
            </a:r>
            <a:r>
              <a:rPr lang="en-US" sz="2400" dirty="0" err="1">
                <a:latin typeface="SGkClassic" pitchFamily="2" charset="2"/>
              </a:rPr>
              <a:t>tou</a:t>
            </a:r>
            <a:r>
              <a:rPr lang="en-US" sz="2400" dirty="0">
                <a:latin typeface="SGkClassic" pitchFamily="2" charset="2"/>
              </a:rPr>
              <a:t>/</a:t>
            </a:r>
            <a:r>
              <a:rPr lang="en-US" sz="2400" dirty="0" err="1">
                <a:latin typeface="SGkClassic" pitchFamily="2" charset="2"/>
              </a:rPr>
              <a:t>toij</a:t>
            </a:r>
            <a:r>
              <a:rPr lang="en-US" sz="2400" dirty="0">
                <a:latin typeface="SGkClassic" pitchFamily="2" charset="2"/>
              </a:rPr>
              <a:t> </a:t>
            </a:r>
            <a:r>
              <a:rPr lang="en-US" sz="2400" dirty="0" err="1">
                <a:latin typeface="SGkClassic" pitchFamily="2" charset="2"/>
              </a:rPr>
              <a:t>tou</a:t>
            </a:r>
            <a:r>
              <a:rPr lang="en-US" sz="2400" dirty="0">
                <a:latin typeface="SGkClassic" pitchFamily="2" charset="2"/>
              </a:rPr>
              <a:t>/</a:t>
            </a:r>
            <a:r>
              <a:rPr lang="en-US" sz="2400" dirty="0" err="1">
                <a:latin typeface="SGkClassic" pitchFamily="2" charset="2"/>
              </a:rPr>
              <a:t>taij</a:t>
            </a:r>
            <a:r>
              <a:rPr lang="en-US" sz="2400" dirty="0">
                <a:latin typeface="SGkClassic" pitchFamily="2" charset="2"/>
              </a:rPr>
              <a:t>  </a:t>
            </a:r>
            <a:r>
              <a:rPr lang="en-US" sz="2400" dirty="0" err="1">
                <a:latin typeface="SGkClassic" pitchFamily="2" charset="2"/>
              </a:rPr>
              <a:t>tou</a:t>
            </a:r>
            <a:r>
              <a:rPr lang="en-US" sz="2400" dirty="0">
                <a:latin typeface="SGkClassic" pitchFamily="2" charset="2"/>
              </a:rPr>
              <a:t>/</a:t>
            </a:r>
            <a:r>
              <a:rPr lang="en-US" sz="2400" dirty="0" err="1">
                <a:latin typeface="SGkClassic" pitchFamily="2" charset="2"/>
              </a:rPr>
              <a:t>toij</a:t>
            </a:r>
            <a:endParaRPr lang="en-US" sz="24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a.  </a:t>
            </a:r>
            <a:r>
              <a:rPr lang="en-US" sz="2400" dirty="0" err="1">
                <a:latin typeface="SGkClassic" pitchFamily="2" charset="2"/>
              </a:rPr>
              <a:t>tou</a:t>
            </a:r>
            <a:r>
              <a:rPr lang="en-US" sz="2400" dirty="0">
                <a:latin typeface="SGkClassic" pitchFamily="2" charset="2"/>
              </a:rPr>
              <a:t>=ton tau/</a:t>
            </a:r>
            <a:r>
              <a:rPr lang="en-US" sz="2400" dirty="0" err="1">
                <a:latin typeface="SGkClassic" pitchFamily="2" charset="2"/>
              </a:rPr>
              <a:t>thn</a:t>
            </a:r>
            <a:r>
              <a:rPr lang="en-US" sz="2400" dirty="0">
                <a:latin typeface="SGkClassic" pitchFamily="2" charset="2"/>
              </a:rPr>
              <a:t> </a:t>
            </a:r>
            <a:r>
              <a:rPr lang="en-US" sz="2400" dirty="0" err="1">
                <a:latin typeface="SGkClassic" pitchFamily="2" charset="2"/>
              </a:rPr>
              <a:t>tou</a:t>
            </a:r>
            <a:r>
              <a:rPr lang="en-US" sz="2400" dirty="0">
                <a:latin typeface="SGkClassic" pitchFamily="2" charset="2"/>
              </a:rPr>
              <a:t>=to    </a:t>
            </a:r>
            <a:r>
              <a:rPr lang="en-US" sz="2400" dirty="0" err="1">
                <a:latin typeface="SGkClassic" pitchFamily="2" charset="2"/>
              </a:rPr>
              <a:t>tou</a:t>
            </a:r>
            <a:r>
              <a:rPr lang="en-US" sz="2400" dirty="0">
                <a:latin typeface="SGkClassic" pitchFamily="2" charset="2"/>
              </a:rPr>
              <a:t>/</a:t>
            </a:r>
            <a:r>
              <a:rPr lang="en-US" sz="2400" dirty="0" err="1">
                <a:latin typeface="SGkClassic" pitchFamily="2" charset="2"/>
              </a:rPr>
              <a:t>touj</a:t>
            </a:r>
            <a:r>
              <a:rPr lang="en-US" sz="2400" dirty="0">
                <a:latin typeface="SGkClassic" pitchFamily="2" charset="2"/>
              </a:rPr>
              <a:t> tau/</a:t>
            </a:r>
            <a:r>
              <a:rPr lang="en-US" sz="2400" dirty="0" err="1">
                <a:latin typeface="SGkClassic" pitchFamily="2" charset="2"/>
              </a:rPr>
              <a:t>taj</a:t>
            </a:r>
            <a:r>
              <a:rPr lang="en-US" sz="2400" dirty="0">
                <a:latin typeface="SGkClassic" pitchFamily="2" charset="2"/>
              </a:rPr>
              <a:t>  tau=ta</a:t>
            </a:r>
            <a:endParaRPr lang="en-US" sz="2400" dirty="0"/>
          </a:p>
        </p:txBody>
      </p:sp>
    </p:spTree>
    <p:extLst>
      <p:ext uri="{BB962C8B-B14F-4D97-AF65-F5344CB8AC3E}">
        <p14:creationId xmlns:p14="http://schemas.microsoft.com/office/powerpoint/2010/main" val="483466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a:t>Reflexive Pronouns</a:t>
            </a:r>
          </a:p>
        </p:txBody>
      </p:sp>
      <p:sp>
        <p:nvSpPr>
          <p:cNvPr id="3" name="Content Placeholder 2"/>
          <p:cNvSpPr>
            <a:spLocks noGrp="1"/>
          </p:cNvSpPr>
          <p:nvPr>
            <p:ph idx="1"/>
          </p:nvPr>
        </p:nvSpPr>
        <p:spPr>
          <a:xfrm>
            <a:off x="76200" y="685800"/>
            <a:ext cx="8915400" cy="6172200"/>
          </a:xfrm>
        </p:spPr>
        <p:txBody>
          <a:bodyPr>
            <a:normAutofit lnSpcReduction="10000"/>
          </a:bodyPr>
          <a:lstStyle/>
          <a:p>
            <a:pPr marL="0" indent="0">
              <a:buNone/>
            </a:pPr>
            <a:r>
              <a:rPr lang="en-US" sz="2000" dirty="0">
                <a:latin typeface="Times New Roman" panose="02020603050405020304" pitchFamily="18" charset="0"/>
                <a:cs typeface="Times New Roman" panose="02020603050405020304" pitchFamily="18" charset="0"/>
              </a:rPr>
              <a:t>			masculine	    	feminine		neuter</a:t>
            </a:r>
          </a:p>
          <a:p>
            <a:pPr marL="0" indent="0">
              <a:buNone/>
            </a:pPr>
            <a:r>
              <a:rPr lang="en-US" sz="2000" dirty="0">
                <a:latin typeface="Times New Roman" panose="02020603050405020304" pitchFamily="18" charset="0"/>
                <a:cs typeface="Times New Roman" panose="02020603050405020304" pitchFamily="18" charset="0"/>
              </a:rPr>
              <a:t>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person singular = 	</a:t>
            </a:r>
            <a:r>
              <a:rPr lang="en-US" sz="2000" u="sng" dirty="0">
                <a:latin typeface="Times New Roman" panose="02020603050405020304" pitchFamily="18" charset="0"/>
                <a:cs typeface="Times New Roman" panose="02020603050405020304" pitchFamily="18" charset="0"/>
              </a:rPr>
              <a:t>myself</a:t>
            </a:r>
            <a:r>
              <a:rPr lang="en-US" sz="2000" dirty="0">
                <a:latin typeface="Times New Roman" panose="02020603050405020304" pitchFamily="18" charset="0"/>
                <a:cs typeface="Times New Roman" panose="02020603050405020304" pitchFamily="18" charset="0"/>
              </a:rPr>
              <a:t>			</a:t>
            </a:r>
          </a:p>
          <a:p>
            <a:pPr marL="0" indent="0">
              <a:buNone/>
            </a:pPr>
            <a:r>
              <a:rPr lang="en-US" sz="2000" dirty="0">
                <a:latin typeface="Times New Roman" panose="02020603050405020304" pitchFamily="18" charset="0"/>
                <a:cs typeface="Times New Roman" panose="02020603050405020304" pitchFamily="18" charset="0"/>
              </a:rPr>
              <a:t>gen.			</a:t>
            </a:r>
            <a:r>
              <a:rPr lang="en-US" sz="2000" dirty="0">
                <a:latin typeface="SGkClassic" pitchFamily="2" charset="2"/>
                <a:cs typeface="Times New Roman" panose="02020603050405020304" pitchFamily="18" charset="0"/>
              </a:rPr>
              <a:t>e)</a:t>
            </a:r>
            <a:r>
              <a:rPr lang="en-US" sz="2000" dirty="0" err="1">
                <a:latin typeface="SGkClassic" pitchFamily="2" charset="2"/>
                <a:cs typeface="Times New Roman" panose="02020603050405020304" pitchFamily="18" charset="0"/>
              </a:rPr>
              <a:t>mautou</a:t>
            </a:r>
            <a:r>
              <a:rPr lang="en-US" sz="2000" dirty="0">
                <a:latin typeface="SGkClassic" pitchFamily="2" charset="2"/>
                <a:cs typeface="Times New Roman" panose="02020603050405020304" pitchFamily="18" charset="0"/>
              </a:rPr>
              <a:t>=		e)</a:t>
            </a:r>
            <a:r>
              <a:rPr lang="en-US" sz="2000" dirty="0" err="1">
                <a:latin typeface="SGkClassic" pitchFamily="2" charset="2"/>
                <a:cs typeface="Times New Roman" panose="02020603050405020304" pitchFamily="18" charset="0"/>
              </a:rPr>
              <a:t>mauth</a:t>
            </a:r>
            <a:r>
              <a:rPr lang="en-US" sz="2000" dirty="0">
                <a:latin typeface="SGkClassic" pitchFamily="2" charset="2"/>
                <a:cs typeface="Times New Roman" panose="02020603050405020304" pitchFamily="18" charset="0"/>
              </a:rPr>
              <a:t>=j</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dat.			</a:t>
            </a:r>
            <a:r>
              <a:rPr lang="en-US" sz="2000" dirty="0">
                <a:latin typeface="SGkClassic" pitchFamily="2" charset="2"/>
                <a:cs typeface="Times New Roman" panose="02020603050405020304" pitchFamily="18" charset="0"/>
              </a:rPr>
              <a:t>e)</a:t>
            </a:r>
            <a:r>
              <a:rPr lang="en-US" sz="2000" dirty="0" err="1">
                <a:latin typeface="SGkClassic" pitchFamily="2" charset="2"/>
                <a:cs typeface="Times New Roman" panose="02020603050405020304" pitchFamily="18" charset="0"/>
              </a:rPr>
              <a:t>maut</a:t>
            </a:r>
            <a:r>
              <a:rPr lang="en-US" sz="2000" dirty="0">
                <a:latin typeface="SGkClassic" pitchFamily="2" charset="2"/>
                <a:cs typeface="Times New Roman" panose="02020603050405020304" pitchFamily="18" charset="0"/>
              </a:rPr>
              <a:t>%=		e)</a:t>
            </a:r>
            <a:r>
              <a:rPr lang="en-US" sz="2000" dirty="0" err="1">
                <a:latin typeface="SGkClassic" pitchFamily="2" charset="2"/>
                <a:cs typeface="Times New Roman" panose="02020603050405020304" pitchFamily="18" charset="0"/>
              </a:rPr>
              <a:t>maut</a:t>
            </a:r>
            <a:r>
              <a:rPr lang="en-US" sz="2000" dirty="0">
                <a:latin typeface="SGkClassic" pitchFamily="2" charset="2"/>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acc.</a:t>
            </a:r>
            <a:r>
              <a:rPr lang="en-US" sz="2000" dirty="0">
                <a:latin typeface="SGkClassic" pitchFamily="2" charset="2"/>
                <a:cs typeface="Times New Roman" panose="02020603050405020304" pitchFamily="18" charset="0"/>
              </a:rPr>
              <a:t>			e)</a:t>
            </a:r>
            <a:r>
              <a:rPr lang="en-US" sz="2000" dirty="0" err="1">
                <a:latin typeface="SGkClassic" pitchFamily="2" charset="2"/>
                <a:cs typeface="Times New Roman" panose="02020603050405020304" pitchFamily="18" charset="0"/>
              </a:rPr>
              <a:t>mauto</a:t>
            </a:r>
            <a:r>
              <a:rPr lang="en-US" sz="2000" dirty="0">
                <a:latin typeface="SGkClassic" pitchFamily="2" charset="2"/>
                <a:cs typeface="Times New Roman" panose="02020603050405020304" pitchFamily="18" charset="0"/>
              </a:rPr>
              <a:t>/n		e)</a:t>
            </a:r>
            <a:r>
              <a:rPr lang="en-US" sz="2000" dirty="0" err="1">
                <a:latin typeface="SGkClassic" pitchFamily="2" charset="2"/>
                <a:cs typeface="Times New Roman" panose="02020603050405020304" pitchFamily="18" charset="0"/>
              </a:rPr>
              <a:t>mauth</a:t>
            </a:r>
            <a:r>
              <a:rPr lang="en-US" sz="2000" dirty="0">
                <a:latin typeface="SGkClassic" pitchFamily="2" charset="2"/>
                <a:cs typeface="Times New Roman" panose="02020603050405020304" pitchFamily="18" charset="0"/>
              </a:rPr>
              <a:t>/n</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2</a:t>
            </a:r>
            <a:r>
              <a:rPr lang="en-US" sz="2000" baseline="30000" dirty="0">
                <a:latin typeface="Times New Roman" panose="02020603050405020304" pitchFamily="18" charset="0"/>
                <a:cs typeface="Times New Roman" panose="02020603050405020304" pitchFamily="18" charset="0"/>
              </a:rPr>
              <a:t>nd</a:t>
            </a:r>
            <a:r>
              <a:rPr lang="en-US" sz="2000" dirty="0">
                <a:latin typeface="Times New Roman" panose="02020603050405020304" pitchFamily="18" charset="0"/>
                <a:cs typeface="Times New Roman" panose="02020603050405020304" pitchFamily="18" charset="0"/>
              </a:rPr>
              <a:t> person singular = 	</a:t>
            </a:r>
            <a:r>
              <a:rPr lang="en-US" sz="2000" u="sng" dirty="0">
                <a:latin typeface="Times New Roman" panose="02020603050405020304" pitchFamily="18" charset="0"/>
                <a:cs typeface="Times New Roman" panose="02020603050405020304" pitchFamily="18" charset="0"/>
              </a:rPr>
              <a:t>yourself</a:t>
            </a:r>
          </a:p>
          <a:p>
            <a:pPr marL="0" indent="0">
              <a:buNone/>
            </a:pPr>
            <a:r>
              <a:rPr lang="en-US" sz="2000" dirty="0">
                <a:latin typeface="Times New Roman" panose="02020603050405020304" pitchFamily="18" charset="0"/>
                <a:cs typeface="Times New Roman" panose="02020603050405020304" pitchFamily="18" charset="0"/>
              </a:rPr>
              <a:t>gen.</a:t>
            </a:r>
            <a:r>
              <a:rPr lang="en-US" sz="2000" dirty="0">
                <a:latin typeface="SGkClassic" pitchFamily="2" charset="2"/>
                <a:cs typeface="Times New Roman" panose="02020603050405020304" pitchFamily="18" charset="0"/>
              </a:rPr>
              <a:t>			</a:t>
            </a:r>
            <a:r>
              <a:rPr lang="en-US" sz="2000" dirty="0" err="1">
                <a:latin typeface="SGkClassic" pitchFamily="2" charset="2"/>
                <a:cs typeface="Times New Roman" panose="02020603050405020304" pitchFamily="18" charset="0"/>
              </a:rPr>
              <a:t>seautou</a:t>
            </a:r>
            <a:r>
              <a:rPr lang="en-US" sz="2000" dirty="0">
                <a:latin typeface="SGkClassic" pitchFamily="2" charset="2"/>
                <a:cs typeface="Times New Roman" panose="02020603050405020304" pitchFamily="18" charset="0"/>
              </a:rPr>
              <a:t>=		</a:t>
            </a:r>
            <a:r>
              <a:rPr lang="en-US" sz="2000" dirty="0" err="1">
                <a:latin typeface="SGkClassic" pitchFamily="2" charset="2"/>
                <a:cs typeface="Times New Roman" panose="02020603050405020304" pitchFamily="18" charset="0"/>
              </a:rPr>
              <a:t>seauth</a:t>
            </a:r>
            <a:r>
              <a:rPr lang="en-US" sz="2000" dirty="0">
                <a:latin typeface="SGkClassic" pitchFamily="2" charset="2"/>
                <a:cs typeface="Times New Roman" panose="02020603050405020304" pitchFamily="18" charset="0"/>
              </a:rPr>
              <a:t>=j</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dat.			</a:t>
            </a:r>
            <a:r>
              <a:rPr lang="en-US" sz="2000" dirty="0" err="1">
                <a:latin typeface="SGkClassic" pitchFamily="2" charset="2"/>
                <a:cs typeface="Times New Roman" panose="02020603050405020304" pitchFamily="18" charset="0"/>
              </a:rPr>
              <a:t>seaut</a:t>
            </a:r>
            <a:r>
              <a:rPr lang="en-US" sz="2000" dirty="0">
                <a:latin typeface="SGkClassic" pitchFamily="2" charset="2"/>
                <a:cs typeface="Times New Roman" panose="02020603050405020304" pitchFamily="18" charset="0"/>
              </a:rPr>
              <a:t>%=		</a:t>
            </a:r>
            <a:r>
              <a:rPr lang="en-US" sz="2000" dirty="0" err="1">
                <a:latin typeface="SGkClassic" pitchFamily="2" charset="2"/>
                <a:cs typeface="Times New Roman" panose="02020603050405020304" pitchFamily="18" charset="0"/>
              </a:rPr>
              <a:t>seauth</a:t>
            </a:r>
            <a:r>
              <a:rPr lang="en-US" sz="2000" dirty="0">
                <a:latin typeface="SGkClassic" pitchFamily="2" charset="2"/>
                <a:cs typeface="Times New Roman" panose="02020603050405020304" pitchFamily="18" charset="0"/>
              </a:rPr>
              <a:t>=</a:t>
            </a:r>
          </a:p>
          <a:p>
            <a:pPr marL="0" indent="0">
              <a:buNone/>
            </a:pPr>
            <a:r>
              <a:rPr lang="en-US" sz="2000" dirty="0">
                <a:latin typeface="Times New Roman" panose="02020603050405020304" pitchFamily="18" charset="0"/>
                <a:cs typeface="Times New Roman" panose="02020603050405020304" pitchFamily="18" charset="0"/>
              </a:rPr>
              <a:t>acc.</a:t>
            </a:r>
            <a:r>
              <a:rPr lang="en-US" sz="2000" dirty="0">
                <a:latin typeface="SGkClassic" pitchFamily="2" charset="2"/>
                <a:cs typeface="Times New Roman" panose="02020603050405020304" pitchFamily="18" charset="0"/>
              </a:rPr>
              <a:t>			</a:t>
            </a:r>
            <a:r>
              <a:rPr lang="en-US" sz="2000" dirty="0" err="1">
                <a:latin typeface="SGkClassic" pitchFamily="2" charset="2"/>
                <a:cs typeface="Times New Roman" panose="02020603050405020304" pitchFamily="18" charset="0"/>
              </a:rPr>
              <a:t>seauto</a:t>
            </a:r>
            <a:r>
              <a:rPr lang="en-US" sz="2000" dirty="0">
                <a:latin typeface="SGkClassic" pitchFamily="2" charset="2"/>
                <a:cs typeface="Times New Roman" panose="02020603050405020304" pitchFamily="18" charset="0"/>
              </a:rPr>
              <a:t>/n		</a:t>
            </a:r>
            <a:r>
              <a:rPr lang="en-US" sz="2000" dirty="0" err="1">
                <a:latin typeface="SGkClassic" pitchFamily="2" charset="2"/>
                <a:cs typeface="Times New Roman" panose="02020603050405020304" pitchFamily="18" charset="0"/>
              </a:rPr>
              <a:t>seauth</a:t>
            </a:r>
            <a:r>
              <a:rPr lang="en-US" sz="2000" dirty="0">
                <a:latin typeface="SGkClassic" pitchFamily="2" charset="2"/>
                <a:cs typeface="Times New Roman" panose="02020603050405020304" pitchFamily="18" charset="0"/>
              </a:rPr>
              <a:t>/n</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3</a:t>
            </a:r>
            <a:r>
              <a:rPr lang="en-US" sz="2000" baseline="30000" dirty="0">
                <a:latin typeface="Times New Roman" panose="02020603050405020304" pitchFamily="18" charset="0"/>
                <a:cs typeface="Times New Roman" panose="02020603050405020304" pitchFamily="18" charset="0"/>
              </a:rPr>
              <a:t>rd</a:t>
            </a:r>
            <a:r>
              <a:rPr lang="en-US" sz="2000" dirty="0">
                <a:latin typeface="Times New Roman" panose="02020603050405020304" pitchFamily="18" charset="0"/>
                <a:cs typeface="Times New Roman" panose="02020603050405020304" pitchFamily="18" charset="0"/>
              </a:rPr>
              <a:t> person singular = 	</a:t>
            </a:r>
            <a:r>
              <a:rPr lang="en-US" sz="2000" u="sng" dirty="0">
                <a:latin typeface="Times New Roman" panose="02020603050405020304" pitchFamily="18" charset="0"/>
                <a:cs typeface="Times New Roman" panose="02020603050405020304" pitchFamily="18" charset="0"/>
              </a:rPr>
              <a:t>himself</a:t>
            </a:r>
            <a:r>
              <a:rPr lang="en-US" sz="2000" dirty="0">
                <a:latin typeface="Times New Roman" panose="02020603050405020304" pitchFamily="18" charset="0"/>
                <a:cs typeface="Times New Roman" panose="02020603050405020304" pitchFamily="18" charset="0"/>
              </a:rPr>
              <a:t>			</a:t>
            </a:r>
            <a:r>
              <a:rPr lang="en-US" sz="2000" u="sng" dirty="0">
                <a:latin typeface="Times New Roman" panose="02020603050405020304" pitchFamily="18" charset="0"/>
                <a:cs typeface="Times New Roman" panose="02020603050405020304" pitchFamily="18" charset="0"/>
              </a:rPr>
              <a:t>herself</a:t>
            </a:r>
          </a:p>
          <a:p>
            <a:pPr marL="0" indent="0">
              <a:buNone/>
            </a:pPr>
            <a:r>
              <a:rPr lang="en-US" sz="2000" dirty="0">
                <a:latin typeface="Times New Roman" panose="02020603050405020304" pitchFamily="18" charset="0"/>
                <a:cs typeface="Times New Roman" panose="02020603050405020304" pitchFamily="18" charset="0"/>
              </a:rPr>
              <a:t>gen.</a:t>
            </a:r>
            <a:r>
              <a:rPr lang="en-US" sz="2000" dirty="0">
                <a:latin typeface="SGkClassic" pitchFamily="2" charset="2"/>
                <a:cs typeface="Times New Roman" panose="02020603050405020304" pitchFamily="18" charset="0"/>
              </a:rPr>
              <a:t>			e(</a:t>
            </a:r>
            <a:r>
              <a:rPr lang="en-US" sz="2000" dirty="0" err="1">
                <a:latin typeface="SGkClassic" pitchFamily="2" charset="2"/>
                <a:cs typeface="Times New Roman" panose="02020603050405020304" pitchFamily="18" charset="0"/>
              </a:rPr>
              <a:t>autou</a:t>
            </a:r>
            <a:r>
              <a:rPr lang="en-US" sz="2000" dirty="0">
                <a:latin typeface="SGkClassic" pitchFamily="2" charset="2"/>
                <a:cs typeface="Times New Roman" panose="02020603050405020304" pitchFamily="18" charset="0"/>
              </a:rPr>
              <a:t>=			e(</a:t>
            </a:r>
            <a:r>
              <a:rPr lang="en-US" sz="2000" dirty="0" err="1">
                <a:latin typeface="SGkClassic" pitchFamily="2" charset="2"/>
                <a:cs typeface="Times New Roman" panose="02020603050405020304" pitchFamily="18" charset="0"/>
              </a:rPr>
              <a:t>auth</a:t>
            </a:r>
            <a:r>
              <a:rPr lang="en-US" sz="2000" dirty="0">
                <a:latin typeface="SGkClassic" pitchFamily="2" charset="2"/>
                <a:cs typeface="Times New Roman" panose="02020603050405020304" pitchFamily="18" charset="0"/>
              </a:rPr>
              <a:t>=j		e(</a:t>
            </a:r>
            <a:r>
              <a:rPr lang="en-US" sz="2000" dirty="0" err="1">
                <a:latin typeface="SGkClassic" pitchFamily="2" charset="2"/>
                <a:cs typeface="Times New Roman" panose="02020603050405020304" pitchFamily="18" charset="0"/>
              </a:rPr>
              <a:t>autou</a:t>
            </a:r>
            <a:r>
              <a:rPr lang="en-US" sz="2000" dirty="0">
                <a:latin typeface="SGkClassic" pitchFamily="2" charset="2"/>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dat.			</a:t>
            </a:r>
            <a:r>
              <a:rPr lang="en-US" sz="2000" dirty="0">
                <a:latin typeface="SGkClassic" pitchFamily="2" charset="2"/>
                <a:cs typeface="Times New Roman" panose="02020603050405020304" pitchFamily="18" charset="0"/>
              </a:rPr>
              <a:t>e(</a:t>
            </a:r>
            <a:r>
              <a:rPr lang="en-US" sz="2000" dirty="0" err="1">
                <a:latin typeface="SGkClassic" pitchFamily="2" charset="2"/>
                <a:cs typeface="Times New Roman" panose="02020603050405020304" pitchFamily="18" charset="0"/>
              </a:rPr>
              <a:t>aut</a:t>
            </a:r>
            <a:r>
              <a:rPr lang="en-US" sz="2000" dirty="0">
                <a:latin typeface="SGkClassic" pitchFamily="2" charset="2"/>
                <a:cs typeface="Times New Roman" panose="02020603050405020304" pitchFamily="18" charset="0"/>
              </a:rPr>
              <a:t>%=			e(</a:t>
            </a:r>
            <a:r>
              <a:rPr lang="en-US" sz="2000" dirty="0" err="1">
                <a:latin typeface="SGkClassic" pitchFamily="2" charset="2"/>
                <a:cs typeface="Times New Roman" panose="02020603050405020304" pitchFamily="18" charset="0"/>
              </a:rPr>
              <a:t>auth</a:t>
            </a:r>
            <a:r>
              <a:rPr lang="en-US" sz="2000" dirty="0">
                <a:latin typeface="SGkClassic" pitchFamily="2" charset="2"/>
                <a:cs typeface="Times New Roman" panose="02020603050405020304" pitchFamily="18" charset="0"/>
              </a:rPr>
              <a:t>=		e(</a:t>
            </a:r>
            <a:r>
              <a:rPr lang="en-US" sz="2000" dirty="0" err="1">
                <a:latin typeface="SGkClassic" pitchFamily="2" charset="2"/>
                <a:cs typeface="Times New Roman" panose="02020603050405020304" pitchFamily="18" charset="0"/>
              </a:rPr>
              <a:t>aut</a:t>
            </a:r>
            <a:r>
              <a:rPr lang="en-US" sz="2000" dirty="0">
                <a:latin typeface="SGkClassic" pitchFamily="2" charset="2"/>
                <a:cs typeface="Times New Roman" panose="02020603050405020304" pitchFamily="18" charset="0"/>
              </a:rPr>
              <a:t>%=</a:t>
            </a:r>
          </a:p>
          <a:p>
            <a:pPr marL="0" indent="0">
              <a:buNone/>
            </a:pPr>
            <a:r>
              <a:rPr lang="en-US" sz="2000" dirty="0">
                <a:latin typeface="Times New Roman" panose="02020603050405020304" pitchFamily="18" charset="0"/>
                <a:cs typeface="Times New Roman" panose="02020603050405020304" pitchFamily="18" charset="0"/>
              </a:rPr>
              <a:t>acc.</a:t>
            </a:r>
            <a:r>
              <a:rPr lang="en-US" sz="2000" dirty="0">
                <a:latin typeface="SGkClassic" pitchFamily="2" charset="2"/>
                <a:cs typeface="Times New Roman" panose="02020603050405020304" pitchFamily="18" charset="0"/>
              </a:rPr>
              <a:t>			e(auto/n			e(</a:t>
            </a:r>
            <a:r>
              <a:rPr lang="en-US" sz="2000" dirty="0" err="1">
                <a:latin typeface="SGkClassic" pitchFamily="2" charset="2"/>
                <a:cs typeface="Times New Roman" panose="02020603050405020304" pitchFamily="18" charset="0"/>
              </a:rPr>
              <a:t>auth</a:t>
            </a:r>
            <a:r>
              <a:rPr lang="en-US" sz="2000" dirty="0">
                <a:latin typeface="SGkClassic" pitchFamily="2" charset="2"/>
                <a:cs typeface="Times New Roman" panose="02020603050405020304" pitchFamily="18" charset="0"/>
              </a:rPr>
              <a:t>/n		e(auto/</a:t>
            </a:r>
            <a:endParaRPr lang="en-US" sz="20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3</a:t>
            </a:r>
            <a:r>
              <a:rPr lang="en-US" sz="2200" baseline="30000" dirty="0">
                <a:latin typeface="Times New Roman" panose="02020603050405020304" pitchFamily="18" charset="0"/>
                <a:cs typeface="Times New Roman" panose="02020603050405020304" pitchFamily="18" charset="0"/>
              </a:rPr>
              <a:t>rd</a:t>
            </a:r>
            <a:r>
              <a:rPr lang="en-US" sz="2200" dirty="0">
                <a:latin typeface="Times New Roman" panose="02020603050405020304" pitchFamily="18" charset="0"/>
                <a:cs typeface="Times New Roman" panose="02020603050405020304" pitchFamily="18" charset="0"/>
              </a:rPr>
              <a:t> person plural = 	</a:t>
            </a:r>
            <a:r>
              <a:rPr lang="en-US" sz="2200" u="sng" dirty="0">
                <a:latin typeface="Times New Roman" panose="02020603050405020304" pitchFamily="18" charset="0"/>
                <a:cs typeface="Times New Roman" panose="02020603050405020304" pitchFamily="18" charset="0"/>
              </a:rPr>
              <a:t>themselves</a:t>
            </a:r>
            <a:r>
              <a:rPr lang="en-US" sz="2200" dirty="0">
                <a:latin typeface="Times New Roman" panose="02020603050405020304" pitchFamily="18" charset="0"/>
                <a:cs typeface="Times New Roman" panose="02020603050405020304" pitchFamily="18" charset="0"/>
              </a:rPr>
              <a:t>			</a:t>
            </a:r>
            <a:endParaRPr lang="en-US" sz="2200" u="sng"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gen.</a:t>
            </a:r>
            <a:r>
              <a:rPr lang="en-US" sz="2200" dirty="0">
                <a:latin typeface="SGkClassic" pitchFamily="2" charset="2"/>
                <a:cs typeface="Times New Roman" panose="02020603050405020304" pitchFamily="18" charset="0"/>
              </a:rPr>
              <a:t>			</a:t>
            </a:r>
            <a:r>
              <a:rPr lang="en-US" sz="2200" b="1" dirty="0">
                <a:solidFill>
                  <a:srgbClr val="0070C0"/>
                </a:solidFill>
                <a:latin typeface="SGkClassic" pitchFamily="2" charset="2"/>
                <a:cs typeface="Times New Roman" panose="02020603050405020304" pitchFamily="18" charset="0"/>
              </a:rPr>
              <a:t>e(</a:t>
            </a:r>
            <a:r>
              <a:rPr lang="en-US" sz="2200" b="1" dirty="0" err="1">
                <a:solidFill>
                  <a:srgbClr val="0070C0"/>
                </a:solidFill>
                <a:latin typeface="SGkClassic" pitchFamily="2" charset="2"/>
                <a:cs typeface="Times New Roman" panose="02020603050405020304" pitchFamily="18" charset="0"/>
              </a:rPr>
              <a:t>autw</a:t>
            </a:r>
            <a:r>
              <a:rPr lang="en-US" sz="2200" b="1" dirty="0">
                <a:solidFill>
                  <a:srgbClr val="0070C0"/>
                </a:solidFill>
                <a:latin typeface="SGkClassic" pitchFamily="2" charset="2"/>
                <a:cs typeface="Times New Roman" panose="02020603050405020304" pitchFamily="18" charset="0"/>
              </a:rPr>
              <a:t>=n		e(</a:t>
            </a:r>
            <a:r>
              <a:rPr lang="en-US" sz="2200" b="1" dirty="0" err="1">
                <a:solidFill>
                  <a:srgbClr val="0070C0"/>
                </a:solidFill>
                <a:latin typeface="SGkClassic" pitchFamily="2" charset="2"/>
                <a:cs typeface="Times New Roman" panose="02020603050405020304" pitchFamily="18" charset="0"/>
              </a:rPr>
              <a:t>authw</a:t>
            </a:r>
            <a:r>
              <a:rPr lang="en-US" sz="2200" b="1" dirty="0">
                <a:solidFill>
                  <a:srgbClr val="0070C0"/>
                </a:solidFill>
                <a:latin typeface="SGkClassic" pitchFamily="2" charset="2"/>
                <a:cs typeface="Times New Roman" panose="02020603050405020304" pitchFamily="18" charset="0"/>
              </a:rPr>
              <a:t>=n	e(</a:t>
            </a:r>
            <a:r>
              <a:rPr lang="en-US" sz="2200" b="1" dirty="0" err="1">
                <a:solidFill>
                  <a:srgbClr val="0070C0"/>
                </a:solidFill>
                <a:latin typeface="SGkClassic" pitchFamily="2" charset="2"/>
                <a:cs typeface="Times New Roman" panose="02020603050405020304" pitchFamily="18" charset="0"/>
              </a:rPr>
              <a:t>autw</a:t>
            </a:r>
            <a:r>
              <a:rPr lang="en-US" sz="2200" b="1" dirty="0">
                <a:solidFill>
                  <a:srgbClr val="0070C0"/>
                </a:solidFill>
                <a:latin typeface="SGkClassic" pitchFamily="2" charset="2"/>
                <a:cs typeface="Times New Roman" panose="02020603050405020304" pitchFamily="18" charset="0"/>
              </a:rPr>
              <a:t>=n</a:t>
            </a:r>
            <a:endParaRPr lang="en-US" sz="2200" b="1" dirty="0">
              <a:solidFill>
                <a:srgbClr val="0070C0"/>
              </a:solidFill>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dat.			</a:t>
            </a:r>
            <a:r>
              <a:rPr lang="en-US" sz="2200" dirty="0">
                <a:solidFill>
                  <a:srgbClr val="FF0000"/>
                </a:solidFill>
                <a:latin typeface="SGkClassic" pitchFamily="2" charset="2"/>
                <a:cs typeface="Times New Roman" panose="02020603050405020304" pitchFamily="18" charset="0"/>
              </a:rPr>
              <a:t>e(</a:t>
            </a:r>
            <a:r>
              <a:rPr lang="en-US" sz="2200" dirty="0" err="1">
                <a:solidFill>
                  <a:srgbClr val="FF0000"/>
                </a:solidFill>
                <a:latin typeface="SGkClassic" pitchFamily="2" charset="2"/>
                <a:cs typeface="Times New Roman" panose="02020603050405020304" pitchFamily="18" charset="0"/>
              </a:rPr>
              <a:t>autoi</a:t>
            </a:r>
            <a:r>
              <a:rPr lang="en-US" sz="2200" dirty="0">
                <a:solidFill>
                  <a:srgbClr val="FF0000"/>
                </a:solidFill>
                <a:latin typeface="SGkClassic" pitchFamily="2" charset="2"/>
                <a:cs typeface="Times New Roman" panose="02020603050405020304" pitchFamily="18" charset="0"/>
              </a:rPr>
              <a:t>=j</a:t>
            </a:r>
            <a:r>
              <a:rPr lang="en-US" sz="2200" dirty="0">
                <a:latin typeface="SGkClassic" pitchFamily="2" charset="2"/>
                <a:cs typeface="Times New Roman" panose="02020603050405020304" pitchFamily="18" charset="0"/>
              </a:rPr>
              <a:t>		e(</a:t>
            </a:r>
            <a:r>
              <a:rPr lang="en-US" sz="2200" dirty="0" err="1">
                <a:latin typeface="SGkClassic" pitchFamily="2" charset="2"/>
                <a:cs typeface="Times New Roman" panose="02020603050405020304" pitchFamily="18" charset="0"/>
              </a:rPr>
              <a:t>autai</a:t>
            </a:r>
            <a:r>
              <a:rPr lang="en-US" sz="2200" dirty="0">
                <a:latin typeface="SGkClassic" pitchFamily="2" charset="2"/>
                <a:cs typeface="Times New Roman" panose="02020603050405020304" pitchFamily="18" charset="0"/>
              </a:rPr>
              <a:t>=j	</a:t>
            </a:r>
            <a:r>
              <a:rPr lang="en-US" sz="2200" dirty="0">
                <a:solidFill>
                  <a:srgbClr val="FF0000"/>
                </a:solidFill>
                <a:latin typeface="SGkClassic" pitchFamily="2" charset="2"/>
                <a:cs typeface="Times New Roman" panose="02020603050405020304" pitchFamily="18" charset="0"/>
              </a:rPr>
              <a:t>e(</a:t>
            </a:r>
            <a:r>
              <a:rPr lang="en-US" sz="2200" dirty="0" err="1">
                <a:solidFill>
                  <a:srgbClr val="FF0000"/>
                </a:solidFill>
                <a:latin typeface="SGkClassic" pitchFamily="2" charset="2"/>
                <a:cs typeface="Times New Roman" panose="02020603050405020304" pitchFamily="18" charset="0"/>
              </a:rPr>
              <a:t>autoi</a:t>
            </a:r>
            <a:r>
              <a:rPr lang="en-US" sz="2200" dirty="0">
                <a:solidFill>
                  <a:srgbClr val="FF0000"/>
                </a:solidFill>
                <a:latin typeface="SGkClassic" pitchFamily="2" charset="2"/>
                <a:cs typeface="Times New Roman" panose="02020603050405020304" pitchFamily="18" charset="0"/>
              </a:rPr>
              <a:t>=j</a:t>
            </a:r>
          </a:p>
          <a:p>
            <a:pPr marL="0" indent="0">
              <a:buNone/>
            </a:pPr>
            <a:r>
              <a:rPr lang="en-US" sz="2200" dirty="0">
                <a:latin typeface="Times New Roman" panose="02020603050405020304" pitchFamily="18" charset="0"/>
                <a:cs typeface="Times New Roman" panose="02020603050405020304" pitchFamily="18" charset="0"/>
              </a:rPr>
              <a:t>acc.</a:t>
            </a:r>
            <a:r>
              <a:rPr lang="en-US" sz="2200" dirty="0">
                <a:latin typeface="SGkClassic" pitchFamily="2" charset="2"/>
                <a:cs typeface="Times New Roman" panose="02020603050405020304" pitchFamily="18" charset="0"/>
              </a:rPr>
              <a:t>			e(</a:t>
            </a:r>
            <a:r>
              <a:rPr lang="en-US" sz="2200" dirty="0" err="1">
                <a:latin typeface="SGkClassic" pitchFamily="2" charset="2"/>
                <a:cs typeface="Times New Roman" panose="02020603050405020304" pitchFamily="18" charset="0"/>
              </a:rPr>
              <a:t>autouj</a:t>
            </a:r>
            <a:r>
              <a:rPr lang="en-US" sz="2200" dirty="0">
                <a:latin typeface="SGkClassic" pitchFamily="2" charset="2"/>
                <a:cs typeface="Times New Roman" panose="02020603050405020304" pitchFamily="18" charset="0"/>
              </a:rPr>
              <a:t>		e(</a:t>
            </a:r>
            <a:r>
              <a:rPr lang="en-US" sz="2200" dirty="0" err="1">
                <a:latin typeface="SGkClassic" pitchFamily="2" charset="2"/>
                <a:cs typeface="Times New Roman" panose="02020603050405020304" pitchFamily="18" charset="0"/>
              </a:rPr>
              <a:t>auta</a:t>
            </a:r>
            <a:r>
              <a:rPr lang="en-US" sz="2200" dirty="0">
                <a:latin typeface="SGkClassic" pitchFamily="2" charset="2"/>
                <a:cs typeface="Times New Roman" panose="02020603050405020304" pitchFamily="18" charset="0"/>
              </a:rPr>
              <a:t>/j	e(</a:t>
            </a:r>
            <a:r>
              <a:rPr lang="en-US" sz="2200" dirty="0" err="1">
                <a:latin typeface="SGkClassic" pitchFamily="2" charset="2"/>
                <a:cs typeface="Times New Roman" panose="02020603050405020304" pitchFamily="18" charset="0"/>
              </a:rPr>
              <a:t>auta</a:t>
            </a:r>
            <a:r>
              <a:rPr lang="en-US" sz="2200" dirty="0">
                <a:latin typeface="SGkClassic" pitchFamily="2" charset="2"/>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0" indent="0">
              <a:buNone/>
            </a:pPr>
            <a:endParaRPr lang="en-US" sz="2800" dirty="0"/>
          </a:p>
          <a:p>
            <a:pPr marL="0" indent="0">
              <a:buNone/>
            </a:pPr>
            <a:endParaRPr lang="en-US" sz="2400" dirty="0"/>
          </a:p>
        </p:txBody>
      </p:sp>
    </p:spTree>
    <p:extLst>
      <p:ext uri="{BB962C8B-B14F-4D97-AF65-F5344CB8AC3E}">
        <p14:creationId xmlns:p14="http://schemas.microsoft.com/office/powerpoint/2010/main" val="24418094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a:t>Reciprocal  Pronouns</a:t>
            </a:r>
          </a:p>
        </p:txBody>
      </p:sp>
      <p:sp>
        <p:nvSpPr>
          <p:cNvPr id="3" name="Content Placeholder 2"/>
          <p:cNvSpPr>
            <a:spLocks noGrp="1"/>
          </p:cNvSpPr>
          <p:nvPr>
            <p:ph idx="1"/>
          </p:nvPr>
        </p:nvSpPr>
        <p:spPr>
          <a:xfrm>
            <a:off x="76200" y="685800"/>
            <a:ext cx="8915400" cy="6172200"/>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			masculine	 feminine	 neuter</a:t>
            </a:r>
          </a:p>
          <a:p>
            <a:pPr marL="0" indent="0">
              <a:buNone/>
            </a:pPr>
            <a:r>
              <a:rPr lang="en-US" sz="2400" dirty="0">
                <a:latin typeface="Times New Roman" panose="02020603050405020304" pitchFamily="18" charset="0"/>
                <a:cs typeface="Times New Roman" panose="02020603050405020304" pitchFamily="18" charset="0"/>
              </a:rPr>
              <a:t>plural = 		</a:t>
            </a:r>
            <a:r>
              <a:rPr lang="en-US" sz="2400" u="sng" dirty="0">
                <a:latin typeface="Times New Roman" panose="02020603050405020304" pitchFamily="18" charset="0"/>
                <a:cs typeface="Times New Roman" panose="02020603050405020304" pitchFamily="18" charset="0"/>
              </a:rPr>
              <a:t>each other, one another</a:t>
            </a:r>
            <a:r>
              <a:rPr lang="en-US" sz="2400" dirty="0">
                <a:latin typeface="Times New Roman" panose="02020603050405020304" pitchFamily="18" charset="0"/>
                <a:cs typeface="Times New Roman" panose="02020603050405020304" pitchFamily="18" charset="0"/>
              </a:rPr>
              <a:t>	</a:t>
            </a:r>
            <a:endParaRPr lang="en-US" sz="2400" u="sng"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gen.</a:t>
            </a:r>
            <a:r>
              <a:rPr lang="en-US" sz="2400" dirty="0">
                <a:latin typeface="SGkClassic" pitchFamily="2" charset="2"/>
                <a:cs typeface="Times New Roman" panose="02020603050405020304" pitchFamily="18" charset="0"/>
              </a:rPr>
              <a:t>			</a:t>
            </a:r>
            <a:r>
              <a:rPr lang="en-US" sz="2400" dirty="0">
                <a:solidFill>
                  <a:srgbClr val="FF0000"/>
                </a:solidFill>
                <a:latin typeface="SGkClassic" pitchFamily="2" charset="2"/>
                <a:cs typeface="Times New Roman" panose="02020603050405020304" pitchFamily="18" charset="0"/>
              </a:rPr>
              <a:t>a)</a:t>
            </a:r>
            <a:r>
              <a:rPr lang="en-US" sz="2400" dirty="0" err="1">
                <a:solidFill>
                  <a:srgbClr val="FF0000"/>
                </a:solidFill>
                <a:latin typeface="SGkClassic" pitchFamily="2" charset="2"/>
                <a:cs typeface="Times New Roman" panose="02020603050405020304" pitchFamily="18" charset="0"/>
              </a:rPr>
              <a:t>llh</a:t>
            </a:r>
            <a:r>
              <a:rPr lang="en-US" sz="2400" dirty="0">
                <a:solidFill>
                  <a:srgbClr val="FF0000"/>
                </a:solidFill>
                <a:latin typeface="SGkClassic" pitchFamily="2" charset="2"/>
                <a:cs typeface="Times New Roman" panose="02020603050405020304" pitchFamily="18" charset="0"/>
              </a:rPr>
              <a:t>/</a:t>
            </a:r>
            <a:r>
              <a:rPr lang="en-US" sz="2400" dirty="0" err="1">
                <a:solidFill>
                  <a:srgbClr val="FF0000"/>
                </a:solidFill>
                <a:latin typeface="SGkClassic" pitchFamily="2" charset="2"/>
                <a:cs typeface="Times New Roman" panose="02020603050405020304" pitchFamily="18" charset="0"/>
              </a:rPr>
              <a:t>lwn</a:t>
            </a:r>
            <a:r>
              <a:rPr lang="en-US" sz="2400" dirty="0">
                <a:solidFill>
                  <a:srgbClr val="FF0000"/>
                </a:solidFill>
                <a:latin typeface="SGkClassic" pitchFamily="2" charset="2"/>
                <a:cs typeface="Times New Roman" panose="02020603050405020304" pitchFamily="18" charset="0"/>
              </a:rPr>
              <a:t>	a)</a:t>
            </a:r>
            <a:r>
              <a:rPr lang="en-US" sz="2400" dirty="0" err="1">
                <a:solidFill>
                  <a:srgbClr val="FF0000"/>
                </a:solidFill>
                <a:latin typeface="SGkClassic" pitchFamily="2" charset="2"/>
                <a:cs typeface="Times New Roman" panose="02020603050405020304" pitchFamily="18" charset="0"/>
              </a:rPr>
              <a:t>llh</a:t>
            </a:r>
            <a:r>
              <a:rPr lang="en-US" sz="2400" dirty="0">
                <a:solidFill>
                  <a:srgbClr val="FF0000"/>
                </a:solidFill>
                <a:latin typeface="SGkClassic" pitchFamily="2" charset="2"/>
                <a:cs typeface="Times New Roman" panose="02020603050405020304" pitchFamily="18" charset="0"/>
              </a:rPr>
              <a:t>/</a:t>
            </a:r>
            <a:r>
              <a:rPr lang="en-US" sz="2400" dirty="0" err="1">
                <a:solidFill>
                  <a:srgbClr val="FF0000"/>
                </a:solidFill>
                <a:latin typeface="SGkClassic" pitchFamily="2" charset="2"/>
                <a:cs typeface="Times New Roman" panose="02020603050405020304" pitchFamily="18" charset="0"/>
              </a:rPr>
              <a:t>lwn</a:t>
            </a:r>
            <a:r>
              <a:rPr lang="en-US" sz="2400" dirty="0">
                <a:solidFill>
                  <a:srgbClr val="FF0000"/>
                </a:solidFill>
                <a:latin typeface="SGkClassic" pitchFamily="2" charset="2"/>
                <a:cs typeface="Times New Roman" panose="02020603050405020304" pitchFamily="18" charset="0"/>
              </a:rPr>
              <a:t>	a)</a:t>
            </a:r>
            <a:r>
              <a:rPr lang="en-US" sz="2400" dirty="0" err="1">
                <a:solidFill>
                  <a:srgbClr val="FF0000"/>
                </a:solidFill>
                <a:latin typeface="SGkClassic" pitchFamily="2" charset="2"/>
                <a:cs typeface="Times New Roman" panose="02020603050405020304" pitchFamily="18" charset="0"/>
              </a:rPr>
              <a:t>llh</a:t>
            </a:r>
            <a:r>
              <a:rPr lang="en-US" sz="2400" dirty="0">
                <a:solidFill>
                  <a:srgbClr val="FF0000"/>
                </a:solidFill>
                <a:latin typeface="SGkClassic" pitchFamily="2" charset="2"/>
                <a:cs typeface="Times New Roman" panose="02020603050405020304" pitchFamily="18" charset="0"/>
              </a:rPr>
              <a:t>/</a:t>
            </a:r>
            <a:r>
              <a:rPr lang="en-US" sz="2400" dirty="0" err="1">
                <a:solidFill>
                  <a:srgbClr val="FF0000"/>
                </a:solidFill>
                <a:latin typeface="SGkClassic" pitchFamily="2" charset="2"/>
                <a:cs typeface="Times New Roman" panose="02020603050405020304" pitchFamily="18" charset="0"/>
              </a:rPr>
              <a:t>lwn</a:t>
            </a:r>
            <a:endParaRPr lang="en-US" sz="2400" dirty="0">
              <a:solidFill>
                <a:srgbClr val="FF0000"/>
              </a:solidFill>
              <a:latin typeface="SGkClassic" pitchFamily="2" charset="2"/>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dat.			</a:t>
            </a:r>
            <a:r>
              <a:rPr lang="en-US" sz="2400" dirty="0">
                <a:latin typeface="SGkClassic" pitchFamily="2" charset="2"/>
                <a:cs typeface="Times New Roman" panose="02020603050405020304" pitchFamily="18" charset="0"/>
              </a:rPr>
              <a:t>a)</a:t>
            </a:r>
            <a:r>
              <a:rPr lang="en-US" sz="2400" dirty="0" err="1">
                <a:latin typeface="SGkClassic" pitchFamily="2" charset="2"/>
                <a:cs typeface="Times New Roman" panose="02020603050405020304" pitchFamily="18" charset="0"/>
              </a:rPr>
              <a:t>llh</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loij</a:t>
            </a:r>
            <a:r>
              <a:rPr lang="en-US" sz="2400" dirty="0">
                <a:latin typeface="SGkClassic" pitchFamily="2" charset="2"/>
                <a:cs typeface="Times New Roman" panose="02020603050405020304" pitchFamily="18" charset="0"/>
              </a:rPr>
              <a:t>	a)</a:t>
            </a:r>
            <a:r>
              <a:rPr lang="en-US" sz="2400" dirty="0" err="1">
                <a:latin typeface="SGkClassic" pitchFamily="2" charset="2"/>
                <a:cs typeface="Times New Roman" panose="02020603050405020304" pitchFamily="18" charset="0"/>
              </a:rPr>
              <a:t>llh</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laij</a:t>
            </a:r>
            <a:r>
              <a:rPr lang="en-US" sz="2400" dirty="0">
                <a:latin typeface="SGkClassic" pitchFamily="2" charset="2"/>
                <a:cs typeface="Times New Roman" panose="02020603050405020304" pitchFamily="18" charset="0"/>
              </a:rPr>
              <a:t>	a)</a:t>
            </a:r>
            <a:r>
              <a:rPr lang="en-US" sz="2400" dirty="0" err="1">
                <a:latin typeface="SGkClassic" pitchFamily="2" charset="2"/>
                <a:cs typeface="Times New Roman" panose="02020603050405020304" pitchFamily="18" charset="0"/>
              </a:rPr>
              <a:t>llh</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loij</a:t>
            </a:r>
            <a:endParaRPr lang="en-US" sz="2400" dirty="0">
              <a:latin typeface="SGkClassic" pitchFamily="2" charset="2"/>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acc.</a:t>
            </a:r>
            <a:r>
              <a:rPr lang="en-US" sz="2400" dirty="0">
                <a:latin typeface="SGkClassic" pitchFamily="2" charset="2"/>
                <a:cs typeface="Times New Roman" panose="02020603050405020304" pitchFamily="18" charset="0"/>
              </a:rPr>
              <a:t>			a)</a:t>
            </a:r>
            <a:r>
              <a:rPr lang="en-US" sz="2400" dirty="0" err="1">
                <a:latin typeface="SGkClassic" pitchFamily="2" charset="2"/>
                <a:cs typeface="Times New Roman" panose="02020603050405020304" pitchFamily="18" charset="0"/>
              </a:rPr>
              <a:t>llh</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louj</a:t>
            </a:r>
            <a:r>
              <a:rPr lang="en-US" sz="2400" dirty="0">
                <a:latin typeface="SGkClassic" pitchFamily="2" charset="2"/>
                <a:cs typeface="Times New Roman" panose="02020603050405020304" pitchFamily="18" charset="0"/>
              </a:rPr>
              <a:t>	a)</a:t>
            </a:r>
            <a:r>
              <a:rPr lang="en-US" sz="2400" dirty="0" err="1">
                <a:latin typeface="SGkClassic" pitchFamily="2" charset="2"/>
                <a:cs typeface="Times New Roman" panose="02020603050405020304" pitchFamily="18" charset="0"/>
              </a:rPr>
              <a:t>llh</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laj</a:t>
            </a:r>
            <a:r>
              <a:rPr lang="en-US" sz="2400" dirty="0">
                <a:latin typeface="SGkClassic" pitchFamily="2" charset="2"/>
                <a:cs typeface="Times New Roman" panose="02020603050405020304" pitchFamily="18" charset="0"/>
              </a:rPr>
              <a:t>	a)/</a:t>
            </a:r>
            <a:r>
              <a:rPr lang="en-US" sz="2400" dirty="0" err="1">
                <a:latin typeface="SGkClassic" pitchFamily="2" charset="2"/>
                <a:cs typeface="Times New Roman" panose="02020603050405020304" pitchFamily="18" charset="0"/>
              </a:rPr>
              <a:t>llhla</a:t>
            </a:r>
            <a:endParaRPr lang="en-US" sz="2400" dirty="0"/>
          </a:p>
          <a:p>
            <a:pPr marL="0" indent="0">
              <a:buNone/>
            </a:pPr>
            <a:endParaRPr lang="en-US" sz="2400" dirty="0"/>
          </a:p>
        </p:txBody>
      </p:sp>
    </p:spTree>
    <p:extLst>
      <p:ext uri="{BB962C8B-B14F-4D97-AF65-F5344CB8AC3E}">
        <p14:creationId xmlns:p14="http://schemas.microsoft.com/office/powerpoint/2010/main" val="1504675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dirty="0">
                <a:latin typeface="Times New Roman" panose="02020603050405020304" pitchFamily="18" charset="0"/>
                <a:cs typeface="Times New Roman" panose="02020603050405020304" pitchFamily="18" charset="0"/>
              </a:rPr>
              <a:t>Personal Pronouns</a:t>
            </a:r>
            <a:endParaRPr lang="en-US" dirty="0">
              <a:latin typeface="SGkClassic" pitchFamily="2" charset="2"/>
            </a:endParaRPr>
          </a:p>
        </p:txBody>
      </p:sp>
      <p:sp>
        <p:nvSpPr>
          <p:cNvPr id="3" name="Content Placeholder 2"/>
          <p:cNvSpPr>
            <a:spLocks noGrp="1"/>
          </p:cNvSpPr>
          <p:nvPr>
            <p:ph idx="1"/>
          </p:nvPr>
        </p:nvSpPr>
        <p:spPr>
          <a:xfrm>
            <a:off x="76200" y="838200"/>
            <a:ext cx="8915400" cy="5897563"/>
          </a:xfrm>
        </p:spPr>
        <p:txBody>
          <a:bodyPr>
            <a:normAutofit fontScale="92500" lnSpcReduction="10000"/>
          </a:bodyPr>
          <a:lstStyle/>
          <a:p>
            <a:pPr marL="0" indent="0" algn="ctr">
              <a:buNone/>
            </a:pPr>
            <a:r>
              <a:rPr lang="en-US" sz="3500" b="1" dirty="0">
                <a:solidFill>
                  <a:srgbClr val="FF0000"/>
                </a:solidFill>
                <a:latin typeface="SGkClassic" pitchFamily="2" charset="2"/>
              </a:rPr>
              <a:t>e)</a:t>
            </a:r>
            <a:r>
              <a:rPr lang="en-US" sz="3500" b="1" dirty="0" err="1">
                <a:solidFill>
                  <a:srgbClr val="FF0000"/>
                </a:solidFill>
                <a:latin typeface="SGkClassic" pitchFamily="2" charset="2"/>
              </a:rPr>
              <a:t>gw</a:t>
            </a:r>
            <a:r>
              <a:rPr lang="en-US" sz="3500" b="1" dirty="0">
                <a:solidFill>
                  <a:srgbClr val="FF0000"/>
                </a:solidFill>
                <a:latin typeface="SGkClassic" pitchFamily="2" charset="2"/>
              </a:rPr>
              <a:t>/</a:t>
            </a:r>
            <a:r>
              <a:rPr lang="en-US" sz="3500" b="1" dirty="0">
                <a:solidFill>
                  <a:srgbClr val="FF0000"/>
                </a:solidFill>
                <a:latin typeface="Times New Roman" panose="02020603050405020304" pitchFamily="18" charset="0"/>
                <a:cs typeface="Times New Roman" panose="02020603050405020304" pitchFamily="18" charset="0"/>
              </a:rPr>
              <a:t> </a:t>
            </a:r>
            <a:r>
              <a:rPr lang="en-US" sz="3500" dirty="0">
                <a:latin typeface="Times New Roman" panose="02020603050405020304" pitchFamily="18" charset="0"/>
                <a:cs typeface="Times New Roman" panose="02020603050405020304" pitchFamily="18" charset="0"/>
              </a:rPr>
              <a:t>= I, me, we, us</a:t>
            </a:r>
            <a:endParaRPr lang="en-US" sz="3500" dirty="0">
              <a:latin typeface="SGkClassic" pitchFamily="2" charset="2"/>
            </a:endParaRPr>
          </a:p>
          <a:p>
            <a:pPr marL="0" indent="0">
              <a:buNone/>
            </a:pPr>
            <a:r>
              <a:rPr lang="en-US" dirty="0">
                <a:latin typeface="SGkClassic" pitchFamily="2" charset="2"/>
              </a:rPr>
              <a:t>  </a:t>
            </a:r>
            <a:r>
              <a:rPr lang="en-US" u="sng" dirty="0">
                <a:latin typeface="Times New Roman" panose="02020603050405020304" pitchFamily="18" charset="0"/>
                <a:cs typeface="Times New Roman" panose="02020603050405020304" pitchFamily="18" charset="0"/>
              </a:rPr>
              <a:t>Singular</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Plural</a:t>
            </a:r>
            <a:endParaRPr lang="en-US" u="sng" dirty="0">
              <a:latin typeface="SGkClassic" pitchFamily="2" charset="2"/>
            </a:endParaRPr>
          </a:p>
          <a:p>
            <a:pPr marL="0" indent="0">
              <a:buNone/>
            </a:pPr>
            <a:r>
              <a:rPr lang="en-US" sz="2800" dirty="0">
                <a:latin typeface="SGkClassic" pitchFamily="2" charset="2"/>
              </a:rPr>
              <a:t>  e)</a:t>
            </a:r>
            <a:r>
              <a:rPr lang="en-US" sz="2800" dirty="0" err="1">
                <a:latin typeface="SGkClassic" pitchFamily="2" charset="2"/>
              </a:rPr>
              <a:t>gw</a:t>
            </a:r>
            <a:r>
              <a:rPr lang="en-US" sz="2800" dirty="0">
                <a:latin typeface="SGkClassic" pitchFamily="2" charset="2"/>
              </a:rPr>
              <a:t>/		</a:t>
            </a:r>
            <a:r>
              <a:rPr lang="en-US" sz="2800" dirty="0">
                <a:latin typeface="Times New Roman" panose="02020603050405020304" pitchFamily="18" charset="0"/>
                <a:cs typeface="Times New Roman" panose="02020603050405020304" pitchFamily="18" charset="0"/>
              </a:rPr>
              <a:t> I </a:t>
            </a:r>
            <a:r>
              <a:rPr lang="en-US" sz="2800" dirty="0">
                <a:latin typeface="SGkClassic" pitchFamily="2" charset="2"/>
              </a:rPr>
              <a:t>		h(</a:t>
            </a:r>
            <a:r>
              <a:rPr lang="en-US" sz="2800" dirty="0" err="1">
                <a:latin typeface="SGkClassic" pitchFamily="2" charset="2"/>
              </a:rPr>
              <a:t>mei</a:t>
            </a:r>
            <a:r>
              <a:rPr lang="en-US" sz="2800" dirty="0">
                <a:latin typeface="SGkClassic" pitchFamily="2" charset="2"/>
              </a:rPr>
              <a:t>=j	</a:t>
            </a:r>
            <a:r>
              <a:rPr lang="en-US" sz="2800" dirty="0">
                <a:latin typeface="Times New Roman" panose="02020603050405020304" pitchFamily="18" charset="0"/>
                <a:cs typeface="Times New Roman" panose="02020603050405020304" pitchFamily="18" charset="0"/>
              </a:rPr>
              <a:t>	we</a:t>
            </a:r>
            <a:endParaRPr lang="en-US" sz="2800" dirty="0">
              <a:latin typeface="SGkClassic" pitchFamily="2" charset="2"/>
            </a:endParaRPr>
          </a:p>
          <a:p>
            <a:pPr marL="0" indent="0">
              <a:buNone/>
            </a:pPr>
            <a:r>
              <a:rPr lang="en-US" sz="2800" dirty="0">
                <a:latin typeface="SGkClassic" pitchFamily="2" charset="2"/>
              </a:rPr>
              <a:t>  e)</a:t>
            </a:r>
            <a:r>
              <a:rPr lang="en-US" sz="2800" dirty="0" err="1">
                <a:latin typeface="SGkClassic" pitchFamily="2" charset="2"/>
              </a:rPr>
              <a:t>mou</a:t>
            </a:r>
            <a:r>
              <a:rPr lang="en-US" sz="2800" dirty="0">
                <a:latin typeface="SGkClassic" pitchFamily="2" charset="2"/>
              </a:rPr>
              <a:t>=, </a:t>
            </a:r>
            <a:r>
              <a:rPr lang="en-US" sz="2800" dirty="0" err="1">
                <a:latin typeface="SGkClassic" pitchFamily="2" charset="2"/>
              </a:rPr>
              <a:t>mou</a:t>
            </a:r>
            <a:r>
              <a:rPr lang="en-US" sz="2800" dirty="0">
                <a:latin typeface="SGkClassic" pitchFamily="2" charset="2"/>
              </a:rPr>
              <a:t>	</a:t>
            </a:r>
            <a:r>
              <a:rPr lang="en-US" sz="2800" dirty="0">
                <a:latin typeface="Times New Roman" panose="02020603050405020304" pitchFamily="18" charset="0"/>
                <a:cs typeface="Times New Roman" panose="02020603050405020304" pitchFamily="18" charset="0"/>
              </a:rPr>
              <a:t>of me 		</a:t>
            </a:r>
            <a:r>
              <a:rPr lang="en-US" sz="2800" dirty="0">
                <a:latin typeface="SGkClassic" pitchFamily="2" charset="2"/>
              </a:rPr>
              <a:t>h(mw=n</a:t>
            </a:r>
            <a:r>
              <a:rPr lang="en-US" sz="2800" dirty="0">
                <a:latin typeface="Times New Roman" panose="02020603050405020304" pitchFamily="18" charset="0"/>
                <a:cs typeface="Times New Roman" panose="02020603050405020304" pitchFamily="18" charset="0"/>
              </a:rPr>
              <a:t>		of us</a:t>
            </a:r>
            <a:endParaRPr lang="en-US" sz="2800" dirty="0">
              <a:latin typeface="SGkClassic" pitchFamily="2" charset="2"/>
            </a:endParaRPr>
          </a:p>
          <a:p>
            <a:pPr marL="0" indent="0">
              <a:buNone/>
            </a:pPr>
            <a:r>
              <a:rPr lang="en-US" sz="2800" dirty="0">
                <a:latin typeface="SGkClassic" pitchFamily="2" charset="2"/>
              </a:rPr>
              <a:t>  e)</a:t>
            </a:r>
            <a:r>
              <a:rPr lang="en-US" sz="2800" dirty="0" err="1">
                <a:latin typeface="SGkClassic" pitchFamily="2" charset="2"/>
              </a:rPr>
              <a:t>moi</a:t>
            </a:r>
            <a:r>
              <a:rPr lang="en-US" sz="2800" dirty="0">
                <a:latin typeface="SGkClassic" pitchFamily="2" charset="2"/>
              </a:rPr>
              <a:t>/, </a:t>
            </a:r>
            <a:r>
              <a:rPr lang="en-US" sz="2800" dirty="0" err="1">
                <a:latin typeface="SGkClassic" pitchFamily="2" charset="2"/>
              </a:rPr>
              <a:t>moi</a:t>
            </a:r>
            <a:r>
              <a:rPr lang="en-US" sz="2800" dirty="0">
                <a:latin typeface="SGkClassic" pitchFamily="2" charset="2"/>
              </a:rPr>
              <a:t>	</a:t>
            </a:r>
            <a:r>
              <a:rPr lang="en-US" sz="2800" dirty="0">
                <a:latin typeface="Times New Roman" panose="02020603050405020304" pitchFamily="18" charset="0"/>
                <a:cs typeface="Times New Roman" panose="02020603050405020304" pitchFamily="18" charset="0"/>
              </a:rPr>
              <a:t>to me 		</a:t>
            </a:r>
            <a:r>
              <a:rPr lang="en-US" sz="2800" dirty="0">
                <a:latin typeface="SGkClassic" pitchFamily="2" charset="2"/>
              </a:rPr>
              <a:t>h(mi=n	</a:t>
            </a:r>
            <a:r>
              <a:rPr lang="en-US" sz="2800" dirty="0">
                <a:latin typeface="Times New Roman" panose="02020603050405020304" pitchFamily="18" charset="0"/>
                <a:cs typeface="Times New Roman" panose="02020603050405020304" pitchFamily="18" charset="0"/>
              </a:rPr>
              <a:t>	to us</a:t>
            </a:r>
            <a:endParaRPr lang="en-US" sz="2800" dirty="0">
              <a:latin typeface="SGkClassic" pitchFamily="2" charset="2"/>
            </a:endParaRPr>
          </a:p>
          <a:p>
            <a:pPr>
              <a:buFont typeface="SGkClassic"/>
              <a:buChar char=" "/>
            </a:pPr>
            <a:r>
              <a:rPr lang="en-US" sz="2800" dirty="0">
                <a:latin typeface="SGkClassic" pitchFamily="2" charset="2"/>
              </a:rPr>
              <a:t>e)me/, me		</a:t>
            </a:r>
            <a:r>
              <a:rPr lang="en-US" sz="2800" dirty="0">
                <a:latin typeface="Times New Roman" panose="02020603050405020304" pitchFamily="18" charset="0"/>
                <a:cs typeface="Times New Roman" panose="02020603050405020304" pitchFamily="18" charset="0"/>
              </a:rPr>
              <a:t>me	  	</a:t>
            </a:r>
            <a:r>
              <a:rPr lang="en-US" sz="2800" dirty="0">
                <a:latin typeface="SGkClassic" pitchFamily="2" charset="2"/>
              </a:rPr>
              <a:t>h(ma=j	</a:t>
            </a:r>
            <a:r>
              <a:rPr lang="en-US" sz="2800" dirty="0">
                <a:latin typeface="Times New Roman" panose="02020603050405020304" pitchFamily="18" charset="0"/>
                <a:cs typeface="Times New Roman" panose="02020603050405020304" pitchFamily="18" charset="0"/>
              </a:rPr>
              <a:t>	us</a:t>
            </a:r>
          </a:p>
          <a:p>
            <a:pPr algn="ctr">
              <a:buFont typeface="SGkClassic"/>
              <a:buChar char=" "/>
            </a:pPr>
            <a:r>
              <a:rPr lang="en-US" sz="3500" b="1" dirty="0" err="1">
                <a:solidFill>
                  <a:srgbClr val="FF0000"/>
                </a:solidFill>
                <a:latin typeface="SGkClassic" pitchFamily="2" charset="2"/>
              </a:rPr>
              <a:t>su</a:t>
            </a:r>
            <a:r>
              <a:rPr lang="en-US" sz="3500" b="1" dirty="0">
                <a:solidFill>
                  <a:srgbClr val="C00000"/>
                </a:solidFill>
                <a:latin typeface="SGkClassic" pitchFamily="2" charset="2"/>
              </a:rPr>
              <a:t>/</a:t>
            </a:r>
            <a:r>
              <a:rPr lang="en-US" sz="3500" b="1" dirty="0">
                <a:solidFill>
                  <a:srgbClr val="C00000"/>
                </a:solidFill>
                <a:latin typeface="Times New Roman" panose="02020603050405020304" pitchFamily="18" charset="0"/>
                <a:cs typeface="Times New Roman" panose="02020603050405020304" pitchFamily="18" charset="0"/>
              </a:rPr>
              <a:t> </a:t>
            </a:r>
            <a:r>
              <a:rPr lang="en-US" sz="3500" dirty="0">
                <a:latin typeface="Times New Roman" panose="02020603050405020304" pitchFamily="18" charset="0"/>
                <a:cs typeface="Times New Roman" panose="02020603050405020304" pitchFamily="18" charset="0"/>
              </a:rPr>
              <a:t>= you, you (all)</a:t>
            </a:r>
          </a:p>
          <a:p>
            <a:pPr marL="457200" lvl="1" indent="0">
              <a:buNone/>
            </a:pPr>
            <a:r>
              <a:rPr lang="en-US" u="sng" dirty="0">
                <a:latin typeface="Times New Roman" panose="02020603050405020304" pitchFamily="18" charset="0"/>
                <a:cs typeface="Times New Roman" panose="02020603050405020304" pitchFamily="18" charset="0"/>
              </a:rPr>
              <a:t>Singular</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Plural</a:t>
            </a:r>
          </a:p>
          <a:p>
            <a:pPr marL="457200" lvl="1" indent="0">
              <a:buNone/>
            </a:pPr>
            <a:r>
              <a:rPr lang="en-US" dirty="0" err="1">
                <a:latin typeface="SGkClassic" pitchFamily="2" charset="2"/>
              </a:rPr>
              <a:t>su</a:t>
            </a:r>
            <a:r>
              <a:rPr lang="en-US" dirty="0">
                <a:latin typeface="SGkClassic" pitchFamily="2" charset="2"/>
              </a:rPr>
              <a:t>/</a:t>
            </a:r>
            <a:r>
              <a:rPr lang="en-US" dirty="0">
                <a:latin typeface="Times New Roman" panose="02020603050405020304" pitchFamily="18" charset="0"/>
                <a:cs typeface="Times New Roman" panose="02020603050405020304" pitchFamily="18" charset="0"/>
              </a:rPr>
              <a:t>		you			</a:t>
            </a:r>
            <a:r>
              <a:rPr lang="en-US" dirty="0">
                <a:latin typeface="SGkClassic" pitchFamily="2" charset="2"/>
                <a:cs typeface="Times New Roman" panose="02020603050405020304" pitchFamily="18" charset="0"/>
              </a:rPr>
              <a:t>u(</a:t>
            </a:r>
            <a:r>
              <a:rPr lang="en-US" dirty="0" err="1">
                <a:latin typeface="SGkClassic" pitchFamily="2" charset="2"/>
                <a:cs typeface="Times New Roman" panose="02020603050405020304" pitchFamily="18" charset="0"/>
              </a:rPr>
              <a:t>mei</a:t>
            </a:r>
            <a:r>
              <a:rPr lang="en-US" dirty="0">
                <a:latin typeface="SGkClassic" pitchFamily="2" charset="2"/>
                <a:cs typeface="Times New Roman" panose="02020603050405020304" pitchFamily="18" charset="0"/>
              </a:rPr>
              <a:t>=j</a:t>
            </a:r>
            <a:r>
              <a:rPr lang="en-US" dirty="0">
                <a:latin typeface="Times New Roman" panose="02020603050405020304" pitchFamily="18" charset="0"/>
                <a:cs typeface="Times New Roman" panose="02020603050405020304" pitchFamily="18" charset="0"/>
              </a:rPr>
              <a:t>		you (all)</a:t>
            </a:r>
            <a:endParaRPr lang="en-US" dirty="0">
              <a:latin typeface="SGkClassic" pitchFamily="2" charset="2"/>
            </a:endParaRPr>
          </a:p>
          <a:p>
            <a:pPr marL="457200" lvl="1" indent="0">
              <a:buNone/>
            </a:pPr>
            <a:r>
              <a:rPr lang="en-US" dirty="0" err="1">
                <a:latin typeface="SGkClassic" pitchFamily="2" charset="2"/>
              </a:rPr>
              <a:t>sou</a:t>
            </a:r>
            <a:r>
              <a:rPr lang="en-US" dirty="0">
                <a:latin typeface="SGkClassic" pitchFamily="2" charset="2"/>
              </a:rPr>
              <a:t>=</a:t>
            </a:r>
            <a:r>
              <a:rPr lang="en-US" dirty="0">
                <a:latin typeface="Times New Roman" panose="02020603050405020304" pitchFamily="18" charset="0"/>
                <a:cs typeface="Times New Roman" panose="02020603050405020304" pitchFamily="18" charset="0"/>
              </a:rPr>
              <a:t>	of you			</a:t>
            </a:r>
            <a:r>
              <a:rPr lang="en-US" dirty="0">
                <a:latin typeface="SGkClassic" pitchFamily="2" charset="2"/>
                <a:cs typeface="Times New Roman" panose="02020603050405020304" pitchFamily="18" charset="0"/>
              </a:rPr>
              <a:t>u(mw=n	</a:t>
            </a:r>
            <a:r>
              <a:rPr lang="en-US" dirty="0">
                <a:latin typeface="Times New Roman" panose="02020603050405020304" pitchFamily="18" charset="0"/>
                <a:cs typeface="Times New Roman" panose="02020603050405020304" pitchFamily="18" charset="0"/>
              </a:rPr>
              <a:t>	of you (all)</a:t>
            </a:r>
            <a:endParaRPr lang="en-US" dirty="0">
              <a:latin typeface="SGkClassic" pitchFamily="2" charset="2"/>
            </a:endParaRPr>
          </a:p>
          <a:p>
            <a:pPr marL="457200" lvl="1" indent="0">
              <a:buNone/>
            </a:pPr>
            <a:r>
              <a:rPr lang="en-US" dirty="0" err="1">
                <a:latin typeface="SGkClassic" pitchFamily="2" charset="2"/>
              </a:rPr>
              <a:t>soi</a:t>
            </a:r>
            <a:r>
              <a:rPr lang="en-US" dirty="0">
                <a:latin typeface="SGkClassic" pitchFamily="2" charset="2"/>
              </a:rPr>
              <a:t>/</a:t>
            </a:r>
            <a:r>
              <a:rPr lang="en-US" dirty="0">
                <a:latin typeface="Times New Roman" panose="02020603050405020304" pitchFamily="18" charset="0"/>
                <a:cs typeface="Times New Roman" panose="02020603050405020304" pitchFamily="18" charset="0"/>
              </a:rPr>
              <a:t>	to you			</a:t>
            </a:r>
            <a:r>
              <a:rPr lang="en-US" dirty="0">
                <a:latin typeface="SGkClassic" pitchFamily="2" charset="2"/>
                <a:cs typeface="Times New Roman" panose="02020603050405020304" pitchFamily="18" charset="0"/>
              </a:rPr>
              <a:t>u(mi=n</a:t>
            </a:r>
            <a:r>
              <a:rPr lang="en-US" dirty="0">
                <a:latin typeface="Times New Roman" panose="02020603050405020304" pitchFamily="18" charset="0"/>
                <a:cs typeface="Times New Roman" panose="02020603050405020304" pitchFamily="18" charset="0"/>
              </a:rPr>
              <a:t>		to you (all)</a:t>
            </a:r>
          </a:p>
          <a:p>
            <a:pPr marL="457200" lvl="1" indent="0">
              <a:buNone/>
            </a:pPr>
            <a:r>
              <a:rPr lang="en-US" dirty="0">
                <a:latin typeface="SGkClassic" pitchFamily="2" charset="2"/>
              </a:rPr>
              <a:t>se/		</a:t>
            </a:r>
            <a:r>
              <a:rPr lang="en-US" dirty="0">
                <a:latin typeface="Times New Roman" panose="02020603050405020304" pitchFamily="18" charset="0"/>
                <a:cs typeface="Times New Roman" panose="02020603050405020304" pitchFamily="18" charset="0"/>
              </a:rPr>
              <a:t>you			</a:t>
            </a:r>
            <a:r>
              <a:rPr lang="en-US" dirty="0">
                <a:latin typeface="SGkClassic" pitchFamily="2" charset="2"/>
                <a:cs typeface="Times New Roman" panose="02020603050405020304" pitchFamily="18" charset="0"/>
              </a:rPr>
              <a:t>u(ma=j</a:t>
            </a:r>
            <a:r>
              <a:rPr lang="en-US" dirty="0">
                <a:latin typeface="Times New Roman" panose="02020603050405020304" pitchFamily="18" charset="0"/>
                <a:cs typeface="Times New Roman" panose="02020603050405020304" pitchFamily="18" charset="0"/>
              </a:rPr>
              <a:t>		you (all)</a:t>
            </a:r>
            <a:endParaRPr lang="en-US" dirty="0">
              <a:latin typeface="SGkClassic" pitchFamily="2" charset="2"/>
            </a:endParaRPr>
          </a:p>
        </p:txBody>
      </p:sp>
    </p:spTree>
    <p:extLst>
      <p:ext uri="{BB962C8B-B14F-4D97-AF65-F5344CB8AC3E}">
        <p14:creationId xmlns:p14="http://schemas.microsoft.com/office/powerpoint/2010/main" val="41265528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latin typeface="SGkClassic" pitchFamily="2" charset="2"/>
              </a:rPr>
              <a:t>pa=j </a:t>
            </a:r>
            <a:r>
              <a:rPr lang="en-US" dirty="0">
                <a:latin typeface="Times New Roman" panose="02020603050405020304" pitchFamily="18" charset="0"/>
                <a:cs typeface="Times New Roman" panose="02020603050405020304" pitchFamily="18" charset="0"/>
              </a:rPr>
              <a:t>= All, Every</a:t>
            </a:r>
          </a:p>
        </p:txBody>
      </p:sp>
      <p:sp>
        <p:nvSpPr>
          <p:cNvPr id="3" name="Content Placeholder 2"/>
          <p:cNvSpPr>
            <a:spLocks noGrp="1"/>
          </p:cNvSpPr>
          <p:nvPr>
            <p:ph idx="1"/>
          </p:nvPr>
        </p:nvSpPr>
        <p:spPr>
          <a:xfrm>
            <a:off x="152400" y="762000"/>
            <a:ext cx="8839200" cy="5364163"/>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        </a:t>
            </a:r>
            <a:r>
              <a:rPr lang="en-US" sz="2800" u="sng" dirty="0">
                <a:latin typeface="Times New Roman" panose="02020603050405020304" pitchFamily="18" charset="0"/>
                <a:cs typeface="Times New Roman" panose="02020603050405020304" pitchFamily="18" charset="0"/>
              </a:rPr>
              <a:t>Singular</a:t>
            </a:r>
            <a:r>
              <a:rPr lang="en-US" sz="2800" dirty="0">
                <a:latin typeface="Times New Roman" panose="02020603050405020304" pitchFamily="18" charset="0"/>
                <a:cs typeface="Times New Roman" panose="02020603050405020304" pitchFamily="18" charset="0"/>
              </a:rPr>
              <a:t>		        </a:t>
            </a:r>
            <a:r>
              <a:rPr lang="en-US" sz="2800" u="sng" dirty="0">
                <a:latin typeface="Times New Roman" panose="02020603050405020304" pitchFamily="18" charset="0"/>
                <a:cs typeface="Times New Roman" panose="02020603050405020304" pitchFamily="18" charset="0"/>
              </a:rPr>
              <a:t>Plural</a:t>
            </a:r>
          </a:p>
          <a:p>
            <a:pPr marL="0" indent="0">
              <a:buNone/>
            </a:pPr>
            <a:r>
              <a:rPr lang="en-US" sz="2800" dirty="0">
                <a:latin typeface="Times New Roman" panose="02020603050405020304" pitchFamily="18" charset="0"/>
                <a:cs typeface="Times New Roman" panose="02020603050405020304" pitchFamily="18" charset="0"/>
              </a:rPr>
              <a:t>        mas.	fem.	   neu.         mas.	   fem.	        neu.</a:t>
            </a:r>
          </a:p>
          <a:p>
            <a:pPr marL="0" indent="0">
              <a:buNone/>
            </a:pPr>
            <a:r>
              <a:rPr lang="en-US" sz="2400" dirty="0">
                <a:latin typeface="Times New Roman" panose="02020603050405020304" pitchFamily="18" charset="0"/>
                <a:cs typeface="Times New Roman" panose="02020603050405020304" pitchFamily="18" charset="0"/>
              </a:rPr>
              <a:t>nom. </a:t>
            </a:r>
            <a:r>
              <a:rPr lang="en-US" sz="2400" dirty="0">
                <a:latin typeface="SGkClassic" pitchFamily="2" charset="2"/>
              </a:rPr>
              <a:t>pa=j    pa=</a:t>
            </a:r>
            <a:r>
              <a:rPr lang="en-US" sz="2400" dirty="0" err="1">
                <a:latin typeface="SGkClassic" pitchFamily="2" charset="2"/>
              </a:rPr>
              <a:t>qe</a:t>
            </a:r>
            <a:r>
              <a:rPr lang="en-US" sz="2400" dirty="0">
                <a:latin typeface="SGkClassic" pitchFamily="2" charset="2"/>
              </a:rPr>
              <a:t>   </a:t>
            </a:r>
            <a:r>
              <a:rPr lang="en-US" sz="2400" dirty="0">
                <a:solidFill>
                  <a:schemeClr val="accent6">
                    <a:lumMod val="50000"/>
                  </a:schemeClr>
                </a:solidFill>
                <a:latin typeface="SGkClassic" pitchFamily="2" charset="2"/>
              </a:rPr>
              <a:t>pa=n</a:t>
            </a:r>
            <a:r>
              <a:rPr lang="en-US" sz="2400" dirty="0">
                <a:latin typeface="SGkClassic" pitchFamily="2" charset="2"/>
              </a:rPr>
              <a:t>	     pa/</a:t>
            </a:r>
            <a:r>
              <a:rPr lang="en-US" sz="2400" dirty="0" err="1">
                <a:latin typeface="SGkClassic" pitchFamily="2" charset="2"/>
              </a:rPr>
              <a:t>ntej</a:t>
            </a:r>
            <a:r>
              <a:rPr lang="en-US" sz="2400" dirty="0">
                <a:latin typeface="SGkClassic" pitchFamily="2" charset="2"/>
              </a:rPr>
              <a:t>  pa=</a:t>
            </a:r>
            <a:r>
              <a:rPr lang="en-US" sz="2400" dirty="0" err="1">
                <a:latin typeface="SGkClassic" pitchFamily="2" charset="2"/>
              </a:rPr>
              <a:t>qei</a:t>
            </a:r>
            <a:r>
              <a:rPr lang="en-US" sz="2400" dirty="0">
                <a:latin typeface="SGkClassic" pitchFamily="2" charset="2"/>
              </a:rPr>
              <a:t>   </a:t>
            </a:r>
            <a:r>
              <a:rPr lang="en-US" sz="2400" dirty="0">
                <a:solidFill>
                  <a:srgbClr val="C00000"/>
                </a:solidFill>
                <a:latin typeface="SGkClassic" pitchFamily="2" charset="2"/>
              </a:rPr>
              <a:t>pa/</a:t>
            </a:r>
            <a:r>
              <a:rPr lang="en-US" sz="2400" dirty="0" err="1">
                <a:solidFill>
                  <a:srgbClr val="C00000"/>
                </a:solidFill>
                <a:latin typeface="SGkClassic" pitchFamily="2" charset="2"/>
              </a:rPr>
              <a:t>nta</a:t>
            </a:r>
            <a:endParaRPr lang="en-US" sz="2400" dirty="0">
              <a:solidFill>
                <a:srgbClr val="C00000"/>
              </a:solidFill>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gen.  </a:t>
            </a:r>
            <a:r>
              <a:rPr lang="en-US" sz="2400" b="1" dirty="0" err="1">
                <a:solidFill>
                  <a:schemeClr val="accent3">
                    <a:lumMod val="50000"/>
                  </a:schemeClr>
                </a:solidFill>
                <a:latin typeface="SGkClassic" pitchFamily="2" charset="2"/>
                <a:cs typeface="Times New Roman" panose="02020603050405020304" pitchFamily="18" charset="0"/>
              </a:rPr>
              <a:t>panto</a:t>
            </a:r>
            <a:r>
              <a:rPr lang="en-US" sz="2400" b="1" dirty="0">
                <a:solidFill>
                  <a:schemeClr val="accent3">
                    <a:lumMod val="50000"/>
                  </a:schemeClr>
                </a:solidFill>
                <a:latin typeface="SGkClassic" pitchFamily="2" charset="2"/>
                <a:cs typeface="Times New Roman" panose="02020603050405020304" pitchFamily="18" charset="0"/>
              </a:rPr>
              <a:t>/j</a:t>
            </a:r>
            <a:r>
              <a:rPr lang="en-US" sz="2400" dirty="0">
                <a:latin typeface="SGkClassic" pitchFamily="2" charset="2"/>
                <a:cs typeface="Times New Roman" panose="02020603050405020304" pitchFamily="18" charset="0"/>
              </a:rPr>
              <a:t> pa/</a:t>
            </a:r>
            <a:r>
              <a:rPr lang="en-US" sz="2400" dirty="0" err="1">
                <a:latin typeface="SGkClassic" pitchFamily="2" charset="2"/>
                <a:cs typeface="Times New Roman" panose="02020603050405020304" pitchFamily="18" charset="0"/>
              </a:rPr>
              <a:t>shj</a:t>
            </a:r>
            <a:r>
              <a:rPr lang="en-US" sz="2400" dirty="0">
                <a:latin typeface="SGkClassic" pitchFamily="2" charset="2"/>
                <a:cs typeface="Times New Roman" panose="02020603050405020304" pitchFamily="18" charset="0"/>
              </a:rPr>
              <a:t> </a:t>
            </a:r>
            <a:r>
              <a:rPr lang="en-US" sz="2400" b="1" dirty="0" err="1">
                <a:solidFill>
                  <a:schemeClr val="accent3">
                    <a:lumMod val="50000"/>
                  </a:schemeClr>
                </a:solidFill>
                <a:latin typeface="SGkClassic" pitchFamily="2" charset="2"/>
                <a:cs typeface="Times New Roman" panose="02020603050405020304" pitchFamily="18" charset="0"/>
              </a:rPr>
              <a:t>panto</a:t>
            </a:r>
            <a:r>
              <a:rPr lang="en-US" sz="2400" b="1" dirty="0">
                <a:solidFill>
                  <a:schemeClr val="accent3">
                    <a:lumMod val="50000"/>
                  </a:schemeClr>
                </a:solidFill>
                <a:latin typeface="SGkClassic" pitchFamily="2" charset="2"/>
                <a:cs typeface="Times New Roman" panose="02020603050405020304" pitchFamily="18" charset="0"/>
              </a:rPr>
              <a:t>/j</a:t>
            </a:r>
            <a:r>
              <a:rPr lang="en-US" sz="2400" dirty="0">
                <a:latin typeface="SGkClassic" pitchFamily="2" charset="2"/>
                <a:cs typeface="Times New Roman" panose="02020603050405020304" pitchFamily="18" charset="0"/>
              </a:rPr>
              <a:t>  pa/</a:t>
            </a:r>
            <a:r>
              <a:rPr lang="en-US" sz="2400" dirty="0" err="1">
                <a:latin typeface="SGkClassic" pitchFamily="2" charset="2"/>
                <a:cs typeface="Times New Roman" panose="02020603050405020304" pitchFamily="18" charset="0"/>
              </a:rPr>
              <a:t>ntwn</a:t>
            </a:r>
            <a:r>
              <a:rPr lang="en-US" sz="2400" dirty="0">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pasw</a:t>
            </a:r>
            <a:r>
              <a:rPr lang="en-US" sz="2400" dirty="0">
                <a:latin typeface="SGkClassic" pitchFamily="2" charset="2"/>
                <a:cs typeface="Times New Roman" panose="02020603050405020304" pitchFamily="18" charset="0"/>
              </a:rPr>
              <a:t>=n  pa/</a:t>
            </a:r>
            <a:r>
              <a:rPr lang="en-US" sz="2400" dirty="0" err="1">
                <a:latin typeface="SGkClassic" pitchFamily="2" charset="2"/>
                <a:cs typeface="Times New Roman" panose="02020603050405020304" pitchFamily="18" charset="0"/>
              </a:rPr>
              <a:t>ntwn</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dat.  </a:t>
            </a:r>
            <a:r>
              <a:rPr lang="en-US" sz="2400" b="1" dirty="0" err="1">
                <a:solidFill>
                  <a:srgbClr val="7030A0"/>
                </a:solidFill>
                <a:latin typeface="SGkClassic" pitchFamily="2" charset="2"/>
                <a:cs typeface="Times New Roman" panose="02020603050405020304" pitchFamily="18" charset="0"/>
              </a:rPr>
              <a:t>panti</a:t>
            </a:r>
            <a:r>
              <a:rPr lang="en-US" sz="2400" dirty="0">
                <a:latin typeface="SGkClassic" pitchFamily="2" charset="2"/>
                <a:cs typeface="Times New Roman" panose="02020603050405020304" pitchFamily="18" charset="0"/>
              </a:rPr>
              <a:t>/   pa/s$  </a:t>
            </a:r>
            <a:r>
              <a:rPr lang="en-US" sz="2400" b="1" dirty="0" err="1">
                <a:solidFill>
                  <a:srgbClr val="7030A0"/>
                </a:solidFill>
                <a:latin typeface="SGkClassic" pitchFamily="2" charset="2"/>
                <a:cs typeface="Times New Roman" panose="02020603050405020304" pitchFamily="18" charset="0"/>
              </a:rPr>
              <a:t>panti</a:t>
            </a:r>
            <a:r>
              <a:rPr lang="en-US" sz="2400" dirty="0">
                <a:latin typeface="SGkClassic" pitchFamily="2" charset="2"/>
                <a:cs typeface="Times New Roman" panose="02020603050405020304" pitchFamily="18" charset="0"/>
              </a:rPr>
              <a:t>/    </a:t>
            </a:r>
            <a:r>
              <a:rPr lang="en-US" sz="2400" dirty="0">
                <a:solidFill>
                  <a:srgbClr val="0070C0"/>
                </a:solidFill>
                <a:latin typeface="SGkClassic" pitchFamily="2" charset="2"/>
                <a:cs typeface="Times New Roman" panose="02020603050405020304" pitchFamily="18" charset="0"/>
              </a:rPr>
              <a:t>pa=</a:t>
            </a:r>
            <a:r>
              <a:rPr lang="en-US" sz="2400" dirty="0" err="1">
                <a:solidFill>
                  <a:srgbClr val="0070C0"/>
                </a:solidFill>
                <a:latin typeface="SGkClassic" pitchFamily="2" charset="2"/>
                <a:cs typeface="Times New Roman" panose="02020603050405020304" pitchFamily="18" charset="0"/>
              </a:rPr>
              <a:t>si</a:t>
            </a:r>
            <a:r>
              <a:rPr lang="en-US" sz="2400" dirty="0">
                <a:solidFill>
                  <a:srgbClr val="0070C0"/>
                </a:solidFill>
                <a:latin typeface="SGkClassic" pitchFamily="2" charset="2"/>
                <a:cs typeface="Times New Roman" panose="02020603050405020304" pitchFamily="18" charset="0"/>
              </a:rPr>
              <a:t>[n]</a:t>
            </a:r>
            <a:r>
              <a:rPr lang="en-US" sz="2400" dirty="0">
                <a:latin typeface="SGkClassic" pitchFamily="2" charset="2"/>
                <a:cs typeface="Times New Roman" panose="02020603050405020304" pitchFamily="18" charset="0"/>
              </a:rPr>
              <a:t>  pa/</a:t>
            </a:r>
            <a:r>
              <a:rPr lang="en-US" sz="2400" dirty="0" err="1">
                <a:latin typeface="SGkClassic" pitchFamily="2" charset="2"/>
                <a:cs typeface="Times New Roman" panose="02020603050405020304" pitchFamily="18" charset="0"/>
              </a:rPr>
              <a:t>qeij</a:t>
            </a:r>
            <a:r>
              <a:rPr lang="en-US" sz="2400" dirty="0">
                <a:latin typeface="SGkClassic" pitchFamily="2" charset="2"/>
                <a:cs typeface="Times New Roman" panose="02020603050405020304" pitchFamily="18" charset="0"/>
              </a:rPr>
              <a:t>  </a:t>
            </a:r>
            <a:r>
              <a:rPr lang="en-US" sz="2400" dirty="0">
                <a:solidFill>
                  <a:srgbClr val="0070C0"/>
                </a:solidFill>
                <a:latin typeface="SGkClassic" pitchFamily="2" charset="2"/>
                <a:cs typeface="Times New Roman" panose="02020603050405020304" pitchFamily="18" charset="0"/>
              </a:rPr>
              <a:t>pa=</a:t>
            </a:r>
            <a:r>
              <a:rPr lang="en-US" sz="2400" dirty="0" err="1">
                <a:solidFill>
                  <a:srgbClr val="0070C0"/>
                </a:solidFill>
                <a:latin typeface="SGkClassic" pitchFamily="2" charset="2"/>
                <a:cs typeface="Times New Roman" panose="02020603050405020304" pitchFamily="18" charset="0"/>
              </a:rPr>
              <a:t>si</a:t>
            </a:r>
            <a:r>
              <a:rPr lang="en-US" sz="2400" dirty="0">
                <a:solidFill>
                  <a:srgbClr val="0070C0"/>
                </a:solidFill>
                <a:latin typeface="SGkClassic" pitchFamily="2" charset="2"/>
                <a:cs typeface="Times New Roman" panose="02020603050405020304" pitchFamily="18" charset="0"/>
              </a:rPr>
              <a:t>[n]</a:t>
            </a:r>
            <a:endParaRPr lang="en-US" sz="2400" dirty="0">
              <a:solidFill>
                <a:srgbClr val="0070C0"/>
              </a:solidFill>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acc.  </a:t>
            </a:r>
            <a:r>
              <a:rPr lang="en-US" sz="2400" dirty="0">
                <a:solidFill>
                  <a:srgbClr val="C00000"/>
                </a:solidFill>
                <a:latin typeface="SGkClassic" pitchFamily="2" charset="2"/>
                <a:cs typeface="Times New Roman" panose="02020603050405020304" pitchFamily="18" charset="0"/>
              </a:rPr>
              <a:t>pa/</a:t>
            </a:r>
            <a:r>
              <a:rPr lang="en-US" sz="2400" dirty="0" err="1">
                <a:solidFill>
                  <a:srgbClr val="C00000"/>
                </a:solidFill>
                <a:latin typeface="SGkClassic" pitchFamily="2" charset="2"/>
                <a:cs typeface="Times New Roman" panose="02020603050405020304" pitchFamily="18" charset="0"/>
              </a:rPr>
              <a:t>nta</a:t>
            </a:r>
            <a:r>
              <a:rPr lang="en-US" sz="2400" dirty="0">
                <a:latin typeface="SGkClassic" pitchFamily="2" charset="2"/>
                <a:cs typeface="Times New Roman" panose="02020603050405020304" pitchFamily="18" charset="0"/>
              </a:rPr>
              <a:t>  pa=</a:t>
            </a:r>
            <a:r>
              <a:rPr lang="en-US" sz="2400" dirty="0" err="1">
                <a:latin typeface="SGkClassic" pitchFamily="2" charset="2"/>
                <a:cs typeface="Times New Roman" panose="02020603050405020304" pitchFamily="18" charset="0"/>
              </a:rPr>
              <a:t>qen</a:t>
            </a:r>
            <a:r>
              <a:rPr lang="en-US" sz="2400" dirty="0">
                <a:latin typeface="SGkClassic" pitchFamily="2" charset="2"/>
                <a:cs typeface="Times New Roman" panose="02020603050405020304" pitchFamily="18" charset="0"/>
              </a:rPr>
              <a:t>  </a:t>
            </a:r>
            <a:r>
              <a:rPr lang="en-US" sz="2400" dirty="0">
                <a:solidFill>
                  <a:schemeClr val="accent6">
                    <a:lumMod val="50000"/>
                  </a:schemeClr>
                </a:solidFill>
                <a:latin typeface="SGkClassic" pitchFamily="2" charset="2"/>
                <a:cs typeface="Times New Roman" panose="02020603050405020304" pitchFamily="18" charset="0"/>
              </a:rPr>
              <a:t>pa=n</a:t>
            </a:r>
            <a:r>
              <a:rPr lang="en-US" sz="2400" dirty="0">
                <a:latin typeface="SGkClassic" pitchFamily="2" charset="2"/>
                <a:cs typeface="Times New Roman" panose="02020603050405020304" pitchFamily="18" charset="0"/>
              </a:rPr>
              <a:t>	     pa/</a:t>
            </a:r>
            <a:r>
              <a:rPr lang="en-US" sz="2400" dirty="0" err="1">
                <a:latin typeface="SGkClassic" pitchFamily="2" charset="2"/>
                <a:cs typeface="Times New Roman" panose="02020603050405020304" pitchFamily="18" charset="0"/>
              </a:rPr>
              <a:t>ntaj</a:t>
            </a:r>
            <a:r>
              <a:rPr lang="en-US" sz="2400" dirty="0">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paqe</a:t>
            </a:r>
            <a:r>
              <a:rPr lang="en-US" sz="2400" dirty="0">
                <a:latin typeface="SGkClassic" pitchFamily="2" charset="2"/>
                <a:cs typeface="Times New Roman" panose="02020603050405020304" pitchFamily="18" charset="0"/>
              </a:rPr>
              <a:t>=j   </a:t>
            </a:r>
            <a:r>
              <a:rPr lang="en-US" sz="2400" dirty="0">
                <a:solidFill>
                  <a:srgbClr val="C00000"/>
                </a:solidFill>
                <a:latin typeface="SGkClassic" pitchFamily="2" charset="2"/>
                <a:cs typeface="Times New Roman" panose="02020603050405020304" pitchFamily="18" charset="0"/>
              </a:rPr>
              <a:t>pa/</a:t>
            </a:r>
            <a:r>
              <a:rPr lang="en-US" sz="2400" dirty="0" err="1">
                <a:solidFill>
                  <a:srgbClr val="C00000"/>
                </a:solidFill>
                <a:latin typeface="SGkClassic" pitchFamily="2" charset="2"/>
                <a:cs typeface="Times New Roman" panose="02020603050405020304" pitchFamily="18" charset="0"/>
              </a:rPr>
              <a:t>nta</a:t>
            </a:r>
            <a:endParaRPr lang="en-US" sz="2400" dirty="0">
              <a:solidFill>
                <a:srgbClr val="C00000"/>
              </a:solidFill>
              <a:latin typeface="SGkClassic" pitchFamily="2" charset="2"/>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02952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latin typeface="Times New Roman" panose="02020603050405020304" pitchFamily="18" charset="0"/>
                <a:cs typeface="Times New Roman" panose="02020603050405020304" pitchFamily="18" charset="0"/>
              </a:rPr>
              <a:t>Irregular Adjectives</a:t>
            </a:r>
            <a:endParaRPr lang="en-US" dirty="0">
              <a:latin typeface="SGkClassic" pitchFamily="2" charset="2"/>
              <a:cs typeface="Times New Roman" panose="02020603050405020304" pitchFamily="18" charset="0"/>
            </a:endParaRPr>
          </a:p>
        </p:txBody>
      </p:sp>
      <p:sp>
        <p:nvSpPr>
          <p:cNvPr id="3" name="Content Placeholder 2"/>
          <p:cNvSpPr>
            <a:spLocks noGrp="1"/>
          </p:cNvSpPr>
          <p:nvPr>
            <p:ph idx="1"/>
          </p:nvPr>
        </p:nvSpPr>
        <p:spPr>
          <a:xfrm>
            <a:off x="32327" y="609600"/>
            <a:ext cx="9111673" cy="6248400"/>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			</a:t>
            </a:r>
            <a:r>
              <a:rPr lang="en-US" dirty="0" err="1">
                <a:latin typeface="SGkClassic" pitchFamily="2" charset="2"/>
                <a:cs typeface="Times New Roman" panose="02020603050405020304" pitchFamily="18" charset="0"/>
              </a:rPr>
              <a:t>polu</a:t>
            </a:r>
            <a:r>
              <a:rPr lang="en-US" dirty="0">
                <a:latin typeface="SGkClassic" pitchFamily="2" charset="2"/>
                <a:cs typeface="Times New Roman" panose="02020603050405020304" pitchFamily="18" charset="0"/>
              </a:rPr>
              <a:t>/j </a:t>
            </a:r>
            <a:r>
              <a:rPr lang="en-US" dirty="0">
                <a:latin typeface="Times New Roman" panose="02020603050405020304" pitchFamily="18" charset="0"/>
                <a:cs typeface="Times New Roman" panose="02020603050405020304" pitchFamily="18" charset="0"/>
              </a:rPr>
              <a:t>= much, many</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mas.	  fem.          neut.	   mas.         fem.    	  neut.</a:t>
            </a:r>
          </a:p>
          <a:p>
            <a:pPr marL="0" indent="0">
              <a:buNone/>
            </a:pPr>
            <a:r>
              <a:rPr lang="en-US" sz="2400" dirty="0">
                <a:latin typeface="Times New Roman" panose="02020603050405020304" pitchFamily="18" charset="0"/>
                <a:cs typeface="Times New Roman" panose="02020603050405020304" pitchFamily="18" charset="0"/>
              </a:rPr>
              <a:t>nom.</a:t>
            </a:r>
            <a:r>
              <a:rPr lang="en-US" sz="2400" dirty="0">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polu</a:t>
            </a:r>
            <a:r>
              <a:rPr lang="en-US" sz="2400" dirty="0">
                <a:latin typeface="SGkClassic" pitchFamily="2" charset="2"/>
                <a:cs typeface="Times New Roman" panose="02020603050405020304" pitchFamily="18" charset="0"/>
              </a:rPr>
              <a:t>/j  </a:t>
            </a:r>
            <a:r>
              <a:rPr lang="en-US" sz="2400" dirty="0" err="1">
                <a:latin typeface="SGkClassic" pitchFamily="2" charset="2"/>
                <a:cs typeface="Times New Roman" panose="02020603050405020304" pitchFamily="18" charset="0"/>
              </a:rPr>
              <a:t>pollh</a:t>
            </a:r>
            <a:r>
              <a:rPr lang="en-US" sz="2400" dirty="0">
                <a:latin typeface="SGkClassic" pitchFamily="2" charset="2"/>
                <a:cs typeface="Times New Roman" panose="02020603050405020304" pitchFamily="18" charset="0"/>
              </a:rPr>
              <a:t>/  </a:t>
            </a:r>
            <a:r>
              <a:rPr lang="en-US" sz="2400" dirty="0" err="1">
                <a:solidFill>
                  <a:srgbClr val="0070C0"/>
                </a:solidFill>
                <a:latin typeface="SGkClassic" pitchFamily="2" charset="2"/>
                <a:cs typeface="Times New Roman" panose="02020603050405020304" pitchFamily="18" charset="0"/>
              </a:rPr>
              <a:t>polu</a:t>
            </a:r>
            <a:r>
              <a:rPr lang="en-US" sz="2400" dirty="0">
                <a:solidFill>
                  <a:srgbClr val="0070C0"/>
                </a:solidFill>
                <a:latin typeface="SGkClassic" pitchFamily="2" charset="2"/>
                <a:cs typeface="Times New Roman" panose="02020603050405020304" pitchFamily="18" charset="0"/>
              </a:rPr>
              <a:t>/</a:t>
            </a:r>
            <a:r>
              <a:rPr lang="en-US" sz="2400" dirty="0">
                <a:latin typeface="SGkClassic" pitchFamily="2" charset="2"/>
                <a:cs typeface="Times New Roman" panose="02020603050405020304" pitchFamily="18" charset="0"/>
              </a:rPr>
              <a:t>  	 polloi/  </a:t>
            </a:r>
            <a:r>
              <a:rPr lang="en-US" sz="2400" dirty="0" err="1">
                <a:latin typeface="SGkClassic" pitchFamily="2" charset="2"/>
                <a:cs typeface="Times New Roman" panose="02020603050405020304" pitchFamily="18" charset="0"/>
              </a:rPr>
              <a:t>pollai</a:t>
            </a:r>
            <a:r>
              <a:rPr lang="en-US" sz="2400" dirty="0">
                <a:latin typeface="SGkClassic" pitchFamily="2" charset="2"/>
                <a:cs typeface="Times New Roman" panose="02020603050405020304" pitchFamily="18" charset="0"/>
              </a:rPr>
              <a:t>/  </a:t>
            </a:r>
            <a:r>
              <a:rPr lang="en-US" sz="2400" dirty="0" err="1">
                <a:solidFill>
                  <a:srgbClr val="7030A0"/>
                </a:solidFill>
                <a:latin typeface="SGkClassic" pitchFamily="2" charset="2"/>
                <a:cs typeface="Times New Roman" panose="02020603050405020304" pitchFamily="18" charset="0"/>
              </a:rPr>
              <a:t>polla</a:t>
            </a:r>
            <a:r>
              <a:rPr lang="en-US" sz="2400" dirty="0">
                <a:solidFill>
                  <a:srgbClr val="7030A0"/>
                </a:solidFill>
                <a:latin typeface="SGkClassic" pitchFamily="2" charset="2"/>
                <a:cs typeface="Times New Roman" panose="02020603050405020304" pitchFamily="18" charset="0"/>
              </a:rPr>
              <a:t>/</a:t>
            </a:r>
            <a:endParaRPr lang="en-US" sz="2400" dirty="0">
              <a:solidFill>
                <a:srgbClr val="7030A0"/>
              </a:solidFill>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gen.</a:t>
            </a:r>
            <a:r>
              <a:rPr lang="en-US" sz="2400" dirty="0">
                <a:latin typeface="SGkClassic" pitchFamily="2" charset="2"/>
                <a:cs typeface="Times New Roman" panose="02020603050405020304" pitchFamily="18" charset="0"/>
              </a:rPr>
              <a:t> </a:t>
            </a:r>
            <a:r>
              <a:rPr lang="en-US" sz="2400" dirty="0" err="1">
                <a:solidFill>
                  <a:srgbClr val="00B050"/>
                </a:solidFill>
                <a:latin typeface="SGkClassic" pitchFamily="2" charset="2"/>
                <a:cs typeface="Times New Roman" panose="02020603050405020304" pitchFamily="18" charset="0"/>
              </a:rPr>
              <a:t>pollou</a:t>
            </a:r>
            <a:r>
              <a:rPr lang="en-US" sz="2400" dirty="0">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pollh</a:t>
            </a:r>
            <a:r>
              <a:rPr lang="en-US" sz="2400" dirty="0">
                <a:latin typeface="SGkClassic" pitchFamily="2" charset="2"/>
                <a:cs typeface="Times New Roman" panose="02020603050405020304" pitchFamily="18" charset="0"/>
              </a:rPr>
              <a:t>=j </a:t>
            </a:r>
            <a:r>
              <a:rPr lang="en-US" sz="2400" dirty="0" err="1">
                <a:solidFill>
                  <a:srgbClr val="00B050"/>
                </a:solidFill>
                <a:latin typeface="SGkClassic" pitchFamily="2" charset="2"/>
                <a:cs typeface="Times New Roman" panose="02020603050405020304" pitchFamily="18" charset="0"/>
              </a:rPr>
              <a:t>pollou</a:t>
            </a:r>
            <a:r>
              <a:rPr lang="en-US" sz="2400" dirty="0">
                <a:latin typeface="SGkClassic" pitchFamily="2" charset="2"/>
                <a:cs typeface="Times New Roman" panose="02020603050405020304" pitchFamily="18" charset="0"/>
              </a:rPr>
              <a:t>=  </a:t>
            </a:r>
            <a:r>
              <a:rPr lang="en-US" sz="2400" dirty="0" err="1">
                <a:solidFill>
                  <a:srgbClr val="C00000"/>
                </a:solidFill>
                <a:latin typeface="SGkClassic" pitchFamily="2" charset="2"/>
                <a:cs typeface="Times New Roman" panose="02020603050405020304" pitchFamily="18" charset="0"/>
              </a:rPr>
              <a:t>pollw</a:t>
            </a:r>
            <a:r>
              <a:rPr lang="en-US" sz="2400" dirty="0">
                <a:solidFill>
                  <a:srgbClr val="C00000"/>
                </a:solidFill>
                <a:latin typeface="SGkClassic" pitchFamily="2" charset="2"/>
                <a:cs typeface="Times New Roman" panose="02020603050405020304" pitchFamily="18" charset="0"/>
              </a:rPr>
              <a:t>=n </a:t>
            </a:r>
            <a:r>
              <a:rPr lang="en-US" sz="2400" dirty="0" err="1">
                <a:solidFill>
                  <a:srgbClr val="C00000"/>
                </a:solidFill>
                <a:latin typeface="SGkClassic" pitchFamily="2" charset="2"/>
                <a:cs typeface="Times New Roman" panose="02020603050405020304" pitchFamily="18" charset="0"/>
              </a:rPr>
              <a:t>pollw</a:t>
            </a:r>
            <a:r>
              <a:rPr lang="en-US" sz="2400" dirty="0">
                <a:solidFill>
                  <a:srgbClr val="C00000"/>
                </a:solidFill>
                <a:latin typeface="SGkClassic" pitchFamily="2" charset="2"/>
                <a:cs typeface="Times New Roman" panose="02020603050405020304" pitchFamily="18" charset="0"/>
              </a:rPr>
              <a:t>=n  </a:t>
            </a:r>
            <a:r>
              <a:rPr lang="en-US" sz="2400" dirty="0" err="1">
                <a:solidFill>
                  <a:srgbClr val="C00000"/>
                </a:solidFill>
                <a:latin typeface="SGkClassic" pitchFamily="2" charset="2"/>
                <a:cs typeface="Times New Roman" panose="02020603050405020304" pitchFamily="18" charset="0"/>
              </a:rPr>
              <a:t>pollw</a:t>
            </a:r>
            <a:r>
              <a:rPr lang="en-US" sz="2400" dirty="0">
                <a:solidFill>
                  <a:srgbClr val="C00000"/>
                </a:solidFill>
                <a:latin typeface="SGkClassic" pitchFamily="2" charset="2"/>
                <a:cs typeface="Times New Roman" panose="02020603050405020304" pitchFamily="18" charset="0"/>
              </a:rPr>
              <a:t>=n</a:t>
            </a:r>
            <a:endParaRPr lang="en-US" sz="2400" dirty="0">
              <a:solidFill>
                <a:srgbClr val="C00000"/>
              </a:solidFill>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dat. </a:t>
            </a:r>
            <a:r>
              <a:rPr lang="en-US" sz="2400" dirty="0">
                <a:latin typeface="SGkClassic" pitchFamily="2" charset="2"/>
                <a:cs typeface="Times New Roman" panose="02020603050405020304" pitchFamily="18" charset="0"/>
              </a:rPr>
              <a:t> </a:t>
            </a:r>
            <a:r>
              <a:rPr lang="en-US" sz="2400" dirty="0">
                <a:solidFill>
                  <a:srgbClr val="002060"/>
                </a:solidFill>
                <a:latin typeface="SGkClassic" pitchFamily="2" charset="2"/>
                <a:cs typeface="Times New Roman" panose="02020603050405020304" pitchFamily="18" charset="0"/>
              </a:rPr>
              <a:t>poll%</a:t>
            </a:r>
            <a:r>
              <a:rPr lang="en-US" sz="2400" dirty="0">
                <a:latin typeface="SGkClassic" pitchFamily="2" charset="2"/>
                <a:cs typeface="Times New Roman" panose="02020603050405020304" pitchFamily="18" charset="0"/>
              </a:rPr>
              <a:t>=  poll$=  </a:t>
            </a:r>
            <a:r>
              <a:rPr lang="en-US" sz="2400" dirty="0">
                <a:solidFill>
                  <a:srgbClr val="002060"/>
                </a:solidFill>
                <a:latin typeface="SGkClassic" pitchFamily="2" charset="2"/>
                <a:cs typeface="Times New Roman" panose="02020603050405020304" pitchFamily="18" charset="0"/>
              </a:rPr>
              <a:t>poll%</a:t>
            </a:r>
            <a:r>
              <a:rPr lang="en-US" sz="2400" dirty="0">
                <a:latin typeface="SGkClassic" pitchFamily="2" charset="2"/>
                <a:cs typeface="Times New Roman" panose="02020603050405020304" pitchFamily="18" charset="0"/>
              </a:rPr>
              <a:t>=	 polloi=j </a:t>
            </a:r>
            <a:r>
              <a:rPr lang="en-US" sz="2400" dirty="0" err="1">
                <a:latin typeface="SGkClassic" pitchFamily="2" charset="2"/>
                <a:cs typeface="Times New Roman" panose="02020603050405020304" pitchFamily="18" charset="0"/>
              </a:rPr>
              <a:t>pollai</a:t>
            </a:r>
            <a:r>
              <a:rPr lang="en-US" sz="2400" dirty="0">
                <a:latin typeface="SGkClassic" pitchFamily="2" charset="2"/>
                <a:cs typeface="Times New Roman" panose="02020603050405020304" pitchFamily="18" charset="0"/>
              </a:rPr>
              <a:t>=j </a:t>
            </a:r>
            <a:r>
              <a:rPr lang="en-US" sz="2400" dirty="0" err="1">
                <a:latin typeface="SGkClassic" pitchFamily="2" charset="2"/>
                <a:cs typeface="Times New Roman" panose="02020603050405020304" pitchFamily="18" charset="0"/>
              </a:rPr>
              <a:t>pollai</a:t>
            </a:r>
            <a:r>
              <a:rPr lang="en-US" sz="2400" dirty="0">
                <a:latin typeface="SGkClassic" pitchFamily="2" charset="2"/>
                <a:cs typeface="Times New Roman" panose="02020603050405020304" pitchFamily="18" charset="0"/>
              </a:rPr>
              <a:t>=j</a:t>
            </a:r>
          </a:p>
          <a:p>
            <a:pPr marL="0" indent="0">
              <a:buNone/>
            </a:pPr>
            <a:r>
              <a:rPr lang="en-US" sz="2400" dirty="0">
                <a:latin typeface="Times New Roman" panose="02020603050405020304" pitchFamily="18" charset="0"/>
                <a:cs typeface="Times New Roman" panose="02020603050405020304" pitchFamily="18" charset="0"/>
              </a:rPr>
              <a:t>acc. </a:t>
            </a:r>
            <a:r>
              <a:rPr lang="en-US" sz="2400" dirty="0">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polu</a:t>
            </a:r>
            <a:r>
              <a:rPr lang="en-US" sz="2400" dirty="0">
                <a:latin typeface="SGkClassic" pitchFamily="2" charset="2"/>
                <a:cs typeface="Times New Roman" panose="02020603050405020304" pitchFamily="18" charset="0"/>
              </a:rPr>
              <a:t>/n  </a:t>
            </a:r>
            <a:r>
              <a:rPr lang="en-US" sz="2400" dirty="0" err="1">
                <a:latin typeface="SGkClassic" pitchFamily="2" charset="2"/>
                <a:cs typeface="Times New Roman" panose="02020603050405020304" pitchFamily="18" charset="0"/>
              </a:rPr>
              <a:t>pollh</a:t>
            </a:r>
            <a:r>
              <a:rPr lang="en-US" sz="2400" dirty="0">
                <a:latin typeface="SGkClassic" pitchFamily="2" charset="2"/>
                <a:cs typeface="Times New Roman" panose="02020603050405020304" pitchFamily="18" charset="0"/>
              </a:rPr>
              <a:t>/n </a:t>
            </a:r>
            <a:r>
              <a:rPr lang="en-US" sz="2400" dirty="0" err="1">
                <a:solidFill>
                  <a:srgbClr val="0070C0"/>
                </a:solidFill>
                <a:latin typeface="SGkClassic" pitchFamily="2" charset="2"/>
                <a:cs typeface="Times New Roman" panose="02020603050405020304" pitchFamily="18" charset="0"/>
              </a:rPr>
              <a:t>polu</a:t>
            </a:r>
            <a:r>
              <a:rPr lang="en-US" sz="2400" dirty="0">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pollou</a:t>
            </a:r>
            <a:r>
              <a:rPr lang="en-US" sz="2400" dirty="0">
                <a:latin typeface="SGkClassic" pitchFamily="2" charset="2"/>
                <a:cs typeface="Times New Roman" panose="02020603050405020304" pitchFamily="18" charset="0"/>
              </a:rPr>
              <a:t>/j </a:t>
            </a:r>
            <a:r>
              <a:rPr lang="en-US" sz="2400" dirty="0" err="1">
                <a:latin typeface="SGkClassic" pitchFamily="2" charset="2"/>
                <a:cs typeface="Times New Roman" panose="02020603050405020304" pitchFamily="18" charset="0"/>
              </a:rPr>
              <a:t>polla</a:t>
            </a:r>
            <a:r>
              <a:rPr lang="en-US" sz="2400" dirty="0">
                <a:latin typeface="SGkClassic" pitchFamily="2" charset="2"/>
                <a:cs typeface="Times New Roman" panose="02020603050405020304" pitchFamily="18" charset="0"/>
              </a:rPr>
              <a:t>/j  </a:t>
            </a:r>
            <a:r>
              <a:rPr lang="en-US" sz="2400" dirty="0" err="1">
                <a:solidFill>
                  <a:srgbClr val="7030A0"/>
                </a:solidFill>
                <a:latin typeface="SGkClassic" pitchFamily="2" charset="2"/>
                <a:cs typeface="Times New Roman" panose="02020603050405020304" pitchFamily="18" charset="0"/>
              </a:rPr>
              <a:t>polla</a:t>
            </a:r>
            <a:r>
              <a:rPr lang="en-US" sz="2400" dirty="0">
                <a:latin typeface="SGkClassic" pitchFamily="2" charset="2"/>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800" dirty="0">
                <a:latin typeface="SGkClassic" pitchFamily="2" charset="2"/>
                <a:cs typeface="Times New Roman" panose="02020603050405020304" pitchFamily="18" charset="0"/>
              </a:rPr>
              <a:t>			</a:t>
            </a:r>
            <a:r>
              <a:rPr lang="en-US" dirty="0">
                <a:latin typeface="SGkClassic" pitchFamily="2" charset="2"/>
                <a:cs typeface="Times New Roman" panose="02020603050405020304" pitchFamily="18" charset="0"/>
              </a:rPr>
              <a:t>me/</a:t>
            </a:r>
            <a:r>
              <a:rPr lang="en-US" dirty="0" err="1">
                <a:latin typeface="SGkClassic" pitchFamily="2" charset="2"/>
                <a:cs typeface="Times New Roman" panose="02020603050405020304" pitchFamily="18" charset="0"/>
              </a:rPr>
              <a:t>gaj</a:t>
            </a:r>
            <a:r>
              <a:rPr lang="en-US" dirty="0">
                <a:latin typeface="Times New Roman" panose="02020603050405020304" pitchFamily="18" charset="0"/>
                <a:cs typeface="Times New Roman" panose="02020603050405020304" pitchFamily="18" charset="0"/>
              </a:rPr>
              <a:t> = great, large, big</a:t>
            </a:r>
            <a:endParaRPr lang="en-US" sz="2800" dirty="0">
              <a:latin typeface="SGkClassic" pitchFamily="2" charset="2"/>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mas.	  fem.            neut.	 mas.         fem.    	  neut.</a:t>
            </a:r>
          </a:p>
          <a:p>
            <a:pPr marL="0" indent="0">
              <a:buNone/>
            </a:pPr>
            <a:r>
              <a:rPr lang="en-US" sz="2400" dirty="0">
                <a:latin typeface="Times New Roman" panose="02020603050405020304" pitchFamily="18" charset="0"/>
                <a:cs typeface="Times New Roman" panose="02020603050405020304" pitchFamily="18" charset="0"/>
              </a:rPr>
              <a:t>nom. </a:t>
            </a:r>
            <a:r>
              <a:rPr lang="en-US" sz="2400" dirty="0">
                <a:latin typeface="SGkClassic" pitchFamily="2" charset="2"/>
                <a:cs typeface="Times New Roman" panose="02020603050405020304" pitchFamily="18" charset="0"/>
              </a:rPr>
              <a:t>me/</a:t>
            </a:r>
            <a:r>
              <a:rPr lang="en-US" sz="2400" dirty="0" err="1">
                <a:latin typeface="SGkClassic" pitchFamily="2" charset="2"/>
                <a:cs typeface="Times New Roman" panose="02020603050405020304" pitchFamily="18" charset="0"/>
              </a:rPr>
              <a:t>gaj</a:t>
            </a:r>
            <a:r>
              <a:rPr lang="en-US" sz="2400" dirty="0">
                <a:latin typeface="SGkClassic" pitchFamily="2" charset="2"/>
                <a:cs typeface="Times New Roman" panose="02020603050405020304" pitchFamily="18" charset="0"/>
              </a:rPr>
              <a:t>   mega/</a:t>
            </a:r>
            <a:r>
              <a:rPr lang="en-US" sz="2400" dirty="0" err="1">
                <a:latin typeface="SGkClassic" pitchFamily="2" charset="2"/>
                <a:cs typeface="Times New Roman" panose="02020603050405020304" pitchFamily="18" charset="0"/>
              </a:rPr>
              <a:t>lh</a:t>
            </a:r>
            <a:r>
              <a:rPr lang="en-US" sz="2400" dirty="0">
                <a:latin typeface="SGkClassic" pitchFamily="2" charset="2"/>
                <a:cs typeface="Times New Roman" panose="02020603050405020304" pitchFamily="18" charset="0"/>
              </a:rPr>
              <a:t>  </a:t>
            </a:r>
            <a:r>
              <a:rPr lang="en-US" sz="2400" dirty="0">
                <a:solidFill>
                  <a:schemeClr val="accent2">
                    <a:lumMod val="75000"/>
                  </a:schemeClr>
                </a:solidFill>
                <a:latin typeface="SGkClassic" pitchFamily="2" charset="2"/>
                <a:cs typeface="Times New Roman" panose="02020603050405020304" pitchFamily="18" charset="0"/>
              </a:rPr>
              <a:t>me/</a:t>
            </a:r>
            <a:r>
              <a:rPr lang="en-US" sz="2400" dirty="0" err="1">
                <a:solidFill>
                  <a:schemeClr val="accent2">
                    <a:lumMod val="75000"/>
                  </a:schemeClr>
                </a:solidFill>
                <a:latin typeface="SGkClassic" pitchFamily="2" charset="2"/>
                <a:cs typeface="Times New Roman" panose="02020603050405020304" pitchFamily="18" charset="0"/>
              </a:rPr>
              <a:t>ga</a:t>
            </a:r>
            <a:r>
              <a:rPr lang="en-US" sz="2400" dirty="0">
                <a:latin typeface="SGkClassic" pitchFamily="2" charset="2"/>
                <a:cs typeface="Times New Roman" panose="02020603050405020304" pitchFamily="18" charset="0"/>
              </a:rPr>
              <a:t>	mega/</a:t>
            </a:r>
            <a:r>
              <a:rPr lang="en-US" sz="2400" dirty="0" err="1">
                <a:latin typeface="SGkClassic" pitchFamily="2" charset="2"/>
                <a:cs typeface="Times New Roman" panose="02020603050405020304" pitchFamily="18" charset="0"/>
              </a:rPr>
              <a:t>loi</a:t>
            </a:r>
            <a:r>
              <a:rPr lang="en-US" sz="2400" dirty="0">
                <a:latin typeface="SGkClassic" pitchFamily="2" charset="2"/>
                <a:cs typeface="Times New Roman" panose="02020603050405020304" pitchFamily="18" charset="0"/>
              </a:rPr>
              <a:t>  mega/</a:t>
            </a:r>
            <a:r>
              <a:rPr lang="en-US" sz="2400" dirty="0" err="1">
                <a:latin typeface="SGkClassic" pitchFamily="2" charset="2"/>
                <a:cs typeface="Times New Roman" panose="02020603050405020304" pitchFamily="18" charset="0"/>
              </a:rPr>
              <a:t>lai</a:t>
            </a:r>
            <a:r>
              <a:rPr lang="en-US" sz="2400" dirty="0">
                <a:latin typeface="SGkClassic" pitchFamily="2" charset="2"/>
                <a:cs typeface="Times New Roman" panose="02020603050405020304" pitchFamily="18" charset="0"/>
              </a:rPr>
              <a:t>  </a:t>
            </a:r>
            <a:r>
              <a:rPr lang="en-US" sz="2400" dirty="0">
                <a:solidFill>
                  <a:schemeClr val="accent6">
                    <a:lumMod val="50000"/>
                  </a:schemeClr>
                </a:solidFill>
                <a:latin typeface="SGkClassic" pitchFamily="2" charset="2"/>
                <a:cs typeface="Times New Roman" panose="02020603050405020304" pitchFamily="18" charset="0"/>
              </a:rPr>
              <a:t>mega/la</a:t>
            </a:r>
            <a:endParaRPr lang="en-US" sz="2400" dirty="0">
              <a:solidFill>
                <a:schemeClr val="accent6">
                  <a:lumMod val="50000"/>
                </a:schemeClr>
              </a:solidFill>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gen.</a:t>
            </a:r>
            <a:r>
              <a:rPr lang="en-US" sz="2400" dirty="0">
                <a:latin typeface="SGkClassic" pitchFamily="2" charset="2"/>
                <a:cs typeface="Times New Roman" panose="02020603050405020304" pitchFamily="18" charset="0"/>
              </a:rPr>
              <a:t> </a:t>
            </a:r>
            <a:r>
              <a:rPr lang="en-US" sz="2000" dirty="0">
                <a:solidFill>
                  <a:schemeClr val="accent3">
                    <a:lumMod val="75000"/>
                  </a:schemeClr>
                </a:solidFill>
                <a:latin typeface="SGkClassic" pitchFamily="2" charset="2"/>
                <a:cs typeface="Times New Roman" panose="02020603050405020304" pitchFamily="18" charset="0"/>
              </a:rPr>
              <a:t>mega/</a:t>
            </a:r>
            <a:r>
              <a:rPr lang="en-US" sz="2000" dirty="0" err="1">
                <a:solidFill>
                  <a:schemeClr val="accent3">
                    <a:lumMod val="75000"/>
                  </a:schemeClr>
                </a:solidFill>
                <a:latin typeface="SGkClassic" pitchFamily="2" charset="2"/>
                <a:cs typeface="Times New Roman" panose="02020603050405020304" pitchFamily="18" charset="0"/>
              </a:rPr>
              <a:t>lou</a:t>
            </a:r>
            <a:r>
              <a:rPr lang="en-US" sz="2000" dirty="0">
                <a:latin typeface="SGkClassic" pitchFamily="2" charset="2"/>
                <a:cs typeface="Times New Roman" panose="02020603050405020304" pitchFamily="18" charset="0"/>
              </a:rPr>
              <a:t>  mega/</a:t>
            </a:r>
            <a:r>
              <a:rPr lang="en-US" sz="2000" dirty="0" err="1">
                <a:latin typeface="SGkClassic" pitchFamily="2" charset="2"/>
                <a:cs typeface="Times New Roman" panose="02020603050405020304" pitchFamily="18" charset="0"/>
              </a:rPr>
              <a:t>lhj</a:t>
            </a:r>
            <a:r>
              <a:rPr lang="en-US" sz="2000" dirty="0">
                <a:latin typeface="SGkClassic" pitchFamily="2" charset="2"/>
                <a:cs typeface="Times New Roman" panose="02020603050405020304" pitchFamily="18" charset="0"/>
              </a:rPr>
              <a:t>   </a:t>
            </a:r>
            <a:r>
              <a:rPr lang="en-US" sz="2000" dirty="0">
                <a:solidFill>
                  <a:schemeClr val="accent3">
                    <a:lumMod val="75000"/>
                  </a:schemeClr>
                </a:solidFill>
                <a:latin typeface="SGkClassic" pitchFamily="2" charset="2"/>
                <a:cs typeface="Times New Roman" panose="02020603050405020304" pitchFamily="18" charset="0"/>
              </a:rPr>
              <a:t>mega/</a:t>
            </a:r>
            <a:r>
              <a:rPr lang="en-US" sz="2000" dirty="0" err="1">
                <a:solidFill>
                  <a:schemeClr val="accent3">
                    <a:lumMod val="75000"/>
                  </a:schemeClr>
                </a:solidFill>
                <a:latin typeface="SGkClassic" pitchFamily="2" charset="2"/>
                <a:cs typeface="Times New Roman" panose="02020603050405020304" pitchFamily="18" charset="0"/>
              </a:rPr>
              <a:t>lou</a:t>
            </a:r>
            <a:r>
              <a:rPr lang="en-US" sz="2000" dirty="0">
                <a:latin typeface="SGkClassic" pitchFamily="2" charset="2"/>
                <a:cs typeface="Times New Roman" panose="02020603050405020304" pitchFamily="18" charset="0"/>
              </a:rPr>
              <a:t> </a:t>
            </a:r>
            <a:r>
              <a:rPr lang="en-US" sz="2000" dirty="0">
                <a:solidFill>
                  <a:schemeClr val="tx2">
                    <a:lumMod val="75000"/>
                  </a:schemeClr>
                </a:solidFill>
                <a:latin typeface="SGkClassic" pitchFamily="2" charset="2"/>
                <a:cs typeface="Times New Roman" panose="02020603050405020304" pitchFamily="18" charset="0"/>
              </a:rPr>
              <a:t>mega/</a:t>
            </a:r>
            <a:r>
              <a:rPr lang="en-US" sz="2000" dirty="0" err="1">
                <a:solidFill>
                  <a:schemeClr val="tx2">
                    <a:lumMod val="75000"/>
                  </a:schemeClr>
                </a:solidFill>
                <a:latin typeface="SGkClassic" pitchFamily="2" charset="2"/>
                <a:cs typeface="Times New Roman" panose="02020603050405020304" pitchFamily="18" charset="0"/>
              </a:rPr>
              <a:t>lwn</a:t>
            </a:r>
            <a:r>
              <a:rPr lang="en-US" sz="2000" dirty="0">
                <a:solidFill>
                  <a:schemeClr val="tx2">
                    <a:lumMod val="75000"/>
                  </a:schemeClr>
                </a:solidFill>
                <a:latin typeface="SGkClassic" pitchFamily="2" charset="2"/>
                <a:cs typeface="Times New Roman" panose="02020603050405020304" pitchFamily="18" charset="0"/>
              </a:rPr>
              <a:t>  mega/</a:t>
            </a:r>
            <a:r>
              <a:rPr lang="en-US" sz="2000" dirty="0" err="1">
                <a:solidFill>
                  <a:schemeClr val="tx2">
                    <a:lumMod val="75000"/>
                  </a:schemeClr>
                </a:solidFill>
                <a:latin typeface="SGkClassic" pitchFamily="2" charset="2"/>
                <a:cs typeface="Times New Roman" panose="02020603050405020304" pitchFamily="18" charset="0"/>
              </a:rPr>
              <a:t>lwn</a:t>
            </a:r>
            <a:r>
              <a:rPr lang="en-US" sz="2000" dirty="0">
                <a:solidFill>
                  <a:schemeClr val="tx2">
                    <a:lumMod val="75000"/>
                  </a:schemeClr>
                </a:solidFill>
                <a:latin typeface="SGkClassic" pitchFamily="2" charset="2"/>
                <a:cs typeface="Times New Roman" panose="02020603050405020304" pitchFamily="18" charset="0"/>
              </a:rPr>
              <a:t>   mega/</a:t>
            </a:r>
            <a:r>
              <a:rPr lang="en-US" sz="2000" dirty="0" err="1">
                <a:solidFill>
                  <a:schemeClr val="tx2">
                    <a:lumMod val="75000"/>
                  </a:schemeClr>
                </a:solidFill>
                <a:latin typeface="SGkClassic" pitchFamily="2" charset="2"/>
                <a:cs typeface="Times New Roman" panose="02020603050405020304" pitchFamily="18" charset="0"/>
              </a:rPr>
              <a:t>lw</a:t>
            </a:r>
            <a:r>
              <a:rPr lang="en-US" sz="2000" dirty="0">
                <a:solidFill>
                  <a:schemeClr val="tx2">
                    <a:lumMod val="75000"/>
                  </a:schemeClr>
                </a:solidFill>
                <a:latin typeface="SGkClassic" pitchFamily="2" charset="2"/>
                <a:cs typeface="Times New Roman" panose="02020603050405020304" pitchFamily="18" charset="0"/>
              </a:rPr>
              <a:t>=n</a:t>
            </a:r>
            <a:endParaRPr lang="en-US" sz="2000" dirty="0">
              <a:solidFill>
                <a:schemeClr val="tx2">
                  <a:lumMod val="75000"/>
                </a:schemeClr>
              </a:solidFill>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dat.</a:t>
            </a:r>
            <a:r>
              <a:rPr lang="en-US" sz="2400" dirty="0">
                <a:latin typeface="SGkClassic" pitchFamily="2" charset="2"/>
                <a:cs typeface="Times New Roman" panose="02020603050405020304" pitchFamily="18" charset="0"/>
              </a:rPr>
              <a:t> </a:t>
            </a:r>
            <a:r>
              <a:rPr lang="en-US" sz="2000" dirty="0">
                <a:solidFill>
                  <a:srgbClr val="7030A0"/>
                </a:solidFill>
                <a:latin typeface="SGkClassic" pitchFamily="2" charset="2"/>
                <a:cs typeface="Times New Roman" panose="02020603050405020304" pitchFamily="18" charset="0"/>
              </a:rPr>
              <a:t>mega/l%</a:t>
            </a:r>
            <a:r>
              <a:rPr lang="en-US" sz="2000" dirty="0">
                <a:latin typeface="SGkClassic" pitchFamily="2" charset="2"/>
                <a:cs typeface="Times New Roman" panose="02020603050405020304" pitchFamily="18" charset="0"/>
              </a:rPr>
              <a:t>   mega/l$    </a:t>
            </a:r>
            <a:r>
              <a:rPr lang="en-US" sz="2000" dirty="0">
                <a:solidFill>
                  <a:srgbClr val="7030A0"/>
                </a:solidFill>
                <a:latin typeface="SGkClassic" pitchFamily="2" charset="2"/>
                <a:cs typeface="Times New Roman" panose="02020603050405020304" pitchFamily="18" charset="0"/>
              </a:rPr>
              <a:t>mega/l%</a:t>
            </a:r>
            <a:r>
              <a:rPr lang="en-US" sz="2000" dirty="0">
                <a:latin typeface="SGkClassic" pitchFamily="2" charset="2"/>
                <a:cs typeface="Times New Roman" panose="02020603050405020304" pitchFamily="18" charset="0"/>
              </a:rPr>
              <a:t>	mega/</a:t>
            </a:r>
            <a:r>
              <a:rPr lang="en-US" sz="2000" dirty="0" err="1">
                <a:latin typeface="SGkClassic" pitchFamily="2" charset="2"/>
                <a:cs typeface="Times New Roman" panose="02020603050405020304" pitchFamily="18" charset="0"/>
              </a:rPr>
              <a:t>l</a:t>
            </a:r>
            <a:r>
              <a:rPr lang="en-US" sz="2000" dirty="0" err="1">
                <a:solidFill>
                  <a:srgbClr val="FF0000"/>
                </a:solidFill>
                <a:latin typeface="SGkClassic" pitchFamily="2" charset="2"/>
                <a:cs typeface="Times New Roman" panose="02020603050405020304" pitchFamily="18" charset="0"/>
              </a:rPr>
              <a:t>oij</a:t>
            </a:r>
            <a:r>
              <a:rPr lang="en-US" sz="2000" dirty="0">
                <a:latin typeface="SGkClassic" pitchFamily="2" charset="2"/>
                <a:cs typeface="Times New Roman" panose="02020603050405020304" pitchFamily="18" charset="0"/>
              </a:rPr>
              <a:t>  mega/</a:t>
            </a:r>
            <a:r>
              <a:rPr lang="en-US" sz="2000" dirty="0" err="1">
                <a:latin typeface="SGkClassic" pitchFamily="2" charset="2"/>
                <a:cs typeface="Times New Roman" panose="02020603050405020304" pitchFamily="18" charset="0"/>
              </a:rPr>
              <a:t>laij</a:t>
            </a:r>
            <a:r>
              <a:rPr lang="en-US" sz="2000" dirty="0">
                <a:latin typeface="SGkClassic" pitchFamily="2" charset="2"/>
                <a:cs typeface="Times New Roman" panose="02020603050405020304" pitchFamily="18" charset="0"/>
              </a:rPr>
              <a:t>   mega/</a:t>
            </a:r>
            <a:r>
              <a:rPr lang="en-US" sz="2000" dirty="0" err="1">
                <a:latin typeface="SGkClassic" pitchFamily="2" charset="2"/>
                <a:cs typeface="Times New Roman" panose="02020603050405020304" pitchFamily="18" charset="0"/>
              </a:rPr>
              <a:t>l</a:t>
            </a:r>
            <a:r>
              <a:rPr lang="en-US" sz="2000" dirty="0" err="1">
                <a:solidFill>
                  <a:srgbClr val="FF0000"/>
                </a:solidFill>
                <a:latin typeface="SGkClassic" pitchFamily="2" charset="2"/>
                <a:cs typeface="Times New Roman" panose="02020603050405020304" pitchFamily="18" charset="0"/>
              </a:rPr>
              <a:t>oij</a:t>
            </a:r>
            <a:endParaRPr lang="en-US" sz="2000" dirty="0">
              <a:solidFill>
                <a:srgbClr val="FF0000"/>
              </a:solidFill>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acc.</a:t>
            </a:r>
            <a:r>
              <a:rPr lang="en-US" sz="2400" dirty="0">
                <a:latin typeface="SGkClassic" pitchFamily="2" charset="2"/>
                <a:cs typeface="Times New Roman" panose="02020603050405020304" pitchFamily="18" charset="0"/>
              </a:rPr>
              <a:t> mega/n   mega/</a:t>
            </a:r>
            <a:r>
              <a:rPr lang="en-US" sz="2400" dirty="0" err="1">
                <a:latin typeface="SGkClassic" pitchFamily="2" charset="2"/>
                <a:cs typeface="Times New Roman" panose="02020603050405020304" pitchFamily="18" charset="0"/>
              </a:rPr>
              <a:t>lhn</a:t>
            </a:r>
            <a:r>
              <a:rPr lang="en-US" sz="2400" dirty="0">
                <a:latin typeface="SGkClassic" pitchFamily="2" charset="2"/>
                <a:cs typeface="Times New Roman" panose="02020603050405020304" pitchFamily="18" charset="0"/>
              </a:rPr>
              <a:t> </a:t>
            </a:r>
            <a:r>
              <a:rPr lang="en-US" sz="2400" dirty="0">
                <a:solidFill>
                  <a:schemeClr val="accent2">
                    <a:lumMod val="75000"/>
                  </a:schemeClr>
                </a:solidFill>
                <a:latin typeface="SGkClassic" pitchFamily="2" charset="2"/>
                <a:cs typeface="Times New Roman" panose="02020603050405020304" pitchFamily="18" charset="0"/>
              </a:rPr>
              <a:t>me/</a:t>
            </a:r>
            <a:r>
              <a:rPr lang="en-US" sz="2400" dirty="0" err="1">
                <a:solidFill>
                  <a:schemeClr val="accent2">
                    <a:lumMod val="75000"/>
                  </a:schemeClr>
                </a:solidFill>
                <a:latin typeface="SGkClassic" pitchFamily="2" charset="2"/>
                <a:cs typeface="Times New Roman" panose="02020603050405020304" pitchFamily="18" charset="0"/>
              </a:rPr>
              <a:t>ga</a:t>
            </a:r>
            <a:r>
              <a:rPr lang="en-US" sz="2400" dirty="0">
                <a:latin typeface="SGkClassic" pitchFamily="2" charset="2"/>
                <a:cs typeface="Times New Roman" panose="02020603050405020304" pitchFamily="18" charset="0"/>
              </a:rPr>
              <a:t>	mega/</a:t>
            </a:r>
            <a:r>
              <a:rPr lang="en-US" sz="2400" dirty="0" err="1">
                <a:latin typeface="SGkClassic" pitchFamily="2" charset="2"/>
                <a:cs typeface="Times New Roman" panose="02020603050405020304" pitchFamily="18" charset="0"/>
              </a:rPr>
              <a:t>louj</a:t>
            </a:r>
            <a:r>
              <a:rPr lang="en-US" sz="2400" dirty="0">
                <a:latin typeface="SGkClassic" pitchFamily="2" charset="2"/>
                <a:cs typeface="Times New Roman" panose="02020603050405020304" pitchFamily="18" charset="0"/>
              </a:rPr>
              <a:t> mega/</a:t>
            </a:r>
            <a:r>
              <a:rPr lang="en-US" sz="2400" dirty="0" err="1">
                <a:latin typeface="SGkClassic" pitchFamily="2" charset="2"/>
                <a:cs typeface="Times New Roman" panose="02020603050405020304" pitchFamily="18" charset="0"/>
              </a:rPr>
              <a:t>laj</a:t>
            </a:r>
            <a:r>
              <a:rPr lang="en-US" sz="2400" dirty="0">
                <a:latin typeface="SGkClassic" pitchFamily="2" charset="2"/>
                <a:cs typeface="Times New Roman" panose="02020603050405020304" pitchFamily="18" charset="0"/>
              </a:rPr>
              <a:t> </a:t>
            </a:r>
            <a:r>
              <a:rPr lang="en-US" sz="2400" dirty="0">
                <a:solidFill>
                  <a:schemeClr val="accent6">
                    <a:lumMod val="50000"/>
                  </a:schemeClr>
                </a:solidFill>
                <a:latin typeface="SGkClassic" pitchFamily="2" charset="2"/>
                <a:cs typeface="Times New Roman" panose="02020603050405020304" pitchFamily="18" charset="0"/>
              </a:rPr>
              <a:t>mega/la</a:t>
            </a:r>
            <a:endParaRPr lang="en-US" sz="2400" dirty="0">
              <a:solidFill>
                <a:schemeClr val="accent6">
                  <a:lumMod val="50000"/>
                </a:schemeClr>
              </a:solidFill>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27833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a:latin typeface="Times New Roman" panose="02020603050405020304" pitchFamily="18" charset="0"/>
                <a:cs typeface="Times New Roman" panose="02020603050405020304" pitchFamily="18" charset="0"/>
              </a:rPr>
              <a:t>Comparison of Adjectives</a:t>
            </a:r>
          </a:p>
        </p:txBody>
      </p:sp>
      <p:sp>
        <p:nvSpPr>
          <p:cNvPr id="3" name="Content Placeholder 2"/>
          <p:cNvSpPr>
            <a:spLocks noGrp="1"/>
          </p:cNvSpPr>
          <p:nvPr>
            <p:ph idx="1"/>
          </p:nvPr>
        </p:nvSpPr>
        <p:spPr>
          <a:xfrm>
            <a:off x="152400" y="914400"/>
            <a:ext cx="8915400" cy="5943600"/>
          </a:xfrm>
        </p:spPr>
        <p:txBody>
          <a:bodyPr>
            <a:normAutofit fontScale="92500" lnSpcReduction="10000"/>
          </a:bodyPr>
          <a:lstStyle/>
          <a:p>
            <a:pPr marL="0" indent="0">
              <a:buNone/>
            </a:pPr>
            <a:r>
              <a:rPr lang="en-US" u="sng" dirty="0">
                <a:latin typeface="Times New Roman" panose="02020603050405020304" pitchFamily="18" charset="0"/>
                <a:cs typeface="Times New Roman" panose="02020603050405020304" pitchFamily="18" charset="0"/>
              </a:rPr>
              <a:t>Positive</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Comparative</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Superlative</a:t>
            </a:r>
          </a:p>
          <a:p>
            <a:pPr marL="0" indent="0">
              <a:buNone/>
            </a:pPr>
            <a:r>
              <a:rPr lang="en-US" dirty="0">
                <a:latin typeface="SGkClassic" pitchFamily="2" charset="2"/>
                <a:cs typeface="Times New Roman" panose="02020603050405020304" pitchFamily="18" charset="0"/>
              </a:rPr>
              <a:t>di/</a:t>
            </a:r>
            <a:r>
              <a:rPr lang="en-US" dirty="0" err="1">
                <a:latin typeface="SGkClassic" pitchFamily="2" charset="2"/>
                <a:cs typeface="Times New Roman" panose="02020603050405020304" pitchFamily="18" charset="0"/>
              </a:rPr>
              <a:t>kaioj</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dikaio</a:t>
            </a:r>
            <a:r>
              <a:rPr lang="en-US" dirty="0">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teroj</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dikaio</a:t>
            </a:r>
            <a:r>
              <a:rPr lang="en-US" dirty="0">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tatoj</a:t>
            </a:r>
            <a:endParaRPr lang="en-US" dirty="0">
              <a:solidFill>
                <a:srgbClr val="FF0000"/>
              </a:solidFill>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righteous		more righteous	most righteous</a:t>
            </a:r>
          </a:p>
          <a:p>
            <a:pPr marL="0" indent="0">
              <a:buNone/>
            </a:pPr>
            <a:r>
              <a:rPr lang="en-US" dirty="0" err="1">
                <a:latin typeface="SGkClassic" pitchFamily="2" charset="2"/>
                <a:cs typeface="Times New Roman" panose="02020603050405020304" pitchFamily="18" charset="0"/>
              </a:rPr>
              <a:t>makro</a:t>
            </a:r>
            <a:r>
              <a:rPr lang="en-US" dirty="0">
                <a:latin typeface="SGkClassic" pitchFamily="2" charset="2"/>
                <a:cs typeface="Times New Roman" panose="02020603050405020304" pitchFamily="18" charset="0"/>
              </a:rPr>
              <a:t>/j		</a:t>
            </a:r>
            <a:r>
              <a:rPr lang="en-US" dirty="0" err="1">
                <a:latin typeface="SGkClassic" pitchFamily="2" charset="2"/>
                <a:cs typeface="Times New Roman" panose="02020603050405020304" pitchFamily="18" charset="0"/>
              </a:rPr>
              <a:t>makro</a:t>
            </a:r>
            <a:r>
              <a:rPr lang="en-US" dirty="0">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teroj</a:t>
            </a:r>
            <a:r>
              <a:rPr lang="en-US" dirty="0">
                <a:solidFill>
                  <a:srgbClr val="FF0000"/>
                </a:solidFill>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makro</a:t>
            </a:r>
            <a:r>
              <a:rPr lang="en-US" dirty="0">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tatoj</a:t>
            </a:r>
            <a:endParaRPr lang="en-US" dirty="0">
              <a:solidFill>
                <a:srgbClr val="FF0000"/>
              </a:solidFill>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long/tall		longer/taller	longest/tallest</a:t>
            </a:r>
          </a:p>
          <a:p>
            <a:pPr marL="0" indent="0" algn="ctr">
              <a:buNone/>
            </a:pPr>
            <a:r>
              <a:rPr lang="en-US" u="sng" dirty="0">
                <a:latin typeface="Times New Roman" panose="02020603050405020304" pitchFamily="18" charset="0"/>
                <a:cs typeface="Times New Roman" panose="02020603050405020304" pitchFamily="18" charset="0"/>
              </a:rPr>
              <a:t>Some Adjectives with Irregular Comparison</a:t>
            </a:r>
          </a:p>
          <a:p>
            <a:pPr marL="0" indent="0">
              <a:buNone/>
            </a:pPr>
            <a:r>
              <a:rPr lang="en-US" sz="3000" dirty="0">
                <a:latin typeface="SGkClassic" pitchFamily="2" charset="2"/>
                <a:cs typeface="Times New Roman" panose="02020603050405020304" pitchFamily="18" charset="0"/>
              </a:rPr>
              <a:t>a)</a:t>
            </a:r>
            <a:r>
              <a:rPr lang="en-US" sz="3000" dirty="0" err="1">
                <a:latin typeface="SGkClassic" pitchFamily="2" charset="2"/>
                <a:cs typeface="Times New Roman" panose="02020603050405020304" pitchFamily="18" charset="0"/>
              </a:rPr>
              <a:t>gaqo</a:t>
            </a:r>
            <a:r>
              <a:rPr lang="en-US" sz="3000" dirty="0">
                <a:latin typeface="SGkClassic" pitchFamily="2" charset="2"/>
                <a:cs typeface="Times New Roman" panose="02020603050405020304" pitchFamily="18" charset="0"/>
              </a:rPr>
              <a:t>/j		a)</a:t>
            </a:r>
            <a:r>
              <a:rPr lang="en-US" sz="3000" dirty="0" err="1">
                <a:latin typeface="SGkClassic" pitchFamily="2" charset="2"/>
                <a:cs typeface="Times New Roman" panose="02020603050405020304" pitchFamily="18" charset="0"/>
              </a:rPr>
              <a:t>mei</a:t>
            </a:r>
            <a:r>
              <a:rPr lang="en-US" sz="3000" dirty="0">
                <a:latin typeface="SGkClassic" pitchFamily="2" charset="2"/>
                <a:cs typeface="Times New Roman" panose="02020603050405020304" pitchFamily="18" charset="0"/>
              </a:rPr>
              <a:t>/</a:t>
            </a:r>
            <a:r>
              <a:rPr lang="en-US" sz="3000" dirty="0" err="1">
                <a:latin typeface="SGkClassic" pitchFamily="2" charset="2"/>
                <a:cs typeface="Times New Roman" panose="02020603050405020304" pitchFamily="18" charset="0"/>
              </a:rPr>
              <a:t>nwn</a:t>
            </a:r>
            <a:r>
              <a:rPr lang="en-US" sz="3000" dirty="0">
                <a:latin typeface="SGkClassic" pitchFamily="2" charset="2"/>
                <a:cs typeface="Times New Roman" panose="02020603050405020304" pitchFamily="18" charset="0"/>
              </a:rPr>
              <a:t>		a)/</a:t>
            </a:r>
            <a:r>
              <a:rPr lang="en-US" sz="3000" dirty="0" err="1">
                <a:latin typeface="SGkClassic" pitchFamily="2" charset="2"/>
                <a:cs typeface="Times New Roman" panose="02020603050405020304" pitchFamily="18" charset="0"/>
              </a:rPr>
              <a:t>ristoj</a:t>
            </a:r>
            <a:endParaRPr lang="en-US" sz="3000" dirty="0">
              <a:latin typeface="Times New Roman" panose="02020603050405020304" pitchFamily="18" charset="0"/>
              <a:cs typeface="Times New Roman" panose="02020603050405020304" pitchFamily="18" charset="0"/>
            </a:endParaRPr>
          </a:p>
          <a:p>
            <a:pPr marL="0" indent="0">
              <a:buNone/>
            </a:pPr>
            <a:r>
              <a:rPr lang="en-US" sz="3000" dirty="0">
                <a:latin typeface="Times New Roman" panose="02020603050405020304" pitchFamily="18" charset="0"/>
                <a:cs typeface="Times New Roman" panose="02020603050405020304" pitchFamily="18" charset="0"/>
              </a:rPr>
              <a:t>good			better			best</a:t>
            </a:r>
          </a:p>
          <a:p>
            <a:pPr marL="0" indent="0">
              <a:buNone/>
            </a:pPr>
            <a:r>
              <a:rPr lang="en-US" sz="3000" dirty="0">
                <a:latin typeface="SGkClassic" pitchFamily="2" charset="2"/>
                <a:cs typeface="Times New Roman" panose="02020603050405020304" pitchFamily="18" charset="0"/>
              </a:rPr>
              <a:t>me/</a:t>
            </a:r>
            <a:r>
              <a:rPr lang="en-US" sz="3000" dirty="0" err="1">
                <a:latin typeface="SGkClassic" pitchFamily="2" charset="2"/>
                <a:cs typeface="Times New Roman" panose="02020603050405020304" pitchFamily="18" charset="0"/>
              </a:rPr>
              <a:t>gaj</a:t>
            </a:r>
            <a:r>
              <a:rPr lang="en-US" sz="3000" dirty="0">
                <a:latin typeface="SGkClassic" pitchFamily="2" charset="2"/>
                <a:cs typeface="Times New Roman" panose="02020603050405020304" pitchFamily="18" charset="0"/>
              </a:rPr>
              <a:t>		</a:t>
            </a:r>
            <a:r>
              <a:rPr lang="en-US" sz="3000" dirty="0" err="1">
                <a:latin typeface="SGkClassic" pitchFamily="2" charset="2"/>
                <a:cs typeface="Times New Roman" panose="02020603050405020304" pitchFamily="18" charset="0"/>
              </a:rPr>
              <a:t>mei</a:t>
            </a:r>
            <a:r>
              <a:rPr lang="en-US" sz="3000" dirty="0">
                <a:latin typeface="SGkClassic" pitchFamily="2" charset="2"/>
                <a:cs typeface="Times New Roman" panose="02020603050405020304" pitchFamily="18" charset="0"/>
              </a:rPr>
              <a:t>/</a:t>
            </a:r>
            <a:r>
              <a:rPr lang="en-US" sz="3000" dirty="0" err="1">
                <a:latin typeface="SGkClassic" pitchFamily="2" charset="2"/>
                <a:cs typeface="Times New Roman" panose="02020603050405020304" pitchFamily="18" charset="0"/>
              </a:rPr>
              <a:t>zwn</a:t>
            </a:r>
            <a:r>
              <a:rPr lang="en-US" sz="3000" dirty="0">
                <a:latin typeface="SGkClassic" pitchFamily="2" charset="2"/>
                <a:cs typeface="Times New Roman" panose="02020603050405020304" pitchFamily="18" charset="0"/>
              </a:rPr>
              <a:t>		me/</a:t>
            </a:r>
            <a:r>
              <a:rPr lang="en-US" sz="3000" dirty="0" err="1">
                <a:latin typeface="SGkClassic" pitchFamily="2" charset="2"/>
                <a:cs typeface="Times New Roman" panose="02020603050405020304" pitchFamily="18" charset="0"/>
              </a:rPr>
              <a:t>gistoj</a:t>
            </a:r>
            <a:endParaRPr lang="en-US" sz="3000" dirty="0">
              <a:latin typeface="Times New Roman" panose="02020603050405020304" pitchFamily="18" charset="0"/>
              <a:cs typeface="Times New Roman" panose="02020603050405020304" pitchFamily="18" charset="0"/>
            </a:endParaRPr>
          </a:p>
          <a:p>
            <a:pPr marL="0" indent="0">
              <a:buNone/>
            </a:pPr>
            <a:r>
              <a:rPr lang="en-US" sz="3000" dirty="0">
                <a:latin typeface="Times New Roman" panose="02020603050405020304" pitchFamily="18" charset="0"/>
                <a:cs typeface="Times New Roman" panose="02020603050405020304" pitchFamily="18" charset="0"/>
              </a:rPr>
              <a:t>great/large		greater/larger	greatest/largest</a:t>
            </a:r>
          </a:p>
          <a:p>
            <a:pPr marL="0" indent="0">
              <a:buNone/>
            </a:pPr>
            <a:r>
              <a:rPr lang="en-US" sz="3000" dirty="0" err="1">
                <a:latin typeface="SGkClassic" pitchFamily="2" charset="2"/>
                <a:cs typeface="Times New Roman" panose="02020603050405020304" pitchFamily="18" charset="0"/>
              </a:rPr>
              <a:t>polu</a:t>
            </a:r>
            <a:r>
              <a:rPr lang="en-US" sz="3000" dirty="0">
                <a:latin typeface="SGkClassic" pitchFamily="2" charset="2"/>
                <a:cs typeface="Times New Roman" panose="02020603050405020304" pitchFamily="18" charset="0"/>
              </a:rPr>
              <a:t>/j		</a:t>
            </a:r>
            <a:r>
              <a:rPr lang="en-US" sz="3000" dirty="0" err="1">
                <a:latin typeface="SGkClassic" pitchFamily="2" charset="2"/>
                <a:cs typeface="Times New Roman" panose="02020603050405020304" pitchFamily="18" charset="0"/>
              </a:rPr>
              <a:t>plei</a:t>
            </a:r>
            <a:r>
              <a:rPr lang="en-US" sz="3000" dirty="0">
                <a:latin typeface="SGkClassic" pitchFamily="2" charset="2"/>
                <a:cs typeface="Times New Roman" panose="02020603050405020304" pitchFamily="18" charset="0"/>
              </a:rPr>
              <a:t>/</a:t>
            </a:r>
            <a:r>
              <a:rPr lang="en-US" sz="3000" dirty="0" err="1">
                <a:latin typeface="SGkClassic" pitchFamily="2" charset="2"/>
                <a:cs typeface="Times New Roman" panose="02020603050405020304" pitchFamily="18" charset="0"/>
              </a:rPr>
              <a:t>wn</a:t>
            </a:r>
            <a:r>
              <a:rPr lang="en-US" sz="3000" dirty="0">
                <a:latin typeface="SGkClassic" pitchFamily="2" charset="2"/>
                <a:cs typeface="Times New Roman" panose="02020603050405020304" pitchFamily="18" charset="0"/>
              </a:rPr>
              <a:t>		</a:t>
            </a:r>
            <a:r>
              <a:rPr lang="en-US" sz="3000" dirty="0" err="1">
                <a:latin typeface="SGkClassic" pitchFamily="2" charset="2"/>
                <a:cs typeface="Times New Roman" panose="02020603050405020304" pitchFamily="18" charset="0"/>
              </a:rPr>
              <a:t>plei</a:t>
            </a:r>
            <a:r>
              <a:rPr lang="en-US" sz="3000" dirty="0">
                <a:latin typeface="SGkClassic" pitchFamily="2" charset="2"/>
                <a:cs typeface="Times New Roman" panose="02020603050405020304" pitchFamily="18" charset="0"/>
              </a:rPr>
              <a:t>=</a:t>
            </a:r>
            <a:r>
              <a:rPr lang="en-US" sz="3000" dirty="0" err="1">
                <a:latin typeface="SGkClassic" pitchFamily="2" charset="2"/>
                <a:cs typeface="Times New Roman" panose="02020603050405020304" pitchFamily="18" charset="0"/>
              </a:rPr>
              <a:t>stoj</a:t>
            </a:r>
            <a:endParaRPr lang="en-US" sz="3000" dirty="0">
              <a:latin typeface="Times New Roman" panose="02020603050405020304" pitchFamily="18" charset="0"/>
              <a:cs typeface="Times New Roman" panose="02020603050405020304" pitchFamily="18" charset="0"/>
            </a:endParaRPr>
          </a:p>
          <a:p>
            <a:pPr marL="0" indent="0">
              <a:buNone/>
            </a:pPr>
            <a:r>
              <a:rPr lang="en-US" sz="3000" dirty="0">
                <a:latin typeface="Times New Roman" panose="02020603050405020304" pitchFamily="18" charset="0"/>
                <a:cs typeface="Times New Roman" panose="02020603050405020304" pitchFamily="18" charset="0"/>
              </a:rPr>
              <a:t>much			more			most</a:t>
            </a:r>
            <a:endParaRPr lang="en-US" sz="3000" dirty="0">
              <a:latin typeface="SGkClassic" pitchFamily="2" charset="2"/>
              <a:cs typeface="Times New Roman" panose="02020603050405020304" pitchFamily="18" charset="0"/>
            </a:endParaRPr>
          </a:p>
        </p:txBody>
      </p:sp>
    </p:spTree>
    <p:extLst>
      <p:ext uri="{BB962C8B-B14F-4D97-AF65-F5344CB8AC3E}">
        <p14:creationId xmlns:p14="http://schemas.microsoft.com/office/powerpoint/2010/main" val="550681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Conjunctions</a:t>
            </a:r>
          </a:p>
        </p:txBody>
      </p:sp>
      <p:sp>
        <p:nvSpPr>
          <p:cNvPr id="3" name="Content Placeholder 2"/>
          <p:cNvSpPr>
            <a:spLocks noGrp="1"/>
          </p:cNvSpPr>
          <p:nvPr>
            <p:ph idx="1"/>
          </p:nvPr>
        </p:nvSpPr>
        <p:spPr>
          <a:xfrm>
            <a:off x="457200" y="685800"/>
            <a:ext cx="8686800" cy="6096000"/>
          </a:xfrm>
        </p:spPr>
        <p:txBody>
          <a:bodyPr/>
          <a:lstStyle/>
          <a:p>
            <a:r>
              <a:rPr lang="en-US" dirty="0">
                <a:latin typeface="SGkClassic" pitchFamily="2" charset="2"/>
              </a:rPr>
              <a:t>a)</a:t>
            </a:r>
            <a:r>
              <a:rPr lang="en-US" dirty="0" err="1">
                <a:latin typeface="SGkClassic" pitchFamily="2" charset="2"/>
              </a:rPr>
              <a:t>lla</a:t>
            </a:r>
            <a:r>
              <a:rPr lang="en-US" dirty="0">
                <a:latin typeface="SGkClassic" pitchFamily="2" charset="2"/>
              </a:rPr>
              <a:t>/</a:t>
            </a:r>
            <a:r>
              <a:rPr lang="en-US" dirty="0">
                <a:latin typeface="Times New Roman" panose="02020603050405020304" pitchFamily="18" charset="0"/>
                <a:cs typeface="Times New Roman" panose="02020603050405020304" pitchFamily="18" charset="0"/>
              </a:rPr>
              <a:t> = But</a:t>
            </a:r>
          </a:p>
          <a:p>
            <a:r>
              <a:rPr lang="en-US" dirty="0">
                <a:latin typeface="SGkClassic" pitchFamily="2" charset="2"/>
              </a:rPr>
              <a:t>de/   </a:t>
            </a:r>
            <a:r>
              <a:rPr lang="en-US" dirty="0">
                <a:latin typeface="Times New Roman" panose="02020603050405020304" pitchFamily="18" charset="0"/>
                <a:cs typeface="Times New Roman" panose="02020603050405020304" pitchFamily="18" charset="0"/>
              </a:rPr>
              <a:t>=</a:t>
            </a:r>
            <a:r>
              <a:rPr lang="en-US" dirty="0">
                <a:latin typeface="SGkClassic" pitchFamily="2" charset="2"/>
              </a:rPr>
              <a:t>	</a:t>
            </a:r>
            <a:r>
              <a:rPr lang="en-US" dirty="0">
                <a:latin typeface="Times New Roman" panose="02020603050405020304" pitchFamily="18" charset="0"/>
                <a:cs typeface="Times New Roman" panose="02020603050405020304" pitchFamily="18" charset="0"/>
              </a:rPr>
              <a:t>However; Now; Then; but.</a:t>
            </a:r>
          </a:p>
          <a:p>
            <a:r>
              <a:rPr lang="en-US" dirty="0">
                <a:latin typeface="SGkClassic" pitchFamily="2" charset="2"/>
              </a:rPr>
              <a:t>kai/</a:t>
            </a:r>
            <a:r>
              <a:rPr lang="en-US" dirty="0">
                <a:latin typeface="Times New Roman" panose="02020603050405020304" pitchFamily="18" charset="0"/>
                <a:cs typeface="Times New Roman" panose="02020603050405020304" pitchFamily="18" charset="0"/>
              </a:rPr>
              <a:t>  =  and; and then; and so.</a:t>
            </a:r>
          </a:p>
          <a:p>
            <a:r>
              <a:rPr lang="en-US" dirty="0">
                <a:latin typeface="SGkClassic" pitchFamily="2" charset="2"/>
              </a:rPr>
              <a:t>a)/</a:t>
            </a:r>
            <a:r>
              <a:rPr lang="en-US" dirty="0" err="1">
                <a:latin typeface="SGkClassic" pitchFamily="2" charset="2"/>
              </a:rPr>
              <a:t>ra</a:t>
            </a:r>
            <a:r>
              <a:rPr lang="en-US" dirty="0">
                <a:latin typeface="Times New Roman" panose="02020603050405020304" pitchFamily="18" charset="0"/>
                <a:cs typeface="Times New Roman" panose="02020603050405020304" pitchFamily="18" charset="0"/>
              </a:rPr>
              <a:t> = therefore; then.</a:t>
            </a:r>
          </a:p>
          <a:p>
            <a:r>
              <a:rPr lang="en-US" dirty="0" err="1">
                <a:latin typeface="SGkClassic" pitchFamily="2" charset="2"/>
              </a:rPr>
              <a:t>ga</a:t>
            </a:r>
            <a:r>
              <a:rPr lang="en-US" dirty="0">
                <a:latin typeface="SGkClassic" pitchFamily="2" charset="2"/>
              </a:rPr>
              <a:t>/r</a:t>
            </a:r>
            <a:r>
              <a:rPr lang="en-US" dirty="0">
                <a:latin typeface="Times New Roman" panose="02020603050405020304" pitchFamily="18" charset="0"/>
                <a:cs typeface="Times New Roman" panose="02020603050405020304" pitchFamily="18" charset="0"/>
              </a:rPr>
              <a:t> = for; because, since; indeed.</a:t>
            </a:r>
          </a:p>
          <a:p>
            <a:r>
              <a:rPr lang="en-US" dirty="0">
                <a:latin typeface="SGkClassic" pitchFamily="2" charset="2"/>
              </a:rPr>
              <a:t>dh/</a:t>
            </a:r>
            <a:r>
              <a:rPr lang="en-US" dirty="0">
                <a:latin typeface="Times New Roman" panose="02020603050405020304" pitchFamily="18" charset="0"/>
                <a:cs typeface="Times New Roman" panose="02020603050405020304" pitchFamily="18" charset="0"/>
              </a:rPr>
              <a:t>   =  indeed; so; then.</a:t>
            </a:r>
          </a:p>
          <a:p>
            <a:r>
              <a:rPr lang="en-US" dirty="0" err="1">
                <a:latin typeface="SGkClassic" pitchFamily="2" charset="2"/>
              </a:rPr>
              <a:t>ei</a:t>
            </a:r>
            <a:r>
              <a:rPr lang="en-US" dirty="0">
                <a:latin typeface="SGkClassic" pitchFamily="2" charset="2"/>
              </a:rPr>
              <a:t>)</a:t>
            </a:r>
            <a:r>
              <a:rPr lang="en-US" dirty="0">
                <a:latin typeface="Times New Roman" panose="02020603050405020304" pitchFamily="18" charset="0"/>
                <a:cs typeface="Times New Roman" panose="02020603050405020304" pitchFamily="18" charset="0"/>
              </a:rPr>
              <a:t>  =  if (and it is true).</a:t>
            </a:r>
          </a:p>
          <a:p>
            <a:r>
              <a:rPr lang="en-US" dirty="0">
                <a:latin typeface="SGkClassic" pitchFamily="2" charset="2"/>
              </a:rPr>
              <a:t>e)a/n  </a:t>
            </a:r>
            <a:r>
              <a:rPr lang="en-US" dirty="0">
                <a:latin typeface="Times New Roman" panose="02020603050405020304" pitchFamily="18" charset="0"/>
                <a:cs typeface="Times New Roman" panose="02020603050405020304" pitchFamily="18" charset="0"/>
              </a:rPr>
              <a:t>=  if (maybe it is; maybe it is not).</a:t>
            </a:r>
          </a:p>
          <a:p>
            <a:r>
              <a:rPr lang="en-US" dirty="0">
                <a:latin typeface="SGkClassic" pitchFamily="2" charset="2"/>
              </a:rPr>
              <a:t>e)</a:t>
            </a:r>
            <a:r>
              <a:rPr lang="en-US" dirty="0" err="1">
                <a:latin typeface="SGkClassic" pitchFamily="2" charset="2"/>
              </a:rPr>
              <a:t>pei</a:t>
            </a:r>
            <a:r>
              <a:rPr lang="en-US" dirty="0">
                <a:latin typeface="SGkClassic" pitchFamily="2" charset="2"/>
              </a:rPr>
              <a:t>/</a:t>
            </a:r>
            <a:r>
              <a:rPr lang="en-US" dirty="0">
                <a:latin typeface="Times New Roman" panose="02020603050405020304" pitchFamily="18" charset="0"/>
                <a:cs typeface="Times New Roman" panose="02020603050405020304" pitchFamily="18" charset="0"/>
              </a:rPr>
              <a:t>  =  when; since, because.</a:t>
            </a:r>
          </a:p>
          <a:p>
            <a:r>
              <a:rPr lang="en-US" dirty="0">
                <a:latin typeface="SGkClassic" pitchFamily="2" charset="2"/>
                <a:cs typeface="Times New Roman" panose="02020603050405020304" pitchFamily="18" charset="0"/>
              </a:rPr>
              <a:t>e(/</a:t>
            </a:r>
            <a:r>
              <a:rPr lang="en-US" dirty="0" err="1">
                <a:latin typeface="SGkClassic" pitchFamily="2" charset="2"/>
                <a:cs typeface="Times New Roman" panose="02020603050405020304" pitchFamily="18" charset="0"/>
              </a:rPr>
              <a:t>wj</a:t>
            </a:r>
            <a:r>
              <a:rPr lang="en-US" dirty="0">
                <a:latin typeface="Times New Roman" panose="02020603050405020304" pitchFamily="18" charset="0"/>
                <a:cs typeface="Times New Roman" panose="02020603050405020304" pitchFamily="18" charset="0"/>
              </a:rPr>
              <a:t>  =  until; as long as; while.</a:t>
            </a:r>
            <a:endParaRPr lang="en-US" dirty="0">
              <a:latin typeface="SGkClassic" pitchFamily="2" charset="2"/>
              <a:cs typeface="Times New Roman" panose="02020603050405020304" pitchFamily="18" charset="0"/>
            </a:endParaRPr>
          </a:p>
          <a:p>
            <a:endParaRPr lang="en-US" dirty="0">
              <a:latin typeface="SGkClassic" pitchFamily="2" charset="2"/>
            </a:endParaRPr>
          </a:p>
        </p:txBody>
      </p:sp>
    </p:spTree>
    <p:extLst>
      <p:ext uri="{BB962C8B-B14F-4D97-AF65-F5344CB8AC3E}">
        <p14:creationId xmlns:p14="http://schemas.microsoft.com/office/powerpoint/2010/main" val="3770903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09"/>
            <a:ext cx="8229600" cy="764309"/>
          </a:xfrm>
        </p:spPr>
        <p:txBody>
          <a:bodyPr/>
          <a:lstStyle/>
          <a:p>
            <a:r>
              <a:rPr lang="en-US" dirty="0">
                <a:latin typeface="Times New Roman" panose="02020603050405020304" pitchFamily="18" charset="0"/>
                <a:cs typeface="Times New Roman" panose="02020603050405020304" pitchFamily="18" charset="0"/>
              </a:rPr>
              <a:t>Adverbs</a:t>
            </a:r>
          </a:p>
        </p:txBody>
      </p:sp>
      <p:sp>
        <p:nvSpPr>
          <p:cNvPr id="3" name="Content Placeholder 2"/>
          <p:cNvSpPr>
            <a:spLocks noGrp="1"/>
          </p:cNvSpPr>
          <p:nvPr>
            <p:ph idx="1"/>
          </p:nvPr>
        </p:nvSpPr>
        <p:spPr>
          <a:xfrm>
            <a:off x="152400" y="685800"/>
            <a:ext cx="8839200" cy="6096000"/>
          </a:xfrm>
        </p:spPr>
        <p:txBody>
          <a:bodyPr/>
          <a:lstStyle/>
          <a:p>
            <a:pPr marL="0" indent="0">
              <a:buNone/>
            </a:pPr>
            <a:r>
              <a:rPr lang="en-US" dirty="0">
                <a:latin typeface="Times New Roman" panose="02020603050405020304" pitchFamily="18" charset="0"/>
                <a:cs typeface="Times New Roman" panose="02020603050405020304" pitchFamily="18" charset="0"/>
              </a:rPr>
              <a:t>Adverbs are formed by changing the genitive masculine plural </a:t>
            </a:r>
            <a:r>
              <a:rPr lang="en-US" dirty="0" err="1">
                <a:latin typeface="SGkClassic" pitchFamily="2" charset="2"/>
                <a:cs typeface="Times New Roman" panose="02020603050405020304" pitchFamily="18" charset="0"/>
              </a:rPr>
              <a:t>wn</a:t>
            </a:r>
            <a:r>
              <a:rPr lang="en-US" dirty="0">
                <a:latin typeface="Times New Roman" panose="02020603050405020304" pitchFamily="18" charset="0"/>
                <a:cs typeface="Times New Roman" panose="02020603050405020304" pitchFamily="18" charset="0"/>
              </a:rPr>
              <a:t> ending of the adjective to </a:t>
            </a:r>
            <a:r>
              <a:rPr lang="en-US" dirty="0" err="1">
                <a:latin typeface="SGkClassic" pitchFamily="2" charset="2"/>
                <a:cs typeface="Times New Roman" panose="02020603050405020304" pitchFamily="18" charset="0"/>
              </a:rPr>
              <a:t>wj</a:t>
            </a:r>
            <a:r>
              <a:rPr lang="en-US" dirty="0">
                <a:latin typeface="SGkClassic" pitchFamily="2" charset="2"/>
                <a:cs typeface="Times New Roman" panose="02020603050405020304" pitchFamily="18" charset="0"/>
              </a:rPr>
              <a:t>.</a:t>
            </a:r>
          </a:p>
          <a:p>
            <a:pPr marL="0" indent="0">
              <a:buNone/>
            </a:pPr>
            <a:r>
              <a:rPr lang="en-US" u="sng" dirty="0">
                <a:latin typeface="Times New Roman" panose="02020603050405020304" pitchFamily="18" charset="0"/>
                <a:cs typeface="Times New Roman" panose="02020603050405020304" pitchFamily="18" charset="0"/>
              </a:rPr>
              <a:t>Positive</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Comparative</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Superlative</a:t>
            </a:r>
            <a:endParaRPr lang="en-US" dirty="0">
              <a:latin typeface="Times New Roman" panose="02020603050405020304" pitchFamily="18" charset="0"/>
              <a:cs typeface="Times New Roman" panose="02020603050405020304" pitchFamily="18" charset="0"/>
            </a:endParaRPr>
          </a:p>
          <a:p>
            <a:pPr marL="0" indent="0">
              <a:buNone/>
            </a:pPr>
            <a:r>
              <a:rPr lang="en-US" dirty="0" err="1">
                <a:latin typeface="SGkClassic" pitchFamily="2" charset="2"/>
                <a:cs typeface="Times New Roman" panose="02020603050405020304" pitchFamily="18" charset="0"/>
              </a:rPr>
              <a:t>dikai</a:t>
            </a:r>
            <a:r>
              <a:rPr lang="en-US" dirty="0">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wj</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dikaio</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teron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dikaio</a:t>
            </a:r>
            <a:r>
              <a:rPr lang="en-US" dirty="0">
                <a:latin typeface="SGkClassic" pitchFamily="2" charset="2"/>
                <a:cs typeface="Times New Roman" panose="02020603050405020304" pitchFamily="18" charset="0"/>
              </a:rPr>
              <a:t>/tata</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justly			more justly	most justly</a:t>
            </a:r>
          </a:p>
          <a:p>
            <a:pPr algn="ctr">
              <a:buFont typeface="SGkClassic"/>
              <a:buChar char=" "/>
            </a:pPr>
            <a:r>
              <a:rPr lang="en-US" u="sng" dirty="0">
                <a:latin typeface="Times New Roman" panose="02020603050405020304" pitchFamily="18" charset="0"/>
                <a:cs typeface="Times New Roman" panose="02020603050405020304" pitchFamily="18" charset="0"/>
              </a:rPr>
              <a:t>Irregular in Comparative Adverbs</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e)</a:t>
            </a:r>
            <a:r>
              <a:rPr lang="en-US" dirty="0" err="1">
                <a:latin typeface="SGkClassic" pitchFamily="2" charset="2"/>
                <a:cs typeface="Times New Roman" panose="02020603050405020304" pitchFamily="18" charset="0"/>
              </a:rPr>
              <a:t>ggu</a:t>
            </a:r>
            <a:r>
              <a:rPr lang="en-US" dirty="0">
                <a:latin typeface="SGkClassic" pitchFamily="2" charset="2"/>
                <a:cs typeface="Times New Roman" panose="02020603050405020304" pitchFamily="18" charset="0"/>
              </a:rPr>
              <a:t>/j		e)</a:t>
            </a:r>
            <a:r>
              <a:rPr lang="en-US" dirty="0" err="1">
                <a:latin typeface="SGkClassic" pitchFamily="2" charset="2"/>
                <a:cs typeface="Times New Roman" panose="02020603050405020304" pitchFamily="18" charset="0"/>
              </a:rPr>
              <a:t>ggu</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teron</a:t>
            </a:r>
            <a:r>
              <a:rPr lang="en-US" dirty="0">
                <a:latin typeface="SGkClassic" pitchFamily="2" charset="2"/>
                <a:cs typeface="Times New Roman" panose="02020603050405020304" pitchFamily="18" charset="0"/>
              </a:rPr>
              <a:t>	e)</a:t>
            </a:r>
            <a:r>
              <a:rPr lang="en-US" dirty="0" err="1">
                <a:latin typeface="SGkClassic" pitchFamily="2" charset="2"/>
                <a:cs typeface="Times New Roman" panose="02020603050405020304" pitchFamily="18" charset="0"/>
              </a:rPr>
              <a:t>ggu</a:t>
            </a:r>
            <a:r>
              <a:rPr lang="en-US" dirty="0">
                <a:latin typeface="SGkClassic" pitchFamily="2" charset="2"/>
                <a:cs typeface="Times New Roman" panose="02020603050405020304" pitchFamily="18" charset="0"/>
              </a:rPr>
              <a:t>/tata</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near, nearly	more nearly	most nearly</a:t>
            </a:r>
          </a:p>
          <a:p>
            <a:pPr marL="0" indent="0">
              <a:buNone/>
            </a:pPr>
            <a:r>
              <a:rPr lang="en-US" dirty="0">
                <a:latin typeface="SGkClassic" pitchFamily="2" charset="2"/>
                <a:cs typeface="Times New Roman" panose="02020603050405020304" pitchFamily="18" charset="0"/>
              </a:rPr>
              <a:t>ma/la		ma=</a:t>
            </a:r>
            <a:r>
              <a:rPr lang="en-US" dirty="0" err="1">
                <a:latin typeface="SGkClassic" pitchFamily="2" charset="2"/>
                <a:cs typeface="Times New Roman" panose="02020603050405020304" pitchFamily="18" charset="0"/>
              </a:rPr>
              <a:t>llon</a:t>
            </a:r>
            <a:r>
              <a:rPr lang="en-US" dirty="0">
                <a:latin typeface="SGkClassic" pitchFamily="2" charset="2"/>
                <a:cs typeface="Times New Roman" panose="02020603050405020304" pitchFamily="18" charset="0"/>
              </a:rPr>
              <a:t>		ma/</a:t>
            </a:r>
            <a:r>
              <a:rPr lang="en-US" dirty="0" err="1">
                <a:latin typeface="SGkClassic" pitchFamily="2" charset="2"/>
                <a:cs typeface="Times New Roman" panose="02020603050405020304" pitchFamily="18" charset="0"/>
              </a:rPr>
              <a:t>lista</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very			more, rather	most, certainly</a:t>
            </a:r>
            <a:endParaRPr lang="en-US" dirty="0">
              <a:latin typeface="SGkClassic" pitchFamily="2" charset="2"/>
              <a:cs typeface="Times New Roman" panose="02020603050405020304" pitchFamily="18" charset="0"/>
            </a:endParaRPr>
          </a:p>
        </p:txBody>
      </p:sp>
    </p:spTree>
    <p:extLst>
      <p:ext uri="{BB962C8B-B14F-4D97-AF65-F5344CB8AC3E}">
        <p14:creationId xmlns:p14="http://schemas.microsoft.com/office/powerpoint/2010/main" val="3380933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Irregular Nouns</a:t>
            </a:r>
          </a:p>
        </p:txBody>
      </p:sp>
      <p:sp>
        <p:nvSpPr>
          <p:cNvPr id="3" name="Content Placeholder 2"/>
          <p:cNvSpPr>
            <a:spLocks noGrp="1"/>
          </p:cNvSpPr>
          <p:nvPr>
            <p:ph idx="1"/>
          </p:nvPr>
        </p:nvSpPr>
        <p:spPr>
          <a:xfrm>
            <a:off x="152400" y="762000"/>
            <a:ext cx="8839200" cy="6019800"/>
          </a:xfrm>
        </p:spPr>
        <p:txBody>
          <a:bodyPr/>
          <a:lstStyle/>
          <a:p>
            <a:pPr marL="0" indent="0">
              <a:buNone/>
            </a:pPr>
            <a:r>
              <a:rPr lang="en-US" dirty="0"/>
              <a:t>	</a:t>
            </a:r>
            <a:r>
              <a:rPr lang="en-US" dirty="0">
                <a:latin typeface="Times New Roman" panose="02020603050405020304" pitchFamily="18" charset="0"/>
                <a:cs typeface="Times New Roman" panose="02020603050405020304" pitchFamily="18" charset="0"/>
              </a:rPr>
              <a:t>“city”	     “man”			“father”</a:t>
            </a:r>
          </a:p>
          <a:p>
            <a:pPr marL="0" indent="0">
              <a:buNone/>
            </a:pPr>
            <a:r>
              <a:rPr lang="en-US" dirty="0" err="1">
                <a:latin typeface="Times New Roman" panose="02020603050405020304" pitchFamily="18" charset="0"/>
                <a:cs typeface="Times New Roman" panose="02020603050405020304" pitchFamily="18" charset="0"/>
              </a:rPr>
              <a:t>n.s</a:t>
            </a:r>
            <a:r>
              <a:rPr lang="en-US" dirty="0">
                <a:latin typeface="Times New Roman" panose="02020603050405020304" pitchFamily="18" charset="0"/>
                <a:cs typeface="Times New Roman" panose="02020603050405020304" pitchFamily="18" charset="0"/>
              </a:rPr>
              <a:t>.  </a:t>
            </a:r>
            <a:r>
              <a:rPr lang="en-US" dirty="0" err="1">
                <a:latin typeface="SGkClassic" pitchFamily="2" charset="2"/>
              </a:rPr>
              <a:t>po</a:t>
            </a:r>
            <a:r>
              <a:rPr lang="en-US" dirty="0">
                <a:latin typeface="SGkClassic" pitchFamily="2" charset="2"/>
              </a:rPr>
              <a:t>/</a:t>
            </a:r>
            <a:r>
              <a:rPr lang="en-US" dirty="0" err="1">
                <a:latin typeface="SGkClassic" pitchFamily="2" charset="2"/>
              </a:rPr>
              <a:t>lij</a:t>
            </a:r>
            <a:r>
              <a:rPr lang="en-US" dirty="0">
                <a:latin typeface="SGkClassic" pitchFamily="2" charset="2"/>
              </a:rPr>
              <a:t> 	   a)</a:t>
            </a:r>
            <a:r>
              <a:rPr lang="en-US" dirty="0" err="1">
                <a:latin typeface="SGkClassic" pitchFamily="2" charset="2"/>
              </a:rPr>
              <a:t>nh</a:t>
            </a:r>
            <a:r>
              <a:rPr lang="en-US" dirty="0">
                <a:latin typeface="SGkClassic" pitchFamily="2" charset="2"/>
              </a:rPr>
              <a:t>/r			path/r</a:t>
            </a:r>
            <a:endParaRPr lang="en-US" dirty="0"/>
          </a:p>
          <a:p>
            <a:pPr marL="0" indent="0">
              <a:buNone/>
            </a:pPr>
            <a:r>
              <a:rPr lang="en-US" dirty="0" err="1">
                <a:latin typeface="Times New Roman" panose="02020603050405020304" pitchFamily="18" charset="0"/>
                <a:cs typeface="Times New Roman" panose="02020603050405020304" pitchFamily="18" charset="0"/>
              </a:rPr>
              <a:t>g.s</a:t>
            </a:r>
            <a:r>
              <a:rPr lang="en-US" dirty="0">
                <a:latin typeface="Times New Roman" panose="02020603050405020304" pitchFamily="18" charset="0"/>
                <a:cs typeface="Times New Roman" panose="02020603050405020304" pitchFamily="18" charset="0"/>
              </a:rPr>
              <a:t>.  </a:t>
            </a:r>
            <a:r>
              <a:rPr lang="en-US" dirty="0" err="1">
                <a:latin typeface="SGkClassic" pitchFamily="2" charset="2"/>
              </a:rPr>
              <a:t>po</a:t>
            </a:r>
            <a:r>
              <a:rPr lang="en-US" dirty="0">
                <a:latin typeface="SGkClassic" pitchFamily="2" charset="2"/>
              </a:rPr>
              <a:t>/</a:t>
            </a:r>
            <a:r>
              <a:rPr lang="en-US" dirty="0" err="1">
                <a:latin typeface="SGkClassic" pitchFamily="2" charset="2"/>
              </a:rPr>
              <a:t>lewj</a:t>
            </a:r>
            <a:r>
              <a:rPr lang="en-US" dirty="0">
                <a:latin typeface="SGkClassic" pitchFamily="2" charset="2"/>
              </a:rPr>
              <a:t>	   a)</a:t>
            </a:r>
            <a:r>
              <a:rPr lang="en-US" dirty="0" err="1">
                <a:latin typeface="SGkClassic" pitchFamily="2" charset="2"/>
              </a:rPr>
              <a:t>ndro</a:t>
            </a:r>
            <a:r>
              <a:rPr lang="en-US" dirty="0">
                <a:latin typeface="SGkClassic" pitchFamily="2" charset="2"/>
              </a:rPr>
              <a:t>/j		</a:t>
            </a:r>
            <a:r>
              <a:rPr lang="en-US" dirty="0" err="1">
                <a:latin typeface="SGkClassic" pitchFamily="2" charset="2"/>
              </a:rPr>
              <a:t>patro</a:t>
            </a:r>
            <a:r>
              <a:rPr lang="en-US" dirty="0">
                <a:latin typeface="SGkClassic" pitchFamily="2" charset="2"/>
              </a:rPr>
              <a:t>/j</a:t>
            </a:r>
            <a:endParaRPr lang="en-US" dirty="0"/>
          </a:p>
          <a:p>
            <a:pPr marL="0" indent="0">
              <a:buNone/>
            </a:pPr>
            <a:r>
              <a:rPr lang="en-US" dirty="0" err="1">
                <a:latin typeface="Times New Roman" panose="02020603050405020304" pitchFamily="18" charset="0"/>
                <a:cs typeface="Times New Roman" panose="02020603050405020304" pitchFamily="18" charset="0"/>
              </a:rPr>
              <a:t>d.s.</a:t>
            </a:r>
            <a:r>
              <a:rPr lang="en-US" dirty="0">
                <a:latin typeface="Times New Roman" panose="02020603050405020304" pitchFamily="18" charset="0"/>
                <a:cs typeface="Times New Roman" panose="02020603050405020304" pitchFamily="18" charset="0"/>
              </a:rPr>
              <a:t>  </a:t>
            </a:r>
            <a:r>
              <a:rPr lang="en-US" dirty="0" err="1">
                <a:latin typeface="SGkClassic" pitchFamily="2" charset="2"/>
              </a:rPr>
              <a:t>po</a:t>
            </a:r>
            <a:r>
              <a:rPr lang="en-US" dirty="0">
                <a:latin typeface="SGkClassic" pitchFamily="2" charset="2"/>
              </a:rPr>
              <a:t>/</a:t>
            </a:r>
            <a:r>
              <a:rPr lang="en-US" dirty="0" err="1">
                <a:latin typeface="SGkClassic" pitchFamily="2" charset="2"/>
              </a:rPr>
              <a:t>leij</a:t>
            </a:r>
            <a:r>
              <a:rPr lang="en-US" dirty="0">
                <a:latin typeface="SGkClassic" pitchFamily="2" charset="2"/>
              </a:rPr>
              <a:t>	   a)</a:t>
            </a:r>
            <a:r>
              <a:rPr lang="en-US" dirty="0" err="1">
                <a:latin typeface="SGkClassic" pitchFamily="2" charset="2"/>
              </a:rPr>
              <a:t>ndri</a:t>
            </a:r>
            <a:r>
              <a:rPr lang="en-US" dirty="0">
                <a:latin typeface="SGkClassic" pitchFamily="2" charset="2"/>
              </a:rPr>
              <a:t>/			</a:t>
            </a:r>
            <a:r>
              <a:rPr lang="en-US" dirty="0" err="1">
                <a:latin typeface="SGkClassic" pitchFamily="2" charset="2"/>
              </a:rPr>
              <a:t>patri</a:t>
            </a:r>
            <a:r>
              <a:rPr lang="en-US" dirty="0">
                <a:latin typeface="SGkClassic" pitchFamily="2" charset="2"/>
              </a:rPr>
              <a:t>/</a:t>
            </a:r>
            <a:endParaRPr lang="en-US" dirty="0"/>
          </a:p>
          <a:p>
            <a:pPr marL="0" indent="0">
              <a:buNone/>
            </a:pPr>
            <a:r>
              <a:rPr lang="en-US" dirty="0" err="1">
                <a:latin typeface="Times New Roman" panose="02020603050405020304" pitchFamily="18" charset="0"/>
                <a:cs typeface="Times New Roman" panose="02020603050405020304" pitchFamily="18" charset="0"/>
              </a:rPr>
              <a:t>a.s</a:t>
            </a:r>
            <a:r>
              <a:rPr lang="en-US" dirty="0">
                <a:latin typeface="Times New Roman" panose="02020603050405020304" pitchFamily="18" charset="0"/>
                <a:cs typeface="Times New Roman" panose="02020603050405020304" pitchFamily="18" charset="0"/>
              </a:rPr>
              <a:t>.  </a:t>
            </a:r>
            <a:r>
              <a:rPr lang="en-US" dirty="0" err="1">
                <a:latin typeface="SGkClassic" pitchFamily="2" charset="2"/>
              </a:rPr>
              <a:t>po</a:t>
            </a:r>
            <a:r>
              <a:rPr lang="en-US" dirty="0">
                <a:latin typeface="SGkClassic" pitchFamily="2" charset="2"/>
              </a:rPr>
              <a:t>/</a:t>
            </a:r>
            <a:r>
              <a:rPr lang="en-US" dirty="0" err="1">
                <a:latin typeface="SGkClassic" pitchFamily="2" charset="2"/>
              </a:rPr>
              <a:t>lin</a:t>
            </a:r>
            <a:r>
              <a:rPr lang="en-US" dirty="0">
                <a:latin typeface="SGkClassic" pitchFamily="2" charset="2"/>
              </a:rPr>
              <a:t>	   a)/</a:t>
            </a:r>
            <a:r>
              <a:rPr lang="en-US" dirty="0" err="1">
                <a:latin typeface="SGkClassic" pitchFamily="2" charset="2"/>
              </a:rPr>
              <a:t>ndra</a:t>
            </a:r>
            <a:r>
              <a:rPr lang="en-US" dirty="0">
                <a:latin typeface="SGkClassic" pitchFamily="2" charset="2"/>
              </a:rPr>
              <a:t>			pate/</a:t>
            </a:r>
            <a:r>
              <a:rPr lang="en-US" dirty="0" err="1">
                <a:latin typeface="SGkClassic" pitchFamily="2" charset="2"/>
              </a:rPr>
              <a:t>ra</a:t>
            </a:r>
            <a:endParaRPr lang="en-US" dirty="0"/>
          </a:p>
          <a:p>
            <a:pPr marL="0" indent="0">
              <a:buNone/>
            </a:pPr>
            <a:r>
              <a:rPr lang="en-US" dirty="0" err="1">
                <a:latin typeface="Times New Roman" panose="02020603050405020304" pitchFamily="18" charset="0"/>
                <a:cs typeface="Times New Roman" panose="02020603050405020304" pitchFamily="18" charset="0"/>
              </a:rPr>
              <a:t>n.p</a:t>
            </a:r>
            <a:r>
              <a:rPr lang="en-US" dirty="0">
                <a:latin typeface="Times New Roman" panose="02020603050405020304" pitchFamily="18" charset="0"/>
                <a:cs typeface="Times New Roman" panose="02020603050405020304" pitchFamily="18" charset="0"/>
              </a:rPr>
              <a:t>.  </a:t>
            </a:r>
            <a:r>
              <a:rPr lang="en-US" dirty="0" err="1">
                <a:latin typeface="SGkClassic" pitchFamily="2" charset="2"/>
              </a:rPr>
              <a:t>po</a:t>
            </a:r>
            <a:r>
              <a:rPr lang="en-US" dirty="0">
                <a:latin typeface="SGkClassic" pitchFamily="2" charset="2"/>
              </a:rPr>
              <a:t>/</a:t>
            </a:r>
            <a:r>
              <a:rPr lang="en-US" dirty="0" err="1">
                <a:latin typeface="SGkClassic" pitchFamily="2" charset="2"/>
              </a:rPr>
              <a:t>l</a:t>
            </a:r>
            <a:r>
              <a:rPr lang="en-US" dirty="0" err="1">
                <a:solidFill>
                  <a:srgbClr val="FF0000"/>
                </a:solidFill>
                <a:latin typeface="SGkClassic" pitchFamily="2" charset="2"/>
              </a:rPr>
              <a:t>eij</a:t>
            </a:r>
            <a:r>
              <a:rPr lang="en-US" dirty="0">
                <a:solidFill>
                  <a:srgbClr val="FF0000"/>
                </a:solidFill>
                <a:latin typeface="SGkClassic" pitchFamily="2" charset="2"/>
              </a:rPr>
              <a:t>	   </a:t>
            </a:r>
            <a:r>
              <a:rPr lang="en-US" dirty="0">
                <a:latin typeface="SGkClassic" pitchFamily="2" charset="2"/>
              </a:rPr>
              <a:t>a)/</a:t>
            </a:r>
            <a:r>
              <a:rPr lang="en-US" dirty="0" err="1">
                <a:latin typeface="SGkClassic" pitchFamily="2" charset="2"/>
              </a:rPr>
              <a:t>ndrej</a:t>
            </a:r>
            <a:r>
              <a:rPr lang="en-US" dirty="0">
                <a:latin typeface="SGkClassic" pitchFamily="2" charset="2"/>
              </a:rPr>
              <a:t>		pate/</a:t>
            </a:r>
            <a:r>
              <a:rPr lang="en-US" dirty="0" err="1">
                <a:latin typeface="SGkClassic" pitchFamily="2" charset="2"/>
              </a:rPr>
              <a:t>rej</a:t>
            </a:r>
            <a:endParaRPr lang="en-US" dirty="0"/>
          </a:p>
          <a:p>
            <a:pPr marL="0" indent="0">
              <a:buNone/>
            </a:pPr>
            <a:r>
              <a:rPr lang="en-US" dirty="0" err="1">
                <a:latin typeface="Times New Roman" panose="02020603050405020304" pitchFamily="18" charset="0"/>
                <a:cs typeface="Times New Roman" panose="02020603050405020304" pitchFamily="18" charset="0"/>
              </a:rPr>
              <a:t>g.p</a:t>
            </a:r>
            <a:r>
              <a:rPr lang="en-US" dirty="0">
                <a:latin typeface="Times New Roman" panose="02020603050405020304" pitchFamily="18" charset="0"/>
                <a:cs typeface="Times New Roman" panose="02020603050405020304" pitchFamily="18" charset="0"/>
              </a:rPr>
              <a:t>.  </a:t>
            </a:r>
            <a:r>
              <a:rPr lang="en-US" dirty="0" err="1">
                <a:latin typeface="SGkClassic" pitchFamily="2" charset="2"/>
              </a:rPr>
              <a:t>po</a:t>
            </a:r>
            <a:r>
              <a:rPr lang="en-US" dirty="0">
                <a:latin typeface="SGkClassic" pitchFamily="2" charset="2"/>
              </a:rPr>
              <a:t>/</a:t>
            </a:r>
            <a:r>
              <a:rPr lang="en-US" dirty="0" err="1">
                <a:latin typeface="SGkClassic" pitchFamily="2" charset="2"/>
              </a:rPr>
              <a:t>lewn</a:t>
            </a:r>
            <a:r>
              <a:rPr lang="en-US" dirty="0">
                <a:latin typeface="SGkClassic" pitchFamily="2" charset="2"/>
              </a:rPr>
              <a:t>	   a)</a:t>
            </a:r>
            <a:r>
              <a:rPr lang="en-US" dirty="0" err="1">
                <a:latin typeface="SGkClassic" pitchFamily="2" charset="2"/>
              </a:rPr>
              <a:t>ndrw</a:t>
            </a:r>
            <a:r>
              <a:rPr lang="en-US" dirty="0">
                <a:latin typeface="SGkClassic" pitchFamily="2" charset="2"/>
              </a:rPr>
              <a:t>=n		pate/</a:t>
            </a:r>
            <a:r>
              <a:rPr lang="en-US" dirty="0" err="1">
                <a:latin typeface="SGkClassic" pitchFamily="2" charset="2"/>
              </a:rPr>
              <a:t>rwn</a:t>
            </a:r>
            <a:endParaRPr lang="en-US" dirty="0"/>
          </a:p>
          <a:p>
            <a:pPr marL="0" indent="0">
              <a:buNone/>
            </a:pPr>
            <a:r>
              <a:rPr lang="en-US" dirty="0" err="1">
                <a:latin typeface="Times New Roman" panose="02020603050405020304" pitchFamily="18" charset="0"/>
                <a:cs typeface="Times New Roman" panose="02020603050405020304" pitchFamily="18" charset="0"/>
              </a:rPr>
              <a:t>d.p.</a:t>
            </a:r>
            <a:r>
              <a:rPr lang="en-US" dirty="0">
                <a:latin typeface="Times New Roman" panose="02020603050405020304" pitchFamily="18" charset="0"/>
                <a:cs typeface="Times New Roman" panose="02020603050405020304" pitchFamily="18" charset="0"/>
              </a:rPr>
              <a:t>  </a:t>
            </a:r>
            <a:r>
              <a:rPr lang="en-US" dirty="0" err="1">
                <a:latin typeface="SGkClassic" pitchFamily="2" charset="2"/>
              </a:rPr>
              <a:t>po</a:t>
            </a:r>
            <a:r>
              <a:rPr lang="en-US" dirty="0">
                <a:latin typeface="SGkClassic" pitchFamily="2" charset="2"/>
              </a:rPr>
              <a:t>/</a:t>
            </a:r>
            <a:r>
              <a:rPr lang="en-US" dirty="0" err="1">
                <a:latin typeface="SGkClassic" pitchFamily="2" charset="2"/>
              </a:rPr>
              <a:t>leji</a:t>
            </a:r>
            <a:r>
              <a:rPr lang="en-US" dirty="0">
                <a:latin typeface="SGkClassic" pitchFamily="2" charset="2"/>
              </a:rPr>
              <a:t>[n]	   a)</a:t>
            </a:r>
            <a:r>
              <a:rPr lang="en-US" dirty="0" err="1">
                <a:latin typeface="SGkClassic" pitchFamily="2" charset="2"/>
              </a:rPr>
              <a:t>ndra</a:t>
            </a:r>
            <a:r>
              <a:rPr lang="en-US" dirty="0">
                <a:latin typeface="SGkClassic" pitchFamily="2" charset="2"/>
              </a:rPr>
              <a:t>/</a:t>
            </a:r>
            <a:r>
              <a:rPr lang="en-US" dirty="0" err="1">
                <a:latin typeface="SGkClassic" pitchFamily="2" charset="2"/>
              </a:rPr>
              <a:t>ji</a:t>
            </a:r>
            <a:r>
              <a:rPr lang="en-US" dirty="0">
                <a:latin typeface="SGkClassic" pitchFamily="2" charset="2"/>
              </a:rPr>
              <a:t>[n]		</a:t>
            </a:r>
            <a:r>
              <a:rPr lang="en-US" dirty="0" err="1">
                <a:latin typeface="SGkClassic" pitchFamily="2" charset="2"/>
              </a:rPr>
              <a:t>patra</a:t>
            </a:r>
            <a:r>
              <a:rPr lang="en-US" dirty="0">
                <a:latin typeface="SGkClassic" pitchFamily="2" charset="2"/>
              </a:rPr>
              <a:t>/</a:t>
            </a:r>
            <a:r>
              <a:rPr lang="en-US" dirty="0" err="1">
                <a:latin typeface="SGkClassic" pitchFamily="2" charset="2"/>
              </a:rPr>
              <a:t>si</a:t>
            </a:r>
            <a:r>
              <a:rPr lang="en-US" dirty="0">
                <a:latin typeface="SGkClassic" pitchFamily="2" charset="2"/>
              </a:rPr>
              <a:t>[n]</a:t>
            </a:r>
            <a:endParaRPr lang="en-US" dirty="0"/>
          </a:p>
          <a:p>
            <a:pPr marL="0" indent="0">
              <a:buNone/>
            </a:pPr>
            <a:r>
              <a:rPr lang="en-US" dirty="0" err="1">
                <a:latin typeface="Times New Roman" panose="02020603050405020304" pitchFamily="18" charset="0"/>
                <a:cs typeface="Times New Roman" panose="02020603050405020304" pitchFamily="18" charset="0"/>
              </a:rPr>
              <a:t>a.p</a:t>
            </a:r>
            <a:r>
              <a:rPr lang="en-US" dirty="0">
                <a:latin typeface="Times New Roman" panose="02020603050405020304" pitchFamily="18" charset="0"/>
                <a:cs typeface="Times New Roman" panose="02020603050405020304" pitchFamily="18" charset="0"/>
              </a:rPr>
              <a:t>.  </a:t>
            </a:r>
            <a:r>
              <a:rPr lang="en-US" dirty="0" err="1">
                <a:latin typeface="SGkClassic" pitchFamily="2" charset="2"/>
                <a:cs typeface="Times New Roman" panose="02020603050405020304" pitchFamily="18" charset="0"/>
              </a:rPr>
              <a:t>po</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l</a:t>
            </a:r>
            <a:r>
              <a:rPr lang="en-US" dirty="0" err="1">
                <a:solidFill>
                  <a:srgbClr val="FF0000"/>
                </a:solidFill>
                <a:latin typeface="SGkClassic" pitchFamily="2" charset="2"/>
                <a:cs typeface="Times New Roman" panose="02020603050405020304" pitchFamily="18" charset="0"/>
              </a:rPr>
              <a:t>eij</a:t>
            </a:r>
            <a:r>
              <a:rPr lang="en-US" dirty="0">
                <a:solidFill>
                  <a:srgbClr val="FF0000"/>
                </a:solidFill>
                <a:latin typeface="SGkClassic" pitchFamily="2" charset="2"/>
                <a:cs typeface="Times New Roman" panose="02020603050405020304" pitchFamily="18" charset="0"/>
              </a:rPr>
              <a:t>	   </a:t>
            </a:r>
            <a:r>
              <a:rPr lang="en-US" dirty="0">
                <a:latin typeface="SGkClassic" pitchFamily="2" charset="2"/>
                <a:cs typeface="Times New Roman" panose="02020603050405020304" pitchFamily="18" charset="0"/>
              </a:rPr>
              <a:t>a)/</a:t>
            </a:r>
            <a:r>
              <a:rPr lang="en-US" dirty="0" err="1">
                <a:latin typeface="SGkClassic" pitchFamily="2" charset="2"/>
                <a:cs typeface="Times New Roman" panose="02020603050405020304" pitchFamily="18" charset="0"/>
              </a:rPr>
              <a:t>ndraj</a:t>
            </a:r>
            <a:r>
              <a:rPr lang="en-US" dirty="0">
                <a:latin typeface="SGkClassic" pitchFamily="2" charset="2"/>
                <a:cs typeface="Times New Roman" panose="02020603050405020304" pitchFamily="18" charset="0"/>
              </a:rPr>
              <a:t>		pate/</a:t>
            </a:r>
            <a:r>
              <a:rPr lang="en-US" dirty="0" err="1">
                <a:latin typeface="SGkClassic" pitchFamily="2" charset="2"/>
                <a:cs typeface="Times New Roman" panose="02020603050405020304" pitchFamily="18" charset="0"/>
              </a:rPr>
              <a:t>rij</a:t>
            </a:r>
            <a:endParaRPr lang="en-US" dirty="0">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“mother”: </a:t>
            </a:r>
            <a:r>
              <a:rPr lang="en-US" dirty="0" err="1">
                <a:latin typeface="SGkClassic" pitchFamily="2" charset="2"/>
                <a:cs typeface="Times New Roman" panose="02020603050405020304" pitchFamily="18" charset="0"/>
              </a:rPr>
              <a:t>mh</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thr</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mhtro</a:t>
            </a:r>
            <a:r>
              <a:rPr lang="en-US" dirty="0">
                <a:latin typeface="SGkClassic" pitchFamily="2" charset="2"/>
                <a:cs typeface="Times New Roman" panose="02020603050405020304" pitchFamily="18" charset="0"/>
              </a:rPr>
              <a:t>/j, </a:t>
            </a:r>
            <a:r>
              <a:rPr lang="en-US" dirty="0" err="1">
                <a:latin typeface="SGkClassic" pitchFamily="2" charset="2"/>
                <a:cs typeface="Times New Roman" panose="02020603050405020304" pitchFamily="18" charset="0"/>
              </a:rPr>
              <a:t>mhtri</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mhte</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ra</a:t>
            </a: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08486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658091"/>
          </a:xfrm>
        </p:spPr>
        <p:txBody>
          <a:bodyPr>
            <a:normAutofit fontScale="90000"/>
          </a:bodyPr>
          <a:lstStyle/>
          <a:p>
            <a:r>
              <a:rPr lang="en-US" dirty="0"/>
              <a:t>Numerals</a:t>
            </a:r>
          </a:p>
        </p:txBody>
      </p:sp>
      <p:sp>
        <p:nvSpPr>
          <p:cNvPr id="3" name="Content Placeholder 2"/>
          <p:cNvSpPr>
            <a:spLocks noGrp="1"/>
          </p:cNvSpPr>
          <p:nvPr>
            <p:ph idx="1"/>
          </p:nvPr>
        </p:nvSpPr>
        <p:spPr>
          <a:xfrm>
            <a:off x="76200" y="609600"/>
            <a:ext cx="8991600" cy="6172200"/>
          </a:xfrm>
        </p:spPr>
        <p:txBody>
          <a:bodyPr/>
          <a:lstStyle/>
          <a:p>
            <a:pPr marL="0" indent="0">
              <a:buNone/>
            </a:pPr>
            <a:r>
              <a:rPr lang="en-US" sz="2400" dirty="0">
                <a:latin typeface="SGkClassic" pitchFamily="2" charset="2"/>
              </a:rPr>
              <a:t>1. </a:t>
            </a:r>
            <a:r>
              <a:rPr lang="en-US" sz="2400" dirty="0" err="1">
                <a:latin typeface="SGkClassic" pitchFamily="2" charset="2"/>
              </a:rPr>
              <a:t>ei</a:t>
            </a:r>
            <a:r>
              <a:rPr lang="en-US" sz="2400" dirty="0">
                <a:latin typeface="SGkClassic" pitchFamily="2" charset="2"/>
              </a:rPr>
              <a:t>(=j, mi/a, e(/n		</a:t>
            </a:r>
            <a:r>
              <a:rPr lang="en-US" sz="2400" dirty="0">
                <a:latin typeface="Times New Roman" panose="02020603050405020304" pitchFamily="18" charset="0"/>
                <a:cs typeface="Times New Roman" panose="02020603050405020304" pitchFamily="18" charset="0"/>
              </a:rPr>
              <a:t>11. </a:t>
            </a:r>
            <a:r>
              <a:rPr lang="en-US" sz="2400" dirty="0">
                <a:latin typeface="SGkClassic" pitchFamily="2" charset="2"/>
                <a:cs typeface="Times New Roman" panose="02020603050405020304" pitchFamily="18" charset="0"/>
              </a:rPr>
              <a:t>e(/n-</a:t>
            </a:r>
            <a:r>
              <a:rPr lang="en-US" sz="2400" dirty="0" err="1">
                <a:latin typeface="SGkClassic" pitchFamily="2" charset="2"/>
                <a:cs typeface="Times New Roman" panose="02020603050405020304" pitchFamily="18" charset="0"/>
              </a:rPr>
              <a:t>deka</a:t>
            </a:r>
            <a:endParaRPr lang="en-US" sz="2400" dirty="0">
              <a:latin typeface="SGkClassic" pitchFamily="2" charset="2"/>
            </a:endParaRPr>
          </a:p>
          <a:p>
            <a:pPr marL="0" indent="0">
              <a:buNone/>
            </a:pPr>
            <a:r>
              <a:rPr lang="en-US" sz="2400" dirty="0">
                <a:latin typeface="SGkClassic" pitchFamily="2" charset="2"/>
              </a:rPr>
              <a:t>2. du/o				</a:t>
            </a:r>
            <a:r>
              <a:rPr lang="en-US" sz="2400" dirty="0">
                <a:latin typeface="Times New Roman" panose="02020603050405020304" pitchFamily="18" charset="0"/>
                <a:cs typeface="Times New Roman" panose="02020603050405020304" pitchFamily="18" charset="0"/>
              </a:rPr>
              <a:t>12. </a:t>
            </a:r>
            <a:r>
              <a:rPr lang="en-US" sz="2400" dirty="0" err="1">
                <a:latin typeface="SGkClassic" pitchFamily="2" charset="2"/>
                <a:cs typeface="Times New Roman" panose="02020603050405020304" pitchFamily="18" charset="0"/>
              </a:rPr>
              <a:t>dw</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deka</a:t>
            </a:r>
            <a:endParaRPr lang="en-US" sz="2400" dirty="0">
              <a:latin typeface="SGkClassic" pitchFamily="2" charset="2"/>
            </a:endParaRPr>
          </a:p>
          <a:p>
            <a:pPr marL="0" indent="0">
              <a:buNone/>
            </a:pPr>
            <a:r>
              <a:rPr lang="en-US" sz="2400" dirty="0">
                <a:latin typeface="SGkClassic" pitchFamily="2" charset="2"/>
              </a:rPr>
              <a:t>3. </a:t>
            </a:r>
            <a:r>
              <a:rPr lang="en-US" sz="2400" dirty="0" err="1">
                <a:latin typeface="SGkClassic" pitchFamily="2" charset="2"/>
              </a:rPr>
              <a:t>trei</a:t>
            </a:r>
            <a:r>
              <a:rPr lang="en-US" sz="2400" dirty="0">
                <a:latin typeface="SGkClassic" pitchFamily="2" charset="2"/>
              </a:rPr>
              <a:t>=j, tri/a		</a:t>
            </a:r>
            <a:r>
              <a:rPr lang="en-US" sz="2400" dirty="0">
                <a:latin typeface="Times New Roman" panose="02020603050405020304" pitchFamily="18" charset="0"/>
                <a:cs typeface="Times New Roman" panose="02020603050405020304" pitchFamily="18" charset="0"/>
              </a:rPr>
              <a:t>13. </a:t>
            </a:r>
            <a:r>
              <a:rPr lang="en-US" sz="2400" dirty="0" err="1">
                <a:latin typeface="SGkClassic" pitchFamily="2" charset="2"/>
                <a:cs typeface="Times New Roman" panose="02020603050405020304" pitchFamily="18" charset="0"/>
              </a:rPr>
              <a:t>trei</a:t>
            </a:r>
            <a:r>
              <a:rPr lang="en-US" sz="2400" dirty="0">
                <a:latin typeface="SGkClassic" pitchFamily="2" charset="2"/>
                <a:cs typeface="Times New Roman" panose="02020603050405020304" pitchFamily="18" charset="0"/>
              </a:rPr>
              <a:t>=j-kai-de/ka</a:t>
            </a:r>
            <a:endParaRPr lang="en-US" sz="2400" dirty="0">
              <a:latin typeface="SGkClassic" pitchFamily="2" charset="2"/>
            </a:endParaRPr>
          </a:p>
          <a:p>
            <a:pPr marL="0" indent="0">
              <a:buNone/>
            </a:pPr>
            <a:r>
              <a:rPr lang="en-US" sz="2400" dirty="0">
                <a:latin typeface="SGkClassic" pitchFamily="2" charset="2"/>
              </a:rPr>
              <a:t>4. </a:t>
            </a:r>
            <a:r>
              <a:rPr lang="en-US" sz="2400" dirty="0" err="1">
                <a:latin typeface="SGkClassic" pitchFamily="2" charset="2"/>
              </a:rPr>
              <a:t>tettarej</a:t>
            </a:r>
            <a:r>
              <a:rPr lang="en-US" sz="2400" dirty="0">
                <a:latin typeface="SGkClassic" pitchFamily="2" charset="2"/>
              </a:rPr>
              <a:t>, </a:t>
            </a:r>
            <a:r>
              <a:rPr lang="en-US" sz="2400" dirty="0" err="1">
                <a:latin typeface="SGkClassic" pitchFamily="2" charset="2"/>
              </a:rPr>
              <a:t>te</a:t>
            </a:r>
            <a:r>
              <a:rPr lang="en-US" sz="2400" dirty="0">
                <a:latin typeface="SGkClassic" pitchFamily="2" charset="2"/>
              </a:rPr>
              <a:t>/</a:t>
            </a:r>
            <a:r>
              <a:rPr lang="en-US" sz="2400" dirty="0" err="1">
                <a:latin typeface="SGkClassic" pitchFamily="2" charset="2"/>
              </a:rPr>
              <a:t>ttara</a:t>
            </a:r>
            <a:r>
              <a:rPr lang="en-US" sz="2400" dirty="0">
                <a:latin typeface="SGkClassic" pitchFamily="2" charset="2"/>
              </a:rPr>
              <a:t>	</a:t>
            </a:r>
            <a:r>
              <a:rPr lang="en-US" sz="2400" dirty="0">
                <a:latin typeface="Times New Roman" panose="02020603050405020304" pitchFamily="18" charset="0"/>
                <a:cs typeface="Times New Roman" panose="02020603050405020304" pitchFamily="18" charset="0"/>
              </a:rPr>
              <a:t>14. </a:t>
            </a:r>
            <a:r>
              <a:rPr lang="en-US" sz="2400" dirty="0">
                <a:latin typeface="SGkClassic" pitchFamily="2" charset="2"/>
                <a:cs typeface="Times New Roman" panose="02020603050405020304" pitchFamily="18" charset="0"/>
              </a:rPr>
              <a:t>te/</a:t>
            </a:r>
            <a:r>
              <a:rPr lang="en-US" sz="2400" dirty="0" err="1">
                <a:latin typeface="SGkClassic" pitchFamily="2" charset="2"/>
                <a:cs typeface="Times New Roman" panose="02020603050405020304" pitchFamily="18" charset="0"/>
              </a:rPr>
              <a:t>ttares</a:t>
            </a:r>
            <a:r>
              <a:rPr lang="en-US" sz="2400" dirty="0">
                <a:latin typeface="SGkClassic" pitchFamily="2" charset="2"/>
                <a:cs typeface="Times New Roman" panose="02020603050405020304" pitchFamily="18" charset="0"/>
              </a:rPr>
              <a:t>-kai\-de/ka</a:t>
            </a:r>
            <a:endParaRPr lang="en-US" sz="2400" dirty="0">
              <a:latin typeface="SGkClassic" pitchFamily="2" charset="2"/>
            </a:endParaRPr>
          </a:p>
          <a:p>
            <a:pPr marL="0" indent="0">
              <a:buNone/>
            </a:pPr>
            <a:r>
              <a:rPr lang="en-US" sz="2400" dirty="0">
                <a:latin typeface="SGkClassic" pitchFamily="2" charset="2"/>
              </a:rPr>
              <a:t>5. </a:t>
            </a:r>
            <a:r>
              <a:rPr lang="en-US" sz="2400" dirty="0" err="1">
                <a:latin typeface="SGkClassic" pitchFamily="2" charset="2"/>
              </a:rPr>
              <a:t>pe</a:t>
            </a:r>
            <a:r>
              <a:rPr lang="en-US" sz="2400" dirty="0">
                <a:latin typeface="SGkClassic" pitchFamily="2" charset="2"/>
              </a:rPr>
              <a:t>/</a:t>
            </a:r>
            <a:r>
              <a:rPr lang="en-US" sz="2400" dirty="0" err="1">
                <a:latin typeface="SGkClassic" pitchFamily="2" charset="2"/>
              </a:rPr>
              <a:t>nte</a:t>
            </a:r>
            <a:r>
              <a:rPr lang="en-US" sz="2400" dirty="0">
                <a:latin typeface="SGkClassic" pitchFamily="2" charset="2"/>
              </a:rPr>
              <a:t>			</a:t>
            </a:r>
            <a:r>
              <a:rPr lang="en-US" sz="2400" dirty="0">
                <a:latin typeface="Times New Roman" panose="02020603050405020304" pitchFamily="18" charset="0"/>
                <a:cs typeface="Times New Roman" panose="02020603050405020304" pitchFamily="18" charset="0"/>
              </a:rPr>
              <a:t>15. </a:t>
            </a:r>
            <a:r>
              <a:rPr lang="en-US" sz="2400" dirty="0" err="1">
                <a:latin typeface="SGkClassic" pitchFamily="2" charset="2"/>
                <a:cs typeface="Times New Roman" panose="02020603050405020304" pitchFamily="18" charset="0"/>
              </a:rPr>
              <a:t>tente</a:t>
            </a:r>
            <a:r>
              <a:rPr lang="en-US" sz="2400" dirty="0">
                <a:latin typeface="SGkClassic" pitchFamily="2" charset="2"/>
                <a:cs typeface="Times New Roman" panose="02020603050405020304" pitchFamily="18" charset="0"/>
              </a:rPr>
              <a:t>-kai/-</a:t>
            </a:r>
            <a:r>
              <a:rPr lang="en-US" sz="2400" dirty="0" err="1">
                <a:latin typeface="SGkClassic" pitchFamily="2" charset="2"/>
                <a:cs typeface="Times New Roman" panose="02020603050405020304" pitchFamily="18" charset="0"/>
              </a:rPr>
              <a:t>deka</a:t>
            </a:r>
            <a:endParaRPr lang="en-US" sz="2400" dirty="0">
              <a:latin typeface="SGkClassic" pitchFamily="2" charset="2"/>
            </a:endParaRPr>
          </a:p>
          <a:p>
            <a:pPr marL="0" indent="0">
              <a:buNone/>
            </a:pPr>
            <a:r>
              <a:rPr lang="en-US" sz="2400" dirty="0">
                <a:latin typeface="SGkClassic" pitchFamily="2" charset="2"/>
              </a:rPr>
              <a:t>6. e(/c				</a:t>
            </a:r>
            <a:r>
              <a:rPr lang="en-US" sz="2400" dirty="0">
                <a:latin typeface="Times New Roman" panose="02020603050405020304" pitchFamily="18" charset="0"/>
                <a:cs typeface="Times New Roman" panose="02020603050405020304" pitchFamily="18" charset="0"/>
              </a:rPr>
              <a:t>16. </a:t>
            </a:r>
            <a:r>
              <a:rPr lang="en-US" sz="2400" dirty="0">
                <a:latin typeface="SGkClassic" pitchFamily="2" charset="2"/>
                <a:cs typeface="Times New Roman" panose="02020603050405020304" pitchFamily="18" charset="0"/>
              </a:rPr>
              <a:t>e(k-kai/-</a:t>
            </a:r>
            <a:r>
              <a:rPr lang="en-US" sz="2400" dirty="0" err="1">
                <a:latin typeface="SGkClassic" pitchFamily="2" charset="2"/>
                <a:cs typeface="Times New Roman" panose="02020603050405020304" pitchFamily="18" charset="0"/>
              </a:rPr>
              <a:t>deka</a:t>
            </a:r>
            <a:endParaRPr lang="en-US" sz="2400" dirty="0">
              <a:latin typeface="SGkClassic" pitchFamily="2" charset="2"/>
            </a:endParaRPr>
          </a:p>
          <a:p>
            <a:pPr marL="0" indent="0">
              <a:buNone/>
            </a:pPr>
            <a:r>
              <a:rPr lang="en-US" sz="2400" dirty="0">
                <a:latin typeface="SGkClassic" pitchFamily="2" charset="2"/>
              </a:rPr>
              <a:t>7. e(</a:t>
            </a:r>
            <a:r>
              <a:rPr lang="en-US" sz="2400" dirty="0" err="1">
                <a:latin typeface="SGkClassic" pitchFamily="2" charset="2"/>
              </a:rPr>
              <a:t>pta</a:t>
            </a:r>
            <a:r>
              <a:rPr lang="en-US" sz="2400" dirty="0">
                <a:latin typeface="SGkClassic" pitchFamily="2" charset="2"/>
              </a:rPr>
              <a:t>/			</a:t>
            </a:r>
            <a:r>
              <a:rPr lang="en-US" sz="2400" dirty="0">
                <a:latin typeface="Times New Roman" panose="02020603050405020304" pitchFamily="18" charset="0"/>
                <a:cs typeface="Times New Roman" panose="02020603050405020304" pitchFamily="18" charset="0"/>
              </a:rPr>
              <a:t>17. </a:t>
            </a:r>
            <a:r>
              <a:rPr lang="en-US" sz="2400" dirty="0">
                <a:latin typeface="SGkClassic" pitchFamily="2" charset="2"/>
                <a:cs typeface="Times New Roman" panose="02020603050405020304" pitchFamily="18" charset="0"/>
              </a:rPr>
              <a:t>e(</a:t>
            </a:r>
            <a:r>
              <a:rPr lang="en-US" sz="2400" dirty="0" err="1">
                <a:latin typeface="SGkClassic" pitchFamily="2" charset="2"/>
                <a:cs typeface="Times New Roman" panose="02020603050405020304" pitchFamily="18" charset="0"/>
              </a:rPr>
              <a:t>pta</a:t>
            </a:r>
            <a:r>
              <a:rPr lang="en-US" sz="2400" dirty="0">
                <a:latin typeface="SGkClassic" pitchFamily="2" charset="2"/>
                <a:cs typeface="Times New Roman" panose="02020603050405020304" pitchFamily="18" charset="0"/>
              </a:rPr>
              <a:t>-kai/-</a:t>
            </a:r>
            <a:r>
              <a:rPr lang="en-US" sz="2400" dirty="0" err="1">
                <a:latin typeface="SGkClassic" pitchFamily="2" charset="2"/>
                <a:cs typeface="Times New Roman" panose="02020603050405020304" pitchFamily="18" charset="0"/>
              </a:rPr>
              <a:t>deka</a:t>
            </a:r>
            <a:endParaRPr lang="en-US" sz="2400" dirty="0">
              <a:latin typeface="SGkClassic" pitchFamily="2" charset="2"/>
            </a:endParaRPr>
          </a:p>
          <a:p>
            <a:pPr marL="0" indent="0">
              <a:buNone/>
            </a:pPr>
            <a:r>
              <a:rPr lang="en-US" sz="2400" dirty="0">
                <a:latin typeface="SGkClassic" pitchFamily="2" charset="2"/>
              </a:rPr>
              <a:t>8. o)</a:t>
            </a:r>
            <a:r>
              <a:rPr lang="en-US" sz="2400" dirty="0" err="1">
                <a:latin typeface="SGkClassic" pitchFamily="2" charset="2"/>
              </a:rPr>
              <a:t>ktw</a:t>
            </a:r>
            <a:r>
              <a:rPr lang="en-US" sz="2400" dirty="0">
                <a:latin typeface="SGkClassic" pitchFamily="2" charset="2"/>
              </a:rPr>
              <a:t>/			</a:t>
            </a:r>
            <a:r>
              <a:rPr lang="en-US" sz="2400" dirty="0">
                <a:latin typeface="Times New Roman" panose="02020603050405020304" pitchFamily="18" charset="0"/>
                <a:cs typeface="Times New Roman" panose="02020603050405020304" pitchFamily="18" charset="0"/>
              </a:rPr>
              <a:t>18. </a:t>
            </a:r>
            <a:r>
              <a:rPr lang="en-US" sz="2400" dirty="0">
                <a:latin typeface="SGkClassic" pitchFamily="2" charset="2"/>
                <a:cs typeface="Times New Roman" panose="02020603050405020304" pitchFamily="18" charset="0"/>
              </a:rPr>
              <a:t>o)</a:t>
            </a:r>
            <a:r>
              <a:rPr lang="en-US" sz="2400" dirty="0" err="1">
                <a:latin typeface="SGkClassic" pitchFamily="2" charset="2"/>
                <a:cs typeface="Times New Roman" panose="02020603050405020304" pitchFamily="18" charset="0"/>
              </a:rPr>
              <a:t>ktw</a:t>
            </a:r>
            <a:r>
              <a:rPr lang="en-US" sz="2400" dirty="0">
                <a:latin typeface="SGkClassic" pitchFamily="2" charset="2"/>
                <a:cs typeface="Times New Roman" panose="02020603050405020304" pitchFamily="18" charset="0"/>
              </a:rPr>
              <a:t>-kai/-</a:t>
            </a:r>
            <a:r>
              <a:rPr lang="en-US" sz="2400" dirty="0" err="1">
                <a:latin typeface="SGkClassic" pitchFamily="2" charset="2"/>
                <a:cs typeface="Times New Roman" panose="02020603050405020304" pitchFamily="18" charset="0"/>
              </a:rPr>
              <a:t>deka</a:t>
            </a:r>
            <a:endParaRPr lang="en-US" sz="2400" dirty="0">
              <a:latin typeface="SGkClassic" pitchFamily="2" charset="2"/>
            </a:endParaRPr>
          </a:p>
          <a:p>
            <a:pPr marL="0" indent="0">
              <a:buNone/>
            </a:pPr>
            <a:r>
              <a:rPr lang="en-US" sz="2400" dirty="0">
                <a:latin typeface="SGkClassic" pitchFamily="2" charset="2"/>
              </a:rPr>
              <a:t>9. e)</a:t>
            </a:r>
            <a:r>
              <a:rPr lang="en-US" sz="2400" dirty="0" err="1">
                <a:latin typeface="SGkClassic" pitchFamily="2" charset="2"/>
              </a:rPr>
              <a:t>nne</a:t>
            </a:r>
            <a:r>
              <a:rPr lang="en-US" sz="2400" dirty="0">
                <a:latin typeface="SGkClassic" pitchFamily="2" charset="2"/>
              </a:rPr>
              <a:t>/a			</a:t>
            </a:r>
            <a:r>
              <a:rPr lang="en-US" sz="2400" dirty="0">
                <a:latin typeface="Times New Roman" panose="02020603050405020304" pitchFamily="18" charset="0"/>
                <a:cs typeface="Times New Roman" panose="02020603050405020304" pitchFamily="18" charset="0"/>
              </a:rPr>
              <a:t>19. </a:t>
            </a:r>
            <a:r>
              <a:rPr lang="en-US" sz="2400" dirty="0">
                <a:latin typeface="SGkClassic" pitchFamily="2" charset="2"/>
                <a:cs typeface="Times New Roman" panose="02020603050405020304" pitchFamily="18" charset="0"/>
              </a:rPr>
              <a:t>e)</a:t>
            </a:r>
            <a:r>
              <a:rPr lang="en-US" sz="2400" dirty="0" err="1">
                <a:latin typeface="SGkClassic" pitchFamily="2" charset="2"/>
                <a:cs typeface="Times New Roman" panose="02020603050405020304" pitchFamily="18" charset="0"/>
              </a:rPr>
              <a:t>nnea</a:t>
            </a:r>
            <a:r>
              <a:rPr lang="en-US" sz="2400" dirty="0">
                <a:latin typeface="SGkClassic" pitchFamily="2" charset="2"/>
                <a:cs typeface="Times New Roman" panose="02020603050405020304" pitchFamily="18" charset="0"/>
              </a:rPr>
              <a:t>-kai/-</a:t>
            </a:r>
            <a:r>
              <a:rPr lang="en-US" sz="2400" dirty="0" err="1">
                <a:latin typeface="SGkClassic" pitchFamily="2" charset="2"/>
                <a:cs typeface="Times New Roman" panose="02020603050405020304" pitchFamily="18" charset="0"/>
              </a:rPr>
              <a:t>deka</a:t>
            </a:r>
            <a:endParaRPr lang="en-US" sz="2400" dirty="0">
              <a:latin typeface="SGkClassic" pitchFamily="2" charset="2"/>
            </a:endParaRPr>
          </a:p>
          <a:p>
            <a:pPr marL="0" indent="0">
              <a:buNone/>
            </a:pPr>
            <a:r>
              <a:rPr lang="en-US" sz="2400" dirty="0">
                <a:latin typeface="SGkClassic" pitchFamily="2" charset="2"/>
              </a:rPr>
              <a:t>10. de/</a:t>
            </a:r>
            <a:r>
              <a:rPr lang="en-US" sz="2400" dirty="0" err="1">
                <a:latin typeface="SGkClassic" pitchFamily="2" charset="2"/>
              </a:rPr>
              <a:t>ka</a:t>
            </a:r>
            <a:r>
              <a:rPr lang="en-US" sz="2400" dirty="0">
                <a:latin typeface="SGkClassic" pitchFamily="2" charset="2"/>
              </a:rPr>
              <a:t>			</a:t>
            </a:r>
            <a:r>
              <a:rPr lang="en-US" sz="2400" dirty="0">
                <a:latin typeface="Times New Roman" panose="02020603050405020304" pitchFamily="18" charset="0"/>
                <a:cs typeface="Times New Roman" panose="02020603050405020304" pitchFamily="18" charset="0"/>
              </a:rPr>
              <a:t>20. </a:t>
            </a:r>
            <a:r>
              <a:rPr lang="en-US" sz="2400" dirty="0" err="1">
                <a:latin typeface="SGkClassic" pitchFamily="2" charset="2"/>
                <a:cs typeface="Times New Roman" panose="02020603050405020304" pitchFamily="18" charset="0"/>
              </a:rPr>
              <a:t>ei</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kosi</a:t>
            </a:r>
            <a:r>
              <a:rPr lang="en-US" sz="2400" dirty="0">
                <a:latin typeface="SGkClassic" pitchFamily="2" charset="2"/>
                <a:cs typeface="Times New Roman" panose="02020603050405020304" pitchFamily="18" charset="0"/>
              </a:rPr>
              <a:t>[n]</a:t>
            </a:r>
          </a:p>
          <a:p>
            <a:pPr marL="0" indent="0">
              <a:buNone/>
            </a:pPr>
            <a:r>
              <a:rPr lang="en-US" sz="2400" dirty="0">
                <a:latin typeface="Times New Roman" panose="02020603050405020304" pitchFamily="18" charset="0"/>
                <a:cs typeface="Times New Roman" panose="02020603050405020304" pitchFamily="18" charset="0"/>
              </a:rPr>
              <a:t>				21. </a:t>
            </a:r>
            <a:r>
              <a:rPr lang="en-US" sz="2400" dirty="0" err="1">
                <a:latin typeface="SGkClassic" pitchFamily="2" charset="2"/>
                <a:cs typeface="Times New Roman" panose="02020603050405020304" pitchFamily="18" charset="0"/>
              </a:rPr>
              <a:t>ei</a:t>
            </a:r>
            <a:r>
              <a:rPr lang="en-US" sz="2400" dirty="0">
                <a:latin typeface="SGkClassic" pitchFamily="2" charset="2"/>
                <a:cs typeface="Times New Roman" panose="02020603050405020304" pitchFamily="18" charset="0"/>
              </a:rPr>
              <a:t>(=j-kai\-</a:t>
            </a:r>
            <a:r>
              <a:rPr lang="en-US" sz="2400" dirty="0" err="1">
                <a:latin typeface="SGkClassic" pitchFamily="2" charset="2"/>
                <a:cs typeface="Times New Roman" panose="02020603050405020304" pitchFamily="18" charset="0"/>
              </a:rPr>
              <a:t>ei</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kosi</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 so on</a:t>
            </a:r>
          </a:p>
          <a:p>
            <a:pPr marL="0" indent="0">
              <a:buNone/>
            </a:pPr>
            <a:r>
              <a:rPr lang="en-US" sz="2400" dirty="0">
                <a:latin typeface="Times New Roman" panose="02020603050405020304" pitchFamily="18" charset="0"/>
                <a:cs typeface="Times New Roman" panose="02020603050405020304" pitchFamily="18" charset="0"/>
              </a:rPr>
              <a:t>				30. </a:t>
            </a:r>
            <a:r>
              <a:rPr lang="en-US" sz="2400" dirty="0" err="1">
                <a:latin typeface="SGkClassic" pitchFamily="2" charset="2"/>
                <a:cs typeface="Times New Roman" panose="02020603050405020304" pitchFamily="18" charset="0"/>
              </a:rPr>
              <a:t>tria</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konta</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90. </a:t>
            </a:r>
            <a:r>
              <a:rPr lang="en-US" sz="2400" dirty="0">
                <a:latin typeface="SGkClassic" pitchFamily="2" charset="2"/>
                <a:cs typeface="Times New Roman" panose="02020603050405020304" pitchFamily="18" charset="0"/>
              </a:rPr>
              <a:t>e)</a:t>
            </a:r>
            <a:r>
              <a:rPr lang="en-US" sz="2400" dirty="0" err="1">
                <a:latin typeface="SGkClassic" pitchFamily="2" charset="2"/>
                <a:cs typeface="Times New Roman" panose="02020603050405020304" pitchFamily="18" charset="0"/>
              </a:rPr>
              <a:t>nnea</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konta</a:t>
            </a:r>
            <a:endParaRPr lang="en-US" sz="2400" dirty="0">
              <a:latin typeface="SGkClassic" pitchFamily="2" charset="2"/>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100. </a:t>
            </a:r>
            <a:r>
              <a:rPr lang="en-US" sz="2400" dirty="0">
                <a:latin typeface="SGkClassic" pitchFamily="2" charset="2"/>
                <a:cs typeface="Times New Roman" panose="02020603050405020304" pitchFamily="18" charset="0"/>
              </a:rPr>
              <a:t>e(</a:t>
            </a:r>
            <a:r>
              <a:rPr lang="en-US" sz="2400" dirty="0" err="1">
                <a:latin typeface="SGkClassic" pitchFamily="2" charset="2"/>
                <a:cs typeface="Times New Roman" panose="02020603050405020304" pitchFamily="18" charset="0"/>
              </a:rPr>
              <a:t>kato</a:t>
            </a:r>
            <a:r>
              <a:rPr lang="en-US" sz="2400" dirty="0">
                <a:latin typeface="SGkClassic" pitchFamily="2" charset="2"/>
                <a:cs typeface="Times New Roman" panose="02020603050405020304" pitchFamily="18" charset="0"/>
              </a:rPr>
              <a:t>/n  </a:t>
            </a:r>
            <a:r>
              <a:rPr lang="en-US" sz="2400" dirty="0">
                <a:latin typeface="Times New Roman" panose="02020603050405020304" pitchFamily="18" charset="0"/>
                <a:cs typeface="Times New Roman" panose="02020603050405020304" pitchFamily="18" charset="0"/>
              </a:rPr>
              <a:t>200. </a:t>
            </a:r>
            <a:r>
              <a:rPr lang="en-US" sz="2400" dirty="0" err="1">
                <a:latin typeface="SGkClassic" pitchFamily="2" charset="2"/>
                <a:cs typeface="Times New Roman" panose="02020603050405020304" pitchFamily="18" charset="0"/>
              </a:rPr>
              <a:t>diako</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sioi</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1000. </a:t>
            </a:r>
            <a:r>
              <a:rPr lang="en-US" sz="2400" dirty="0">
                <a:latin typeface="SGkClassic" pitchFamily="2" charset="2"/>
                <a:cs typeface="Times New Roman" panose="02020603050405020304" pitchFamily="18" charset="0"/>
              </a:rPr>
              <a:t>xi/</a:t>
            </a:r>
            <a:r>
              <a:rPr lang="en-US" sz="2400" dirty="0" err="1">
                <a:latin typeface="SGkClassic" pitchFamily="2" charset="2"/>
                <a:cs typeface="Times New Roman" panose="02020603050405020304" pitchFamily="18" charset="0"/>
              </a:rPr>
              <a:t>lioi</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10,000. </a:t>
            </a:r>
            <a:r>
              <a:rPr lang="en-US" sz="2400" dirty="0">
                <a:latin typeface="SGkClassic" pitchFamily="2" charset="2"/>
                <a:cs typeface="Times New Roman" panose="02020603050405020304" pitchFamily="18" charset="0"/>
              </a:rPr>
              <a:t>mu/</a:t>
            </a:r>
            <a:r>
              <a:rPr lang="en-US" sz="2400" dirty="0" err="1">
                <a:latin typeface="SGkClassic" pitchFamily="2" charset="2"/>
                <a:cs typeface="Times New Roman" panose="02020603050405020304" pitchFamily="18" charset="0"/>
              </a:rPr>
              <a:t>rioi</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SGkClassic" pitchFamily="2" charset="2"/>
            </a:endParaRPr>
          </a:p>
          <a:p>
            <a:pPr marL="0" indent="0">
              <a:buNone/>
            </a:pPr>
            <a:endParaRPr lang="en-US" dirty="0">
              <a:latin typeface="SGkClassic" pitchFamily="2" charset="2"/>
            </a:endParaRPr>
          </a:p>
        </p:txBody>
      </p:sp>
    </p:spTree>
    <p:extLst>
      <p:ext uri="{BB962C8B-B14F-4D97-AF65-F5344CB8AC3E}">
        <p14:creationId xmlns:p14="http://schemas.microsoft.com/office/powerpoint/2010/main" val="1118699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a:latin typeface="Times New Roman" panose="02020603050405020304" pitchFamily="18" charset="0"/>
                <a:cs typeface="Times New Roman" panose="02020603050405020304" pitchFamily="18" charset="0"/>
              </a:rPr>
              <a:t>Declension of Cardinals</a:t>
            </a:r>
            <a:endParaRPr lang="en-US" dirty="0">
              <a:latin typeface="SGkClassic" pitchFamily="2" charset="2"/>
              <a:cs typeface="Times New Roman" panose="02020603050405020304" pitchFamily="18" charset="0"/>
            </a:endParaRPr>
          </a:p>
        </p:txBody>
      </p:sp>
      <p:sp>
        <p:nvSpPr>
          <p:cNvPr id="3" name="Content Placeholder 2"/>
          <p:cNvSpPr>
            <a:spLocks noGrp="1"/>
          </p:cNvSpPr>
          <p:nvPr>
            <p:ph idx="1"/>
          </p:nvPr>
        </p:nvSpPr>
        <p:spPr>
          <a:xfrm>
            <a:off x="152400" y="762000"/>
            <a:ext cx="8991600" cy="5364163"/>
          </a:xfrm>
        </p:spPr>
        <p:txBody>
          <a:bodyPr/>
          <a:lstStyle/>
          <a:p>
            <a:pPr marL="0" indent="0">
              <a:buNone/>
            </a:pPr>
            <a:r>
              <a:rPr lang="en-US" dirty="0">
                <a:solidFill>
                  <a:srgbClr val="FF0000"/>
                </a:solidFill>
                <a:latin typeface="SGkClassic" pitchFamily="2" charset="2"/>
              </a:rPr>
              <a:t>	</a:t>
            </a:r>
            <a:r>
              <a:rPr lang="en-US" sz="2400" dirty="0">
                <a:latin typeface="Times New Roman" panose="02020603050405020304" pitchFamily="18" charset="0"/>
                <a:cs typeface="Times New Roman" panose="02020603050405020304" pitchFamily="18" charset="0"/>
              </a:rPr>
              <a:t>Singular		Dual	      Plural		Plural	          </a:t>
            </a:r>
          </a:p>
          <a:p>
            <a:pPr marL="0" indent="0">
              <a:buNone/>
            </a:pPr>
            <a:r>
              <a:rPr lang="en-US" sz="2400" dirty="0">
                <a:latin typeface="Times New Roman" panose="02020603050405020304" pitchFamily="18" charset="0"/>
                <a:cs typeface="Times New Roman" panose="02020603050405020304" pitchFamily="18" charset="0"/>
              </a:rPr>
              <a:t>nom.  	</a:t>
            </a:r>
            <a:r>
              <a:rPr lang="en-US" sz="2400" dirty="0" err="1">
                <a:latin typeface="SGkClassic" pitchFamily="2" charset="2"/>
              </a:rPr>
              <a:t>ei</a:t>
            </a:r>
            <a:r>
              <a:rPr lang="en-US" sz="2400" dirty="0">
                <a:latin typeface="SGkClassic" pitchFamily="2" charset="2"/>
              </a:rPr>
              <a:t>(=j mi/a e(/n    </a:t>
            </a:r>
            <a:r>
              <a:rPr lang="en-US" sz="2400" dirty="0" err="1">
                <a:latin typeface="Times New Roman" panose="02020603050405020304" pitchFamily="18" charset="0"/>
                <a:cs typeface="Times New Roman" panose="02020603050405020304" pitchFamily="18" charset="0"/>
              </a:rPr>
              <a:t>n</a:t>
            </a:r>
            <a:r>
              <a:rPr lang="en-US" sz="2400" dirty="0">
                <a:latin typeface="Times New Roman" panose="02020603050405020304" pitchFamily="18" charset="0"/>
                <a:cs typeface="Times New Roman" panose="02020603050405020304" pitchFamily="18" charset="0"/>
              </a:rPr>
              <a:t>. a. </a:t>
            </a:r>
            <a:r>
              <a:rPr lang="en-US" sz="2400" dirty="0">
                <a:latin typeface="SGkClassic" pitchFamily="2" charset="2"/>
              </a:rPr>
              <a:t>du/o   </a:t>
            </a:r>
            <a:r>
              <a:rPr lang="en-US" sz="2400" dirty="0" err="1">
                <a:latin typeface="SGkClassic" pitchFamily="2" charset="2"/>
              </a:rPr>
              <a:t>trei</a:t>
            </a:r>
            <a:r>
              <a:rPr lang="en-US" sz="2400" dirty="0">
                <a:latin typeface="SGkClassic" pitchFamily="2" charset="2"/>
              </a:rPr>
              <a:t>=j tri/a </a:t>
            </a:r>
            <a:r>
              <a:rPr lang="en-US" sz="2000" dirty="0" err="1">
                <a:latin typeface="SGkClassic" pitchFamily="2" charset="2"/>
              </a:rPr>
              <a:t>tettarej</a:t>
            </a:r>
            <a:r>
              <a:rPr lang="en-US" sz="2000" dirty="0">
                <a:latin typeface="SGkClassic" pitchFamily="2" charset="2"/>
              </a:rPr>
              <a:t> </a:t>
            </a:r>
            <a:r>
              <a:rPr lang="en-US" sz="2000" dirty="0" err="1">
                <a:latin typeface="SGkClassic" pitchFamily="2" charset="2"/>
              </a:rPr>
              <a:t>te</a:t>
            </a:r>
            <a:r>
              <a:rPr lang="en-US" sz="2000" dirty="0">
                <a:latin typeface="SGkClassic" pitchFamily="2" charset="2"/>
              </a:rPr>
              <a:t>/</a:t>
            </a:r>
            <a:r>
              <a:rPr lang="en-US" sz="2000" dirty="0" err="1">
                <a:latin typeface="SGkClassic" pitchFamily="2" charset="2"/>
              </a:rPr>
              <a:t>ttara</a:t>
            </a:r>
            <a:endParaRPr lang="en-US" sz="20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gen.  	</a:t>
            </a:r>
            <a:r>
              <a:rPr lang="en-US" sz="2000" dirty="0">
                <a:latin typeface="SGkClassic" pitchFamily="2" charset="2"/>
              </a:rPr>
              <a:t>e(no/j </a:t>
            </a:r>
            <a:r>
              <a:rPr lang="en-US" sz="2000" dirty="0" err="1">
                <a:latin typeface="SGkClassic" pitchFamily="2" charset="2"/>
              </a:rPr>
              <a:t>mia</a:t>
            </a:r>
            <a:r>
              <a:rPr lang="en-US" sz="2000" dirty="0">
                <a:latin typeface="SGkClassic" pitchFamily="2" charset="2"/>
              </a:rPr>
              <a:t>=j e(no/j  </a:t>
            </a:r>
            <a:r>
              <a:rPr lang="en-US" sz="2400" dirty="0">
                <a:latin typeface="Times New Roman" panose="02020603050405020304" pitchFamily="18" charset="0"/>
                <a:cs typeface="Times New Roman" panose="02020603050405020304" pitchFamily="18" charset="0"/>
              </a:rPr>
              <a:t>g. d. </a:t>
            </a:r>
            <a:r>
              <a:rPr lang="en-US" sz="2400" dirty="0" err="1">
                <a:latin typeface="SGkClassic" pitchFamily="2" charset="2"/>
                <a:cs typeface="Times New Roman" panose="02020603050405020304" pitchFamily="18" charset="0"/>
              </a:rPr>
              <a:t>duoi</a:t>
            </a:r>
            <a:r>
              <a:rPr lang="en-US" sz="2400" dirty="0">
                <a:latin typeface="SGkClassic" pitchFamily="2" charset="2"/>
                <a:cs typeface="Times New Roman" panose="02020603050405020304" pitchFamily="18" charset="0"/>
              </a:rPr>
              <a:t>=n </a:t>
            </a:r>
            <a:r>
              <a:rPr lang="en-US" sz="2400" dirty="0" err="1">
                <a:latin typeface="SGkClassic" pitchFamily="2" charset="2"/>
              </a:rPr>
              <a:t>triw</a:t>
            </a:r>
            <a:r>
              <a:rPr lang="en-US" sz="2400" dirty="0">
                <a:latin typeface="SGkClassic" pitchFamily="2" charset="2"/>
              </a:rPr>
              <a:t>=n	</a:t>
            </a:r>
            <a:r>
              <a:rPr lang="en-US" sz="2400" dirty="0" err="1">
                <a:latin typeface="SGkClassic" pitchFamily="2" charset="2"/>
              </a:rPr>
              <a:t>tetta</a:t>
            </a:r>
            <a:r>
              <a:rPr lang="en-US" sz="2400" dirty="0">
                <a:latin typeface="SGkClassic" pitchFamily="2" charset="2"/>
              </a:rPr>
              <a:t>/</a:t>
            </a:r>
            <a:r>
              <a:rPr lang="en-US" sz="2400" dirty="0" err="1">
                <a:latin typeface="SGkClassic" pitchFamily="2" charset="2"/>
              </a:rPr>
              <a:t>rwn</a:t>
            </a:r>
            <a:endParaRPr lang="en-US" sz="24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dat.  	</a:t>
            </a:r>
            <a:r>
              <a:rPr lang="en-US" sz="2400" dirty="0">
                <a:latin typeface="SGkClassic" pitchFamily="2" charset="2"/>
              </a:rPr>
              <a:t>e(</a:t>
            </a:r>
            <a:r>
              <a:rPr lang="en-US" sz="2400" dirty="0" err="1">
                <a:latin typeface="SGkClassic" pitchFamily="2" charset="2"/>
              </a:rPr>
              <a:t>ni</a:t>
            </a:r>
            <a:r>
              <a:rPr lang="en-US" sz="2400" dirty="0">
                <a:latin typeface="SGkClassic" pitchFamily="2" charset="2"/>
              </a:rPr>
              <a:t>/ mi#= e(</a:t>
            </a:r>
            <a:r>
              <a:rPr lang="en-US" sz="2400" dirty="0" err="1">
                <a:latin typeface="SGkClassic" pitchFamily="2" charset="2"/>
              </a:rPr>
              <a:t>ni</a:t>
            </a:r>
            <a:r>
              <a:rPr lang="en-US" sz="2400" dirty="0">
                <a:latin typeface="SGkClassic" pitchFamily="2" charset="2"/>
              </a:rPr>
              <a:t>/			 </a:t>
            </a:r>
            <a:r>
              <a:rPr lang="en-US" sz="2400" dirty="0" err="1">
                <a:latin typeface="SGkClassic" pitchFamily="2" charset="2"/>
              </a:rPr>
              <a:t>trisi</a:t>
            </a:r>
            <a:r>
              <a:rPr lang="en-US" sz="2400" dirty="0">
                <a:latin typeface="SGkClassic" pitchFamily="2" charset="2"/>
              </a:rPr>
              <a:t>/	</a:t>
            </a:r>
            <a:r>
              <a:rPr lang="en-US" sz="2400" dirty="0" err="1">
                <a:latin typeface="SGkClassic" pitchFamily="2" charset="2"/>
              </a:rPr>
              <a:t>te</a:t>
            </a:r>
            <a:r>
              <a:rPr lang="en-US" sz="2400" dirty="0">
                <a:latin typeface="SGkClassic" pitchFamily="2" charset="2"/>
              </a:rPr>
              <a:t>/</a:t>
            </a:r>
            <a:r>
              <a:rPr lang="en-US" sz="2400" dirty="0" err="1">
                <a:latin typeface="SGkClassic" pitchFamily="2" charset="2"/>
              </a:rPr>
              <a:t>ttarsi</a:t>
            </a:r>
            <a:endParaRPr lang="en-US" sz="24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acc. 	</a:t>
            </a:r>
            <a:r>
              <a:rPr lang="en-US" sz="2400" dirty="0">
                <a:latin typeface="SGkClassic" pitchFamily="2" charset="2"/>
              </a:rPr>
              <a:t>e(/</a:t>
            </a:r>
            <a:r>
              <a:rPr lang="en-US" sz="2400" dirty="0" err="1">
                <a:latin typeface="SGkClassic" pitchFamily="2" charset="2"/>
              </a:rPr>
              <a:t>na</a:t>
            </a:r>
            <a:r>
              <a:rPr lang="en-US" sz="2400" dirty="0">
                <a:latin typeface="SGkClassic" pitchFamily="2" charset="2"/>
              </a:rPr>
              <a:t> mi/an e(/n		 </a:t>
            </a:r>
            <a:r>
              <a:rPr lang="en-US" sz="2400" dirty="0" err="1">
                <a:latin typeface="SGkClassic" pitchFamily="2" charset="2"/>
              </a:rPr>
              <a:t>trei</a:t>
            </a:r>
            <a:r>
              <a:rPr lang="en-US" sz="2400" dirty="0">
                <a:latin typeface="SGkClassic" pitchFamily="2" charset="2"/>
              </a:rPr>
              <a:t>=j tri/a </a:t>
            </a:r>
            <a:r>
              <a:rPr lang="en-US" sz="2000" dirty="0" err="1">
                <a:latin typeface="SGkClassic" pitchFamily="2" charset="2"/>
              </a:rPr>
              <a:t>te</a:t>
            </a:r>
            <a:r>
              <a:rPr lang="en-US" sz="2000" dirty="0">
                <a:latin typeface="SGkClassic" pitchFamily="2" charset="2"/>
              </a:rPr>
              <a:t>/</a:t>
            </a:r>
            <a:r>
              <a:rPr lang="en-US" sz="2000" dirty="0" err="1">
                <a:latin typeface="SGkClassic" pitchFamily="2" charset="2"/>
              </a:rPr>
              <a:t>ttaraj</a:t>
            </a:r>
            <a:r>
              <a:rPr lang="en-US" sz="2000" dirty="0">
                <a:latin typeface="SGkClassic" pitchFamily="2" charset="2"/>
              </a:rPr>
              <a:t> </a:t>
            </a:r>
            <a:r>
              <a:rPr lang="en-US" sz="2000" dirty="0" err="1">
                <a:latin typeface="SGkClassic" pitchFamily="2" charset="2"/>
              </a:rPr>
              <a:t>te</a:t>
            </a:r>
            <a:r>
              <a:rPr lang="en-US" sz="2000" dirty="0">
                <a:latin typeface="SGkClassic" pitchFamily="2" charset="2"/>
              </a:rPr>
              <a:t>/</a:t>
            </a:r>
            <a:r>
              <a:rPr lang="en-US" sz="2000" dirty="0" err="1">
                <a:latin typeface="SGkClassic" pitchFamily="2" charset="2"/>
              </a:rPr>
              <a:t>ttara</a:t>
            </a:r>
            <a:endParaRPr lang="en-US" sz="2000" dirty="0"/>
          </a:p>
        </p:txBody>
      </p:sp>
    </p:spTree>
    <p:extLst>
      <p:ext uri="{BB962C8B-B14F-4D97-AF65-F5344CB8AC3E}">
        <p14:creationId xmlns:p14="http://schemas.microsoft.com/office/powerpoint/2010/main" val="2889322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err="1">
                <a:latin typeface="SGkClassic" pitchFamily="2" charset="2"/>
                <a:cs typeface="Times New Roman" panose="02020603050405020304" pitchFamily="18" charset="0"/>
              </a:rPr>
              <a:t>ou</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dei</a:t>
            </a:r>
            <a:r>
              <a:rPr lang="en-US" dirty="0">
                <a:latin typeface="SGkClassic" pitchFamily="2" charset="2"/>
                <a:cs typeface="Times New Roman" panose="02020603050405020304" pitchFamily="18" charset="0"/>
              </a:rPr>
              <a:t>/j</a:t>
            </a:r>
            <a:r>
              <a:rPr lang="en-US" dirty="0">
                <a:latin typeface="Times New Roman" panose="02020603050405020304" pitchFamily="18" charset="0"/>
                <a:cs typeface="Times New Roman" panose="02020603050405020304" pitchFamily="18" charset="0"/>
              </a:rPr>
              <a:t> = no one</a:t>
            </a:r>
            <a:endParaRPr lang="en-US" dirty="0">
              <a:latin typeface="SGkClassic" pitchFamily="2" charset="2"/>
              <a:cs typeface="Times New Roman" panose="02020603050405020304" pitchFamily="18" charset="0"/>
            </a:endParaRPr>
          </a:p>
        </p:txBody>
      </p:sp>
      <p:sp>
        <p:nvSpPr>
          <p:cNvPr id="3" name="Content Placeholder 2"/>
          <p:cNvSpPr>
            <a:spLocks noGrp="1"/>
          </p:cNvSpPr>
          <p:nvPr>
            <p:ph idx="1"/>
          </p:nvPr>
        </p:nvSpPr>
        <p:spPr>
          <a:xfrm>
            <a:off x="152400" y="762000"/>
            <a:ext cx="8991600" cy="5364163"/>
          </a:xfrm>
        </p:spPr>
        <p:txBody>
          <a:bodyPr/>
          <a:lstStyle/>
          <a:p>
            <a:pPr marL="0" indent="0">
              <a:buNone/>
            </a:pPr>
            <a:r>
              <a:rPr lang="en-US" dirty="0">
                <a:solidFill>
                  <a:srgbClr val="FF0000"/>
                </a:solidFill>
                <a:latin typeface="SGkClassic" pitchFamily="2" charset="2"/>
              </a:rPr>
              <a:t>			</a:t>
            </a:r>
            <a:r>
              <a:rPr lang="en-US" u="sng" dirty="0">
                <a:latin typeface="Times New Roman" panose="02020603050405020304" pitchFamily="18" charset="0"/>
                <a:cs typeface="Times New Roman" panose="02020603050405020304" pitchFamily="18" charset="0"/>
              </a:rPr>
              <a:t>Singular</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Plural</a:t>
            </a:r>
            <a:endParaRPr lang="en-US" u="sng"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        	masculine   	 feminine	neuter	   	 masculine	          </a:t>
            </a:r>
          </a:p>
          <a:p>
            <a:pPr marL="0" indent="0">
              <a:buNone/>
            </a:pPr>
            <a:r>
              <a:rPr lang="en-US" sz="2400" dirty="0">
                <a:latin typeface="Times New Roman" panose="02020603050405020304" pitchFamily="18" charset="0"/>
                <a:cs typeface="Times New Roman" panose="02020603050405020304" pitchFamily="18" charset="0"/>
              </a:rPr>
              <a:t>nom.  	</a:t>
            </a:r>
            <a:r>
              <a:rPr lang="en-US" sz="2400" dirty="0" err="1">
                <a:latin typeface="SGkClassic" pitchFamily="2" charset="2"/>
              </a:rPr>
              <a:t>ou</a:t>
            </a:r>
            <a:r>
              <a:rPr lang="en-US" sz="2400" dirty="0">
                <a:latin typeface="SGkClassic" pitchFamily="2" charset="2"/>
              </a:rPr>
              <a:t>)</a:t>
            </a:r>
            <a:r>
              <a:rPr lang="en-US" sz="2400" dirty="0" err="1">
                <a:latin typeface="SGkClassic" pitchFamily="2" charset="2"/>
              </a:rPr>
              <a:t>dei</a:t>
            </a:r>
            <a:r>
              <a:rPr lang="en-US" sz="2400" dirty="0">
                <a:latin typeface="SGkClassic" pitchFamily="2" charset="2"/>
              </a:rPr>
              <a:t>/j  	</a:t>
            </a:r>
            <a:r>
              <a:rPr lang="en-US" sz="2400" dirty="0" err="1">
                <a:latin typeface="SGkClassic" pitchFamily="2" charset="2"/>
              </a:rPr>
              <a:t>ou</a:t>
            </a:r>
            <a:r>
              <a:rPr lang="en-US" sz="2400" dirty="0">
                <a:latin typeface="SGkClassic" pitchFamily="2" charset="2"/>
              </a:rPr>
              <a:t>)demi/a   	</a:t>
            </a:r>
            <a:r>
              <a:rPr lang="en-US" sz="2400" dirty="0" err="1">
                <a:latin typeface="SGkClassic" pitchFamily="2" charset="2"/>
              </a:rPr>
              <a:t>ou</a:t>
            </a:r>
            <a:r>
              <a:rPr lang="en-US" sz="2400" dirty="0">
                <a:latin typeface="SGkClassic" pitchFamily="2" charset="2"/>
              </a:rPr>
              <a:t>)de/n   	</a:t>
            </a:r>
            <a:r>
              <a:rPr lang="en-US" sz="2400" dirty="0" err="1">
                <a:latin typeface="SGkClassic" pitchFamily="2" charset="2"/>
              </a:rPr>
              <a:t>ou</a:t>
            </a:r>
            <a:r>
              <a:rPr lang="en-US" sz="2400" dirty="0">
                <a:latin typeface="SGkClassic" pitchFamily="2" charset="2"/>
              </a:rPr>
              <a:t>)de/</a:t>
            </a:r>
            <a:r>
              <a:rPr lang="en-US" sz="2400" dirty="0" err="1">
                <a:latin typeface="SGkClassic" pitchFamily="2" charset="2"/>
              </a:rPr>
              <a:t>nej</a:t>
            </a:r>
            <a:endParaRPr lang="en-US" sz="24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gen.  	</a:t>
            </a:r>
            <a:r>
              <a:rPr lang="en-US" sz="2400" dirty="0" err="1">
                <a:solidFill>
                  <a:srgbClr val="FF0000"/>
                </a:solidFill>
                <a:latin typeface="SGkClassic" pitchFamily="2" charset="2"/>
              </a:rPr>
              <a:t>ou</a:t>
            </a:r>
            <a:r>
              <a:rPr lang="en-US" sz="2400" dirty="0">
                <a:solidFill>
                  <a:srgbClr val="FF0000"/>
                </a:solidFill>
                <a:latin typeface="SGkClassic" pitchFamily="2" charset="2"/>
              </a:rPr>
              <a:t>)</a:t>
            </a:r>
            <a:r>
              <a:rPr lang="en-US" sz="2400" dirty="0" err="1">
                <a:solidFill>
                  <a:srgbClr val="FF0000"/>
                </a:solidFill>
                <a:latin typeface="SGkClassic" pitchFamily="2" charset="2"/>
              </a:rPr>
              <a:t>deno</a:t>
            </a:r>
            <a:r>
              <a:rPr lang="en-US" sz="2400" dirty="0">
                <a:solidFill>
                  <a:srgbClr val="FF0000"/>
                </a:solidFill>
                <a:latin typeface="SGkClassic" pitchFamily="2" charset="2"/>
              </a:rPr>
              <a:t>/j</a:t>
            </a:r>
            <a:r>
              <a:rPr lang="en-US" sz="2400" dirty="0">
                <a:latin typeface="SGkClassic" pitchFamily="2" charset="2"/>
              </a:rPr>
              <a:t> 	</a:t>
            </a:r>
            <a:r>
              <a:rPr lang="en-US" sz="2400" dirty="0" err="1">
                <a:latin typeface="SGkClassic" pitchFamily="2" charset="2"/>
              </a:rPr>
              <a:t>ou</a:t>
            </a:r>
            <a:r>
              <a:rPr lang="en-US" sz="2400" dirty="0">
                <a:latin typeface="SGkClassic" pitchFamily="2" charset="2"/>
              </a:rPr>
              <a:t>)</a:t>
            </a:r>
            <a:r>
              <a:rPr lang="en-US" sz="2400" dirty="0" err="1">
                <a:latin typeface="SGkClassic" pitchFamily="2" charset="2"/>
              </a:rPr>
              <a:t>demia</a:t>
            </a:r>
            <a:r>
              <a:rPr lang="en-US" sz="2400" dirty="0">
                <a:latin typeface="SGkClassic" pitchFamily="2" charset="2"/>
              </a:rPr>
              <a:t>=j 	</a:t>
            </a:r>
            <a:r>
              <a:rPr lang="en-US" sz="2400" dirty="0" err="1">
                <a:solidFill>
                  <a:srgbClr val="FF0000"/>
                </a:solidFill>
                <a:latin typeface="SGkClassic" pitchFamily="2" charset="2"/>
              </a:rPr>
              <a:t>ou</a:t>
            </a:r>
            <a:r>
              <a:rPr lang="en-US" sz="2400" dirty="0">
                <a:solidFill>
                  <a:srgbClr val="FF0000"/>
                </a:solidFill>
                <a:latin typeface="SGkClassic" pitchFamily="2" charset="2"/>
              </a:rPr>
              <a:t>)</a:t>
            </a:r>
            <a:r>
              <a:rPr lang="en-US" sz="2400" dirty="0" err="1">
                <a:solidFill>
                  <a:srgbClr val="FF0000"/>
                </a:solidFill>
                <a:latin typeface="SGkClassic" pitchFamily="2" charset="2"/>
              </a:rPr>
              <a:t>deno</a:t>
            </a:r>
            <a:r>
              <a:rPr lang="en-US" sz="2400" dirty="0">
                <a:solidFill>
                  <a:srgbClr val="FF0000"/>
                </a:solidFill>
                <a:latin typeface="SGkClassic" pitchFamily="2" charset="2"/>
              </a:rPr>
              <a:t>/j</a:t>
            </a:r>
            <a:r>
              <a:rPr lang="en-US" sz="2400" dirty="0">
                <a:latin typeface="SGkClassic" pitchFamily="2" charset="2"/>
              </a:rPr>
              <a:t> 	</a:t>
            </a:r>
            <a:r>
              <a:rPr lang="en-US" sz="2400" dirty="0" err="1">
                <a:latin typeface="SGkClassic" pitchFamily="2" charset="2"/>
              </a:rPr>
              <a:t>ou</a:t>
            </a:r>
            <a:r>
              <a:rPr lang="en-US" sz="2400" dirty="0">
                <a:latin typeface="SGkClassic" pitchFamily="2" charset="2"/>
              </a:rPr>
              <a:t>)de/</a:t>
            </a:r>
            <a:r>
              <a:rPr lang="en-US" sz="2400" dirty="0" err="1">
                <a:latin typeface="SGkClassic" pitchFamily="2" charset="2"/>
              </a:rPr>
              <a:t>nwn</a:t>
            </a:r>
            <a:endParaRPr lang="en-US" sz="24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dat.  	</a:t>
            </a:r>
            <a:r>
              <a:rPr lang="en-US" sz="2400" b="1" dirty="0" err="1">
                <a:solidFill>
                  <a:srgbClr val="002060"/>
                </a:solidFill>
                <a:latin typeface="SGkClassic" pitchFamily="2" charset="2"/>
              </a:rPr>
              <a:t>ou</a:t>
            </a:r>
            <a:r>
              <a:rPr lang="en-US" sz="2400" b="1" dirty="0">
                <a:solidFill>
                  <a:srgbClr val="002060"/>
                </a:solidFill>
                <a:latin typeface="SGkClassic" pitchFamily="2" charset="2"/>
              </a:rPr>
              <a:t>)</a:t>
            </a:r>
            <a:r>
              <a:rPr lang="en-US" sz="2400" b="1" dirty="0" err="1">
                <a:solidFill>
                  <a:srgbClr val="002060"/>
                </a:solidFill>
                <a:latin typeface="SGkClassic" pitchFamily="2" charset="2"/>
              </a:rPr>
              <a:t>deni</a:t>
            </a:r>
            <a:r>
              <a:rPr lang="en-US" sz="2400" b="1" dirty="0">
                <a:solidFill>
                  <a:srgbClr val="002060"/>
                </a:solidFill>
                <a:latin typeface="SGkClassic" pitchFamily="2" charset="2"/>
              </a:rPr>
              <a:t>/</a:t>
            </a:r>
            <a:r>
              <a:rPr lang="en-US" sz="2400" dirty="0">
                <a:latin typeface="SGkClassic" pitchFamily="2" charset="2"/>
              </a:rPr>
              <a:t>  	</a:t>
            </a:r>
            <a:r>
              <a:rPr lang="en-US" sz="2400" dirty="0" err="1">
                <a:latin typeface="SGkClassic" pitchFamily="2" charset="2"/>
              </a:rPr>
              <a:t>ou</a:t>
            </a:r>
            <a:r>
              <a:rPr lang="en-US" sz="2400" dirty="0">
                <a:latin typeface="SGkClassic" pitchFamily="2" charset="2"/>
              </a:rPr>
              <a:t>)demi#=  	</a:t>
            </a:r>
            <a:r>
              <a:rPr lang="en-US" sz="2400" b="1" dirty="0" err="1">
                <a:solidFill>
                  <a:srgbClr val="002060"/>
                </a:solidFill>
                <a:latin typeface="SGkClassic" pitchFamily="2" charset="2"/>
              </a:rPr>
              <a:t>ou</a:t>
            </a:r>
            <a:r>
              <a:rPr lang="en-US" sz="2400" b="1" dirty="0">
                <a:solidFill>
                  <a:srgbClr val="002060"/>
                </a:solidFill>
                <a:latin typeface="SGkClassic" pitchFamily="2" charset="2"/>
              </a:rPr>
              <a:t>)</a:t>
            </a:r>
            <a:r>
              <a:rPr lang="en-US" sz="2400" b="1" dirty="0" err="1">
                <a:solidFill>
                  <a:srgbClr val="002060"/>
                </a:solidFill>
                <a:latin typeface="SGkClassic" pitchFamily="2" charset="2"/>
              </a:rPr>
              <a:t>deni</a:t>
            </a:r>
            <a:r>
              <a:rPr lang="en-US" sz="2400" dirty="0">
                <a:latin typeface="SGkClassic" pitchFamily="2" charset="2"/>
              </a:rPr>
              <a:t>/   	</a:t>
            </a:r>
            <a:r>
              <a:rPr lang="en-US" sz="2400" dirty="0" err="1">
                <a:latin typeface="SGkClassic" pitchFamily="2" charset="2"/>
              </a:rPr>
              <a:t>ou</a:t>
            </a:r>
            <a:r>
              <a:rPr lang="en-US" sz="2400" dirty="0">
                <a:latin typeface="SGkClassic" pitchFamily="2" charset="2"/>
              </a:rPr>
              <a:t>)de/</a:t>
            </a:r>
            <a:r>
              <a:rPr lang="en-US" sz="2400" dirty="0" err="1">
                <a:latin typeface="SGkClassic" pitchFamily="2" charset="2"/>
              </a:rPr>
              <a:t>si</a:t>
            </a:r>
            <a:endParaRPr lang="en-US" sz="24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acc. 	</a:t>
            </a:r>
            <a:r>
              <a:rPr lang="en-US" sz="2400" dirty="0" err="1">
                <a:latin typeface="SGkClassic" pitchFamily="2" charset="2"/>
              </a:rPr>
              <a:t>ou</a:t>
            </a:r>
            <a:r>
              <a:rPr lang="en-US" sz="2400" dirty="0">
                <a:latin typeface="SGkClassic" pitchFamily="2" charset="2"/>
              </a:rPr>
              <a:t>)</a:t>
            </a:r>
            <a:r>
              <a:rPr lang="en-US" sz="2400" dirty="0" err="1">
                <a:latin typeface="SGkClassic" pitchFamily="2" charset="2"/>
              </a:rPr>
              <a:t>dena</a:t>
            </a:r>
            <a:r>
              <a:rPr lang="en-US" sz="2400" dirty="0">
                <a:latin typeface="SGkClassic" pitchFamily="2" charset="2"/>
              </a:rPr>
              <a:t>/  	</a:t>
            </a:r>
            <a:r>
              <a:rPr lang="en-US" sz="2400" dirty="0" err="1">
                <a:latin typeface="SGkClassic" pitchFamily="2" charset="2"/>
              </a:rPr>
              <a:t>ou</a:t>
            </a:r>
            <a:r>
              <a:rPr lang="en-US" sz="2400" dirty="0">
                <a:latin typeface="SGkClassic" pitchFamily="2" charset="2"/>
              </a:rPr>
              <a:t>)demi/an  	</a:t>
            </a:r>
            <a:r>
              <a:rPr lang="en-US" sz="2400" dirty="0" err="1">
                <a:latin typeface="SGkClassic" pitchFamily="2" charset="2"/>
              </a:rPr>
              <a:t>ou</a:t>
            </a:r>
            <a:r>
              <a:rPr lang="en-US" sz="2400" dirty="0">
                <a:latin typeface="SGkClassic" pitchFamily="2" charset="2"/>
              </a:rPr>
              <a:t>)de/n   	</a:t>
            </a:r>
            <a:r>
              <a:rPr lang="en-US" sz="2400" dirty="0" err="1">
                <a:latin typeface="SGkClassic" pitchFamily="2" charset="2"/>
              </a:rPr>
              <a:t>ou</a:t>
            </a:r>
            <a:r>
              <a:rPr lang="en-US" sz="2400" dirty="0">
                <a:latin typeface="SGkClassic" pitchFamily="2" charset="2"/>
              </a:rPr>
              <a:t>)de/</a:t>
            </a:r>
            <a:r>
              <a:rPr lang="en-US" sz="2400" dirty="0" err="1">
                <a:latin typeface="SGkClassic" pitchFamily="2" charset="2"/>
              </a:rPr>
              <a:t>naj</a:t>
            </a:r>
            <a:endParaRPr lang="en-US" sz="2400" dirty="0"/>
          </a:p>
        </p:txBody>
      </p:sp>
    </p:spTree>
    <p:extLst>
      <p:ext uri="{BB962C8B-B14F-4D97-AF65-F5344CB8AC3E}">
        <p14:creationId xmlns:p14="http://schemas.microsoft.com/office/powerpoint/2010/main" val="22439651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r>
              <a:rPr lang="en-US" dirty="0">
                <a:latin typeface="Times New Roman" panose="02020603050405020304" pitchFamily="18" charset="0"/>
                <a:cs typeface="Times New Roman" panose="02020603050405020304" pitchFamily="18" charset="0"/>
              </a:rPr>
              <a:t>I</a:t>
            </a:r>
            <a:r>
              <a:rPr lang="es-ES" dirty="0" err="1">
                <a:latin typeface="Times New Roman" panose="02020603050405020304" pitchFamily="18" charset="0"/>
                <a:cs typeface="Times New Roman" panose="02020603050405020304" pitchFamily="18" charset="0"/>
              </a:rPr>
              <a:t>nterrogative</a:t>
            </a:r>
            <a:r>
              <a:rPr lang="en-US" dirty="0">
                <a:latin typeface="Times New Roman" panose="02020603050405020304" pitchFamily="18" charset="0"/>
                <a:cs typeface="Times New Roman" panose="02020603050405020304" pitchFamily="18" charset="0"/>
              </a:rPr>
              <a:t>/Indefinite Pronoun</a:t>
            </a:r>
          </a:p>
        </p:txBody>
      </p:sp>
      <p:sp>
        <p:nvSpPr>
          <p:cNvPr id="3" name="Content Placeholder 2"/>
          <p:cNvSpPr>
            <a:spLocks noGrp="1"/>
          </p:cNvSpPr>
          <p:nvPr>
            <p:ph idx="1"/>
          </p:nvPr>
        </p:nvSpPr>
        <p:spPr>
          <a:xfrm>
            <a:off x="152400" y="838200"/>
            <a:ext cx="8839200" cy="5715000"/>
          </a:xfrm>
        </p:spPr>
        <p:txBody>
          <a:bodyPr>
            <a:normAutofit/>
          </a:bodyPr>
          <a:lstStyle/>
          <a:p>
            <a:pPr marL="0" indent="0">
              <a:buNone/>
            </a:pPr>
            <a:r>
              <a:rPr lang="en-US" dirty="0" err="1">
                <a:latin typeface="SGkClassic" pitchFamily="2" charset="2"/>
              </a:rPr>
              <a:t>ti</a:t>
            </a:r>
            <a:r>
              <a:rPr lang="en-US" dirty="0">
                <a:latin typeface="SGkClassic" pitchFamily="2" charset="2"/>
              </a:rPr>
              <a:t>/j </a:t>
            </a:r>
            <a:r>
              <a:rPr lang="en-US" dirty="0">
                <a:latin typeface="Times New Roman" panose="02020603050405020304" pitchFamily="18" charset="0"/>
                <a:cs typeface="Times New Roman" panose="02020603050405020304" pitchFamily="18" charset="0"/>
              </a:rPr>
              <a:t>= who, what? </a:t>
            </a:r>
            <a:r>
              <a:rPr lang="en-US" dirty="0" err="1">
                <a:latin typeface="SGkClassic" pitchFamily="2" charset="2"/>
              </a:rPr>
              <a:t>tij</a:t>
            </a:r>
            <a:r>
              <a:rPr lang="en-US" dirty="0">
                <a:latin typeface="SGkClassic" pitchFamily="2" charset="2"/>
              </a:rPr>
              <a:t>, </a:t>
            </a:r>
            <a:r>
              <a:rPr lang="en-US" dirty="0" err="1">
                <a:latin typeface="SGkClassic" pitchFamily="2" charset="2"/>
              </a:rPr>
              <a:t>ti</a:t>
            </a:r>
            <a:r>
              <a:rPr lang="en-US" dirty="0">
                <a:latin typeface="SGkClassic" pitchFamily="2" charset="2"/>
              </a:rPr>
              <a:t> </a:t>
            </a:r>
            <a:r>
              <a:rPr lang="en-US" dirty="0">
                <a:latin typeface="Times New Roman" panose="02020603050405020304" pitchFamily="18" charset="0"/>
                <a:cs typeface="Times New Roman" panose="02020603050405020304" pitchFamily="18" charset="0"/>
              </a:rPr>
              <a:t>= who, what</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mas. and fem.	neu.		 mas. and fem.    neu.</a:t>
            </a:r>
          </a:p>
          <a:p>
            <a:pPr marL="0" indent="0">
              <a:buNone/>
            </a:pPr>
            <a:r>
              <a:rPr lang="en-US" dirty="0">
                <a:latin typeface="Times New Roman" panose="02020603050405020304" pitchFamily="18" charset="0"/>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/j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nej</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na</a:t>
            </a:r>
            <a:endParaRPr lang="en-US" sz="2800" dirty="0">
              <a:latin typeface="SGkClassic" pitchFamily="2" charset="2"/>
              <a:cs typeface="Times New Roman" panose="02020603050405020304" pitchFamily="18" charset="0"/>
            </a:endParaRPr>
          </a:p>
          <a:p>
            <a:pPr marL="0" indent="0">
              <a:buNone/>
            </a:pP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tinoj</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tou</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noj</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tou</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nwn</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nwn</a:t>
            </a:r>
            <a:endParaRPr lang="en-US" sz="2800" dirty="0">
              <a:latin typeface="SGkClassic" pitchFamily="2" charset="2"/>
              <a:cs typeface="Times New Roman" panose="02020603050405020304" pitchFamily="18" charset="0"/>
            </a:endParaRPr>
          </a:p>
          <a:p>
            <a:pPr marL="0" indent="0">
              <a:buNone/>
            </a:pP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tini</a:t>
            </a:r>
            <a:r>
              <a:rPr lang="en-US" sz="2800" dirty="0">
                <a:latin typeface="SGkClassic" pitchFamily="2" charset="2"/>
                <a:cs typeface="Times New Roman" panose="02020603050405020304" pitchFamily="18" charset="0"/>
              </a:rPr>
              <a:t>, 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ni</a:t>
            </a:r>
            <a:r>
              <a:rPr lang="en-US" sz="2800" dirty="0">
                <a:latin typeface="SGkClassic" pitchFamily="2" charset="2"/>
                <a:cs typeface="Times New Roman" panose="02020603050405020304" pitchFamily="18" charset="0"/>
              </a:rPr>
              <a:t>, 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si</a:t>
            </a:r>
            <a:r>
              <a:rPr lang="en-US" sz="2800" dirty="0">
                <a:latin typeface="SGkClassic" pitchFamily="2" charset="2"/>
                <a:cs typeface="Times New Roman" panose="02020603050405020304" pitchFamily="18" charset="0"/>
              </a:rPr>
              <a:t>[n]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si</a:t>
            </a:r>
            <a:r>
              <a:rPr lang="en-US" sz="2800" dirty="0">
                <a:latin typeface="SGkClassic" pitchFamily="2" charset="2"/>
                <a:cs typeface="Times New Roman" panose="02020603050405020304" pitchFamily="18" charset="0"/>
              </a:rPr>
              <a:t>[n]</a:t>
            </a:r>
          </a:p>
          <a:p>
            <a:pPr marL="0" indent="0">
              <a:buNone/>
            </a:pP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naj</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na</a:t>
            </a:r>
            <a:endParaRPr lang="en-US" sz="2800" dirty="0">
              <a:latin typeface="SGkClassic" pitchFamily="2" charset="2"/>
              <a:cs typeface="Times New Roman" panose="02020603050405020304" pitchFamily="18" charset="0"/>
            </a:endParaRPr>
          </a:p>
          <a:p>
            <a:pPr marL="0" indent="0">
              <a:buNone/>
            </a:pPr>
            <a:endParaRPr lang="en-US" sz="2800" dirty="0">
              <a:latin typeface="SGkClassic" pitchFamily="2" charset="2"/>
              <a:cs typeface="Times New Roman" panose="02020603050405020304" pitchFamily="18" charset="0"/>
            </a:endParaRPr>
          </a:p>
          <a:p>
            <a:pPr marL="0" indent="0">
              <a:buNone/>
            </a:pP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tij</a:t>
            </a:r>
            <a:r>
              <a:rPr lang="en-US" sz="2800" dirty="0">
                <a:latin typeface="SGkClassic" pitchFamily="2" charset="2"/>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is the same pattern without the accent</a:t>
            </a:r>
          </a:p>
        </p:txBody>
      </p:sp>
    </p:spTree>
    <p:extLst>
      <p:ext uri="{BB962C8B-B14F-4D97-AF65-F5344CB8AC3E}">
        <p14:creationId xmlns:p14="http://schemas.microsoft.com/office/powerpoint/2010/main" val="8178016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a:latin typeface="Times New Roman" panose="02020603050405020304" pitchFamily="18" charset="0"/>
                <a:cs typeface="Times New Roman" panose="02020603050405020304" pitchFamily="18" charset="0"/>
              </a:rPr>
              <a:t>Intensive Pronoun  </a:t>
            </a:r>
            <a:r>
              <a:rPr lang="en-US" dirty="0">
                <a:latin typeface="SGkClassic" pitchFamily="2" charset="2"/>
                <a:cs typeface="Times New Roman" panose="02020603050405020304" pitchFamily="18" charset="0"/>
              </a:rPr>
              <a:t>au)to/j</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762000"/>
            <a:ext cx="8839200" cy="5867400"/>
          </a:xfrm>
        </p:spPr>
        <p:txBody>
          <a:bodyPr>
            <a:normAutofit/>
          </a:bodyPr>
          <a:lstStyle/>
          <a:p>
            <a:pPr marL="0" indent="0">
              <a:buNone/>
            </a:pPr>
            <a:r>
              <a:rPr lang="en-US" dirty="0">
                <a:cs typeface="Times New Roman" panose="02020603050405020304" pitchFamily="18" charset="0"/>
              </a:rPr>
              <a:t>singular	masculine		feminine	  neuter</a:t>
            </a:r>
          </a:p>
          <a:p>
            <a:pPr marL="0" indent="0">
              <a:buNone/>
            </a:pPr>
            <a:r>
              <a:rPr lang="en-US" dirty="0"/>
              <a:t>nom.		</a:t>
            </a:r>
            <a:r>
              <a:rPr lang="en-US" dirty="0">
                <a:latin typeface="SGkClassic" pitchFamily="2" charset="2"/>
              </a:rPr>
              <a:t>au)to/j		</a:t>
            </a:r>
            <a:r>
              <a:rPr lang="en-US" dirty="0">
                <a:solidFill>
                  <a:srgbClr val="7030A0"/>
                </a:solidFill>
                <a:latin typeface="SGkClassic" pitchFamily="2" charset="2"/>
              </a:rPr>
              <a:t>au)</a:t>
            </a:r>
            <a:r>
              <a:rPr lang="en-US" dirty="0" err="1">
                <a:solidFill>
                  <a:srgbClr val="7030A0"/>
                </a:solidFill>
                <a:latin typeface="SGkClassic" pitchFamily="2" charset="2"/>
              </a:rPr>
              <a:t>th</a:t>
            </a:r>
            <a:r>
              <a:rPr lang="en-US" dirty="0">
                <a:latin typeface="SGkClassic" pitchFamily="2" charset="2"/>
              </a:rPr>
              <a:t>/	 </a:t>
            </a:r>
            <a:r>
              <a:rPr lang="en-US" dirty="0">
                <a:solidFill>
                  <a:srgbClr val="C00000"/>
                </a:solidFill>
                <a:latin typeface="SGkClassic" pitchFamily="2" charset="2"/>
              </a:rPr>
              <a:t>au)to</a:t>
            </a:r>
            <a:r>
              <a:rPr lang="en-US" dirty="0">
                <a:latin typeface="SGkClassic" pitchFamily="2" charset="2"/>
              </a:rPr>
              <a:t>/  </a:t>
            </a:r>
            <a:endParaRPr lang="en-US" dirty="0"/>
          </a:p>
          <a:p>
            <a:pPr marL="0" indent="0">
              <a:buNone/>
            </a:pPr>
            <a:r>
              <a:rPr lang="en-US" dirty="0"/>
              <a:t>gen.		</a:t>
            </a:r>
            <a:r>
              <a:rPr lang="en-US" dirty="0">
                <a:solidFill>
                  <a:schemeClr val="tx2">
                    <a:lumMod val="75000"/>
                  </a:schemeClr>
                </a:solidFill>
                <a:latin typeface="SGkClassic" pitchFamily="2" charset="2"/>
              </a:rPr>
              <a:t>au)</a:t>
            </a:r>
            <a:r>
              <a:rPr lang="en-US" dirty="0" err="1">
                <a:solidFill>
                  <a:schemeClr val="tx2">
                    <a:lumMod val="75000"/>
                  </a:schemeClr>
                </a:solidFill>
                <a:latin typeface="SGkClassic" pitchFamily="2" charset="2"/>
              </a:rPr>
              <a:t>tou</a:t>
            </a:r>
            <a:r>
              <a:rPr lang="en-US" dirty="0">
                <a:latin typeface="SGkClassic" pitchFamily="2" charset="2"/>
              </a:rPr>
              <a:t>=		au)</a:t>
            </a:r>
            <a:r>
              <a:rPr lang="en-US" dirty="0" err="1">
                <a:latin typeface="SGkClassic" pitchFamily="2" charset="2"/>
              </a:rPr>
              <a:t>th</a:t>
            </a:r>
            <a:r>
              <a:rPr lang="en-US" dirty="0">
                <a:latin typeface="SGkClassic" pitchFamily="2" charset="2"/>
              </a:rPr>
              <a:t>/j	 </a:t>
            </a:r>
            <a:r>
              <a:rPr lang="en-US" dirty="0">
                <a:solidFill>
                  <a:schemeClr val="tx2">
                    <a:lumMod val="75000"/>
                  </a:schemeClr>
                </a:solidFill>
                <a:latin typeface="SGkClassic" pitchFamily="2" charset="2"/>
              </a:rPr>
              <a:t>au)</a:t>
            </a:r>
            <a:r>
              <a:rPr lang="en-US" dirty="0" err="1">
                <a:solidFill>
                  <a:schemeClr val="tx2">
                    <a:lumMod val="75000"/>
                  </a:schemeClr>
                </a:solidFill>
                <a:latin typeface="SGkClassic" pitchFamily="2" charset="2"/>
              </a:rPr>
              <a:t>tou</a:t>
            </a:r>
            <a:r>
              <a:rPr lang="en-US" dirty="0">
                <a:latin typeface="SGkClassic" pitchFamily="2" charset="2"/>
              </a:rPr>
              <a:t>=</a:t>
            </a:r>
            <a:endParaRPr lang="en-US" dirty="0"/>
          </a:p>
          <a:p>
            <a:pPr marL="0" indent="0">
              <a:buNone/>
            </a:pPr>
            <a:r>
              <a:rPr lang="en-US" dirty="0"/>
              <a:t>dat.		</a:t>
            </a:r>
            <a:r>
              <a:rPr lang="en-US" dirty="0">
                <a:solidFill>
                  <a:schemeClr val="tx2">
                    <a:lumMod val="75000"/>
                  </a:schemeClr>
                </a:solidFill>
                <a:latin typeface="SGkClassic" pitchFamily="2" charset="2"/>
              </a:rPr>
              <a:t>au)t%</a:t>
            </a:r>
            <a:r>
              <a:rPr lang="en-US" dirty="0">
                <a:latin typeface="SGkClassic" pitchFamily="2" charset="2"/>
              </a:rPr>
              <a:t>=		</a:t>
            </a:r>
            <a:r>
              <a:rPr lang="en-US" dirty="0">
                <a:solidFill>
                  <a:srgbClr val="7030A0"/>
                </a:solidFill>
                <a:latin typeface="SGkClassic" pitchFamily="2" charset="2"/>
              </a:rPr>
              <a:t>au)</a:t>
            </a:r>
            <a:r>
              <a:rPr lang="en-US" dirty="0" err="1">
                <a:solidFill>
                  <a:srgbClr val="7030A0"/>
                </a:solidFill>
                <a:latin typeface="SGkClassic" pitchFamily="2" charset="2"/>
              </a:rPr>
              <a:t>th</a:t>
            </a:r>
            <a:r>
              <a:rPr lang="en-US" dirty="0">
                <a:solidFill>
                  <a:srgbClr val="7030A0"/>
                </a:solidFill>
                <a:latin typeface="SGkClassic" pitchFamily="2" charset="2"/>
              </a:rPr>
              <a:t>=</a:t>
            </a:r>
            <a:r>
              <a:rPr lang="en-US" dirty="0">
                <a:latin typeface="SGkClassic" pitchFamily="2" charset="2"/>
              </a:rPr>
              <a:t>	 </a:t>
            </a:r>
            <a:r>
              <a:rPr lang="en-US" dirty="0">
                <a:solidFill>
                  <a:schemeClr val="tx2">
                    <a:lumMod val="75000"/>
                  </a:schemeClr>
                </a:solidFill>
                <a:latin typeface="SGkClassic" pitchFamily="2" charset="2"/>
              </a:rPr>
              <a:t>au)t%</a:t>
            </a:r>
            <a:r>
              <a:rPr lang="en-US" dirty="0">
                <a:latin typeface="SGkClassic" pitchFamily="2" charset="2"/>
              </a:rPr>
              <a:t>=</a:t>
            </a:r>
            <a:endParaRPr lang="en-US" dirty="0"/>
          </a:p>
          <a:p>
            <a:pPr marL="0" indent="0">
              <a:buNone/>
            </a:pPr>
            <a:r>
              <a:rPr lang="en-US" dirty="0"/>
              <a:t>acc.		</a:t>
            </a:r>
            <a:r>
              <a:rPr lang="en-US" dirty="0">
                <a:latin typeface="SGkClassic" pitchFamily="2" charset="2"/>
              </a:rPr>
              <a:t>au)to/n		au)</a:t>
            </a:r>
            <a:r>
              <a:rPr lang="en-US" dirty="0" err="1">
                <a:latin typeface="SGkClassic" pitchFamily="2" charset="2"/>
              </a:rPr>
              <a:t>th</a:t>
            </a:r>
            <a:r>
              <a:rPr lang="en-US" dirty="0">
                <a:latin typeface="SGkClassic" pitchFamily="2" charset="2"/>
              </a:rPr>
              <a:t>/n	 </a:t>
            </a:r>
            <a:r>
              <a:rPr lang="en-US" dirty="0">
                <a:solidFill>
                  <a:srgbClr val="C00000"/>
                </a:solidFill>
                <a:latin typeface="SGkClassic" pitchFamily="2" charset="2"/>
              </a:rPr>
              <a:t>au)to</a:t>
            </a:r>
            <a:r>
              <a:rPr lang="en-US" dirty="0">
                <a:latin typeface="SGkClassic" pitchFamily="2" charset="2"/>
              </a:rPr>
              <a:t>/</a:t>
            </a:r>
          </a:p>
          <a:p>
            <a:pPr marL="0" indent="0">
              <a:buNone/>
            </a:pPr>
            <a:r>
              <a:rPr lang="en-US" dirty="0">
                <a:cs typeface="Times New Roman" panose="02020603050405020304" pitchFamily="18" charset="0"/>
              </a:rPr>
              <a:t>plural</a:t>
            </a:r>
          </a:p>
          <a:p>
            <a:pPr marL="0" indent="0">
              <a:buNone/>
            </a:pPr>
            <a:r>
              <a:rPr lang="en-US" dirty="0">
                <a:latin typeface="Times New Roman" panose="02020603050405020304" pitchFamily="18" charset="0"/>
                <a:cs typeface="Times New Roman" panose="02020603050405020304" pitchFamily="18" charset="0"/>
              </a:rPr>
              <a:t>nom.		</a:t>
            </a:r>
            <a:r>
              <a:rPr lang="en-US" dirty="0">
                <a:latin typeface="SGkClassic" pitchFamily="2" charset="2"/>
                <a:cs typeface="Times New Roman" panose="02020603050405020304" pitchFamily="18" charset="0"/>
              </a:rPr>
              <a:t>au)</a:t>
            </a:r>
            <a:r>
              <a:rPr lang="en-US" dirty="0" err="1">
                <a:latin typeface="SGkClassic" pitchFamily="2" charset="2"/>
                <a:cs typeface="Times New Roman" panose="02020603050405020304" pitchFamily="18" charset="0"/>
              </a:rPr>
              <a:t>toi</a:t>
            </a:r>
            <a:r>
              <a:rPr lang="en-US" dirty="0">
                <a:latin typeface="SGkClassic" pitchFamily="2" charset="2"/>
                <a:cs typeface="Times New Roman" panose="02020603050405020304" pitchFamily="18" charset="0"/>
              </a:rPr>
              <a:t>/		au)tai/	 </a:t>
            </a:r>
            <a:r>
              <a:rPr lang="en-US" dirty="0">
                <a:solidFill>
                  <a:srgbClr val="C00000"/>
                </a:solidFill>
                <a:latin typeface="SGkClassic" pitchFamily="2" charset="2"/>
                <a:cs typeface="Times New Roman" panose="02020603050405020304" pitchFamily="18" charset="0"/>
              </a:rPr>
              <a:t>au)ta</a:t>
            </a:r>
            <a:r>
              <a:rPr lang="en-US" dirty="0">
                <a:latin typeface="SGkClassic" pitchFamily="2" charset="2"/>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gen.		</a:t>
            </a:r>
            <a:r>
              <a:rPr lang="en-US" b="1" dirty="0">
                <a:solidFill>
                  <a:srgbClr val="00B050"/>
                </a:solidFill>
                <a:latin typeface="SGkClassic" pitchFamily="2" charset="2"/>
                <a:cs typeface="Times New Roman" panose="02020603050405020304" pitchFamily="18" charset="0"/>
              </a:rPr>
              <a:t>au)</a:t>
            </a:r>
            <a:r>
              <a:rPr lang="en-US" b="1" dirty="0" err="1">
                <a:solidFill>
                  <a:srgbClr val="00B050"/>
                </a:solidFill>
                <a:latin typeface="SGkClassic" pitchFamily="2" charset="2"/>
                <a:cs typeface="Times New Roman" panose="02020603050405020304" pitchFamily="18" charset="0"/>
              </a:rPr>
              <a:t>tw</a:t>
            </a:r>
            <a:r>
              <a:rPr lang="en-US" b="1" dirty="0">
                <a:solidFill>
                  <a:srgbClr val="00B050"/>
                </a:solidFill>
                <a:latin typeface="SGkClassic" pitchFamily="2" charset="2"/>
                <a:cs typeface="Times New Roman" panose="02020603050405020304" pitchFamily="18" charset="0"/>
              </a:rPr>
              <a:t>=n		au)</a:t>
            </a:r>
            <a:r>
              <a:rPr lang="en-US" b="1" dirty="0" err="1">
                <a:solidFill>
                  <a:srgbClr val="00B050"/>
                </a:solidFill>
                <a:latin typeface="SGkClassic" pitchFamily="2" charset="2"/>
                <a:cs typeface="Times New Roman" panose="02020603050405020304" pitchFamily="18" charset="0"/>
              </a:rPr>
              <a:t>tw</a:t>
            </a:r>
            <a:r>
              <a:rPr lang="en-US" b="1" dirty="0">
                <a:solidFill>
                  <a:srgbClr val="00B050"/>
                </a:solidFill>
                <a:latin typeface="SGkClassic" pitchFamily="2" charset="2"/>
                <a:cs typeface="Times New Roman" panose="02020603050405020304" pitchFamily="18" charset="0"/>
              </a:rPr>
              <a:t>=n	 au)</a:t>
            </a:r>
            <a:r>
              <a:rPr lang="en-US" b="1" dirty="0" err="1">
                <a:solidFill>
                  <a:srgbClr val="00B050"/>
                </a:solidFill>
                <a:latin typeface="SGkClassic" pitchFamily="2" charset="2"/>
                <a:cs typeface="Times New Roman" panose="02020603050405020304" pitchFamily="18" charset="0"/>
              </a:rPr>
              <a:t>tw</a:t>
            </a:r>
            <a:r>
              <a:rPr lang="en-US" b="1" dirty="0">
                <a:solidFill>
                  <a:srgbClr val="00B050"/>
                </a:solidFill>
                <a:latin typeface="SGkClassic" pitchFamily="2" charset="2"/>
                <a:cs typeface="Times New Roman" panose="02020603050405020304" pitchFamily="18" charset="0"/>
              </a:rPr>
              <a:t>=n</a:t>
            </a:r>
            <a:endParaRPr lang="en-US" b="1" dirty="0">
              <a:solidFill>
                <a:srgbClr val="00B050"/>
              </a:solidFill>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dat.</a:t>
            </a:r>
            <a:r>
              <a:rPr lang="en-US" dirty="0">
                <a:latin typeface="SGkClassic" pitchFamily="2" charset="2"/>
                <a:cs typeface="Times New Roman" panose="02020603050405020304" pitchFamily="18" charset="0"/>
              </a:rPr>
              <a:t>		</a:t>
            </a:r>
            <a:r>
              <a:rPr lang="en-US" dirty="0">
                <a:solidFill>
                  <a:schemeClr val="tx2">
                    <a:lumMod val="75000"/>
                  </a:schemeClr>
                </a:solidFill>
                <a:latin typeface="SGkClassic" pitchFamily="2" charset="2"/>
                <a:cs typeface="Times New Roman" panose="02020603050405020304" pitchFamily="18" charset="0"/>
              </a:rPr>
              <a:t>au)</a:t>
            </a:r>
            <a:r>
              <a:rPr lang="en-US" dirty="0" err="1">
                <a:solidFill>
                  <a:schemeClr val="tx2">
                    <a:lumMod val="75000"/>
                  </a:schemeClr>
                </a:solidFill>
                <a:latin typeface="SGkClassic" pitchFamily="2" charset="2"/>
                <a:cs typeface="Times New Roman" panose="02020603050405020304" pitchFamily="18" charset="0"/>
              </a:rPr>
              <a:t>toi</a:t>
            </a:r>
            <a:r>
              <a:rPr lang="en-US" dirty="0">
                <a:solidFill>
                  <a:schemeClr val="tx2">
                    <a:lumMod val="75000"/>
                  </a:schemeClr>
                </a:solidFill>
                <a:latin typeface="SGkClassic" pitchFamily="2" charset="2"/>
                <a:cs typeface="Times New Roman" panose="02020603050405020304" pitchFamily="18" charset="0"/>
              </a:rPr>
              <a:t>/j</a:t>
            </a:r>
            <a:r>
              <a:rPr lang="en-US" dirty="0">
                <a:latin typeface="SGkClassic" pitchFamily="2" charset="2"/>
                <a:cs typeface="Times New Roman" panose="02020603050405020304" pitchFamily="18" charset="0"/>
              </a:rPr>
              <a:t>		au)tai=j	 </a:t>
            </a:r>
            <a:r>
              <a:rPr lang="en-US" dirty="0">
                <a:solidFill>
                  <a:schemeClr val="tx2">
                    <a:lumMod val="75000"/>
                  </a:schemeClr>
                </a:solidFill>
                <a:latin typeface="SGkClassic" pitchFamily="2" charset="2"/>
                <a:cs typeface="Times New Roman" panose="02020603050405020304" pitchFamily="18" charset="0"/>
              </a:rPr>
              <a:t>au)</a:t>
            </a:r>
            <a:r>
              <a:rPr lang="en-US" dirty="0" err="1">
                <a:solidFill>
                  <a:schemeClr val="tx2">
                    <a:lumMod val="75000"/>
                  </a:schemeClr>
                </a:solidFill>
                <a:latin typeface="SGkClassic" pitchFamily="2" charset="2"/>
                <a:cs typeface="Times New Roman" panose="02020603050405020304" pitchFamily="18" charset="0"/>
              </a:rPr>
              <a:t>toi</a:t>
            </a:r>
            <a:r>
              <a:rPr lang="en-US" dirty="0">
                <a:solidFill>
                  <a:schemeClr val="tx2">
                    <a:lumMod val="75000"/>
                  </a:schemeClr>
                </a:solidFill>
                <a:latin typeface="SGkClassic" pitchFamily="2" charset="2"/>
                <a:cs typeface="Times New Roman" panose="02020603050405020304" pitchFamily="18" charset="0"/>
              </a:rPr>
              <a:t>=j</a:t>
            </a:r>
            <a:endParaRPr lang="en-US" dirty="0">
              <a:solidFill>
                <a:schemeClr val="tx2">
                  <a:lumMod val="75000"/>
                </a:schemeClr>
              </a:solidFill>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acc.		</a:t>
            </a:r>
            <a:r>
              <a:rPr lang="en-US" dirty="0">
                <a:latin typeface="SGkClassic" pitchFamily="2" charset="2"/>
                <a:cs typeface="Times New Roman" panose="02020603050405020304" pitchFamily="18" charset="0"/>
              </a:rPr>
              <a:t>au)</a:t>
            </a:r>
            <a:r>
              <a:rPr lang="en-US" dirty="0" err="1">
                <a:latin typeface="SGkClassic" pitchFamily="2" charset="2"/>
                <a:cs typeface="Times New Roman" panose="02020603050405020304" pitchFamily="18" charset="0"/>
              </a:rPr>
              <a:t>tou</a:t>
            </a:r>
            <a:r>
              <a:rPr lang="en-US" dirty="0">
                <a:latin typeface="SGkClassic" pitchFamily="2" charset="2"/>
                <a:cs typeface="Times New Roman" panose="02020603050405020304" pitchFamily="18" charset="0"/>
              </a:rPr>
              <a:t>=j		au)ta/j	 </a:t>
            </a:r>
            <a:r>
              <a:rPr lang="en-US" dirty="0">
                <a:solidFill>
                  <a:srgbClr val="C00000"/>
                </a:solidFill>
                <a:latin typeface="SGkClassic" pitchFamily="2" charset="2"/>
                <a:cs typeface="Times New Roman" panose="02020603050405020304" pitchFamily="18" charset="0"/>
              </a:rPr>
              <a:t>au)ta</a:t>
            </a:r>
            <a:r>
              <a:rPr lang="en-US" dirty="0">
                <a:latin typeface="SGkClassic" pitchFamily="2" charset="2"/>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012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err="1">
                <a:latin typeface="SGkClassic" pitchFamily="2" charset="2"/>
              </a:rPr>
              <a:t>ei</a:t>
            </a:r>
            <a:r>
              <a:rPr lang="en-US" dirty="0">
                <a:latin typeface="SGkClassic" pitchFamily="2" charset="2"/>
              </a:rPr>
              <a:t>)mi/</a:t>
            </a:r>
            <a:r>
              <a:rPr lang="en-US" dirty="0">
                <a:latin typeface="Times New Roman" panose="02020603050405020304" pitchFamily="18" charset="0"/>
                <a:cs typeface="Times New Roman" panose="02020603050405020304" pitchFamily="18" charset="0"/>
              </a:rPr>
              <a:t> = to be</a:t>
            </a:r>
            <a:endParaRPr lang="en-US" dirty="0">
              <a:latin typeface="SGkClassic" pitchFamily="2" charset="2"/>
            </a:endParaRPr>
          </a:p>
        </p:txBody>
      </p:sp>
      <p:sp>
        <p:nvSpPr>
          <p:cNvPr id="3" name="Content Placeholder 2"/>
          <p:cNvSpPr>
            <a:spLocks noGrp="1"/>
          </p:cNvSpPr>
          <p:nvPr>
            <p:ph idx="1"/>
          </p:nvPr>
        </p:nvSpPr>
        <p:spPr>
          <a:xfrm>
            <a:off x="457200" y="838200"/>
            <a:ext cx="8610600" cy="5943600"/>
          </a:xfrm>
        </p:spPr>
        <p:txBody>
          <a:bodyPr/>
          <a:lstStyle/>
          <a:p>
            <a:pPr marL="0" indent="0" algn="ctr">
              <a:buNone/>
            </a:pPr>
            <a:r>
              <a:rPr lang="en-US" dirty="0">
                <a:solidFill>
                  <a:srgbClr val="FF0000"/>
                </a:solidFill>
                <a:latin typeface="Times New Roman" panose="02020603050405020304" pitchFamily="18" charset="0"/>
                <a:cs typeface="Times New Roman" panose="02020603050405020304" pitchFamily="18" charset="0"/>
              </a:rPr>
              <a:t>Present, Active, Indicative</a:t>
            </a:r>
          </a:p>
          <a:p>
            <a:pPr marL="0" indent="0">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Singular</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Plural</a:t>
            </a:r>
          </a:p>
          <a:p>
            <a:pPr marL="0" indent="0">
              <a:buNone/>
            </a:pPr>
            <a:r>
              <a:rPr lang="en-US" dirty="0" err="1">
                <a:latin typeface="SGkClassic" pitchFamily="2" charset="2"/>
              </a:rPr>
              <a:t>ei</a:t>
            </a:r>
            <a:r>
              <a:rPr lang="en-US" dirty="0">
                <a:latin typeface="SGkClassic" pitchFamily="2" charset="2"/>
              </a:rPr>
              <a:t>)mi	</a:t>
            </a:r>
            <a:r>
              <a:rPr lang="en-US" dirty="0">
                <a:latin typeface="Times New Roman" panose="02020603050405020304" pitchFamily="18" charset="0"/>
                <a:cs typeface="Times New Roman" panose="02020603050405020304" pitchFamily="18" charset="0"/>
              </a:rPr>
              <a:t>	I am</a:t>
            </a:r>
            <a:r>
              <a:rPr lang="en-US" dirty="0">
                <a:latin typeface="SGkClassic" pitchFamily="2" charset="2"/>
              </a:rPr>
              <a:t>			e)</a:t>
            </a:r>
            <a:r>
              <a:rPr lang="en-US" dirty="0" err="1">
                <a:latin typeface="SGkClassic" pitchFamily="2" charset="2"/>
              </a:rPr>
              <a:t>sme</a:t>
            </a:r>
            <a:r>
              <a:rPr lang="en-US" dirty="0">
                <a:latin typeface="SGkClassic" pitchFamily="2" charset="2"/>
              </a:rPr>
              <a:t>/n</a:t>
            </a:r>
            <a:r>
              <a:rPr lang="en-US" dirty="0">
                <a:latin typeface="Times New Roman" panose="02020603050405020304" pitchFamily="18" charset="0"/>
                <a:cs typeface="Times New Roman" panose="02020603050405020304" pitchFamily="18" charset="0"/>
              </a:rPr>
              <a:t>	we are</a:t>
            </a:r>
            <a:endParaRPr lang="en-US" dirty="0">
              <a:latin typeface="SGkClassic" pitchFamily="2" charset="2"/>
            </a:endParaRPr>
          </a:p>
          <a:p>
            <a:pPr marL="0" indent="0">
              <a:buNone/>
            </a:pPr>
            <a:r>
              <a:rPr lang="en-US" dirty="0" err="1">
                <a:latin typeface="SGkClassic" pitchFamily="2" charset="2"/>
              </a:rPr>
              <a:t>ei</a:t>
            </a:r>
            <a:r>
              <a:rPr lang="en-US" dirty="0">
                <a:latin typeface="SGkClassic" pitchFamily="2" charset="2"/>
              </a:rPr>
              <a:t>)=	</a:t>
            </a:r>
            <a:r>
              <a:rPr lang="en-US" dirty="0">
                <a:latin typeface="Times New Roman" panose="02020603050405020304" pitchFamily="18" charset="0"/>
                <a:cs typeface="Times New Roman" panose="02020603050405020304" pitchFamily="18" charset="0"/>
              </a:rPr>
              <a:t>	you are</a:t>
            </a:r>
            <a:r>
              <a:rPr lang="en-US" dirty="0">
                <a:latin typeface="SGkClassic" pitchFamily="2" charset="2"/>
              </a:rPr>
              <a:t>		e)</a:t>
            </a:r>
            <a:r>
              <a:rPr lang="en-US" dirty="0" err="1">
                <a:latin typeface="SGkClassic" pitchFamily="2" charset="2"/>
              </a:rPr>
              <a:t>ste</a:t>
            </a:r>
            <a:r>
              <a:rPr lang="en-US" dirty="0">
                <a:latin typeface="SGkClassic" pitchFamily="2" charset="2"/>
              </a:rPr>
              <a:t>/		</a:t>
            </a:r>
            <a:r>
              <a:rPr lang="en-US" dirty="0">
                <a:latin typeface="Times New Roman" panose="02020603050405020304" pitchFamily="18" charset="0"/>
                <a:cs typeface="Times New Roman" panose="02020603050405020304" pitchFamily="18" charset="0"/>
              </a:rPr>
              <a:t>you are</a:t>
            </a:r>
            <a:endParaRPr lang="en-US" dirty="0">
              <a:latin typeface="SGkClassic" pitchFamily="2" charset="2"/>
            </a:endParaRPr>
          </a:p>
          <a:p>
            <a:pPr marL="0" indent="0">
              <a:buNone/>
            </a:pPr>
            <a:r>
              <a:rPr lang="en-US" dirty="0">
                <a:latin typeface="SGkClassic" pitchFamily="2" charset="2"/>
              </a:rPr>
              <a:t>e)</a:t>
            </a:r>
            <a:r>
              <a:rPr lang="en-US" dirty="0" err="1">
                <a:latin typeface="SGkClassic" pitchFamily="2" charset="2"/>
              </a:rPr>
              <a:t>sti</a:t>
            </a:r>
            <a:r>
              <a:rPr lang="en-US" dirty="0">
                <a:latin typeface="SGkClassic" pitchFamily="2" charset="2"/>
              </a:rPr>
              <a:t>/[n]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he,she,it</a:t>
            </a:r>
            <a:r>
              <a:rPr lang="en-US" dirty="0">
                <a:latin typeface="Times New Roman" panose="02020603050405020304" pitchFamily="18" charset="0"/>
                <a:cs typeface="Times New Roman" panose="02020603050405020304" pitchFamily="18" charset="0"/>
              </a:rPr>
              <a:t> is</a:t>
            </a:r>
            <a:r>
              <a:rPr lang="en-US" dirty="0">
                <a:latin typeface="SGkClassic" pitchFamily="2" charset="2"/>
              </a:rPr>
              <a:t>		</a:t>
            </a:r>
            <a:r>
              <a:rPr lang="en-US" dirty="0" err="1">
                <a:latin typeface="SGkClassic" pitchFamily="2" charset="2"/>
              </a:rPr>
              <a:t>ei</a:t>
            </a:r>
            <a:r>
              <a:rPr lang="en-US" dirty="0">
                <a:latin typeface="SGkClassic" pitchFamily="2" charset="2"/>
              </a:rPr>
              <a:t>)</a:t>
            </a:r>
            <a:r>
              <a:rPr lang="en-US" dirty="0" err="1">
                <a:latin typeface="SGkClassic" pitchFamily="2" charset="2"/>
              </a:rPr>
              <a:t>si</a:t>
            </a:r>
            <a:r>
              <a:rPr lang="en-US" dirty="0">
                <a:latin typeface="SGkClassic" pitchFamily="2" charset="2"/>
              </a:rPr>
              <a:t>/[n]</a:t>
            </a:r>
            <a:r>
              <a:rPr lang="en-US" dirty="0">
                <a:latin typeface="Times New Roman" panose="02020603050405020304" pitchFamily="18" charset="0"/>
                <a:cs typeface="Times New Roman" panose="02020603050405020304" pitchFamily="18" charset="0"/>
              </a:rPr>
              <a:t>	they are</a:t>
            </a:r>
          </a:p>
          <a:p>
            <a:pPr marL="0" indent="0" algn="ctr">
              <a:buNone/>
            </a:pPr>
            <a:r>
              <a:rPr lang="en-US" dirty="0">
                <a:solidFill>
                  <a:srgbClr val="FF0000"/>
                </a:solidFill>
                <a:latin typeface="Times New Roman" panose="02020603050405020304" pitchFamily="18" charset="0"/>
                <a:cs typeface="Times New Roman" panose="02020603050405020304" pitchFamily="18" charset="0"/>
              </a:rPr>
              <a:t>Imperfect, Active, Indicative</a:t>
            </a:r>
            <a:endParaRPr lang="en-US" dirty="0">
              <a:latin typeface="Times New Roman" panose="02020603050405020304" pitchFamily="18" charset="0"/>
              <a:cs typeface="Times New Roman" panose="02020603050405020304" pitchFamily="18" charset="0"/>
            </a:endParaRPr>
          </a:p>
          <a:p>
            <a:pPr marL="0" indent="0">
              <a:buNone/>
            </a:pPr>
            <a:r>
              <a:rPr lang="en-US" dirty="0">
                <a:solidFill>
                  <a:srgbClr val="002060"/>
                </a:solidFill>
                <a:latin typeface="SGkClassic" pitchFamily="2" charset="2"/>
              </a:rPr>
              <a:t>h)=n</a:t>
            </a:r>
            <a:r>
              <a:rPr lang="en-US" dirty="0">
                <a:latin typeface="SGkClassic" pitchFamily="2" charset="2"/>
              </a:rPr>
              <a:t>	</a:t>
            </a:r>
            <a:r>
              <a:rPr lang="en-US" dirty="0">
                <a:latin typeface="Times New Roman" panose="02020603050405020304" pitchFamily="18" charset="0"/>
                <a:cs typeface="Times New Roman" panose="02020603050405020304" pitchFamily="18" charset="0"/>
              </a:rPr>
              <a:t>	I was</a:t>
            </a:r>
            <a:r>
              <a:rPr lang="en-US" dirty="0">
                <a:latin typeface="SGkClassic" pitchFamily="2" charset="2"/>
              </a:rPr>
              <a:t>			h)=men</a:t>
            </a:r>
            <a:r>
              <a:rPr lang="en-US" dirty="0">
                <a:latin typeface="Times New Roman" panose="02020603050405020304" pitchFamily="18" charset="0"/>
                <a:cs typeface="Times New Roman" panose="02020603050405020304" pitchFamily="18" charset="0"/>
              </a:rPr>
              <a:t>	we were</a:t>
            </a:r>
            <a:endParaRPr lang="en-US" dirty="0">
              <a:latin typeface="SGkClassic" pitchFamily="2" charset="2"/>
            </a:endParaRPr>
          </a:p>
          <a:p>
            <a:pPr marL="0" indent="0">
              <a:buNone/>
            </a:pPr>
            <a:r>
              <a:rPr lang="en-US" dirty="0">
                <a:latin typeface="SGkClassic" pitchFamily="2" charset="2"/>
              </a:rPr>
              <a:t>h)=</a:t>
            </a:r>
            <a:r>
              <a:rPr lang="en-US" dirty="0" err="1">
                <a:latin typeface="SGkClassic" pitchFamily="2" charset="2"/>
              </a:rPr>
              <a:t>sqa</a:t>
            </a:r>
            <a:r>
              <a:rPr lang="en-US" dirty="0">
                <a:latin typeface="Times New Roman" panose="02020603050405020304" pitchFamily="18" charset="0"/>
                <a:cs typeface="Times New Roman" panose="02020603050405020304" pitchFamily="18" charset="0"/>
              </a:rPr>
              <a:t>	you were</a:t>
            </a:r>
            <a:r>
              <a:rPr lang="en-US" dirty="0">
                <a:latin typeface="SGkClassic" pitchFamily="2" charset="2"/>
              </a:rPr>
              <a:t>		h)=</a:t>
            </a:r>
            <a:r>
              <a:rPr lang="en-US" dirty="0" err="1">
                <a:latin typeface="SGkClassic" pitchFamily="2" charset="2"/>
              </a:rPr>
              <a:t>te</a:t>
            </a:r>
            <a:r>
              <a:rPr lang="en-US" dirty="0">
                <a:latin typeface="Times New Roman" panose="02020603050405020304" pitchFamily="18" charset="0"/>
                <a:cs typeface="Times New Roman" panose="02020603050405020304" pitchFamily="18" charset="0"/>
              </a:rPr>
              <a:t>		you were</a:t>
            </a:r>
            <a:endParaRPr lang="en-US" dirty="0">
              <a:latin typeface="SGkClassic" pitchFamily="2" charset="2"/>
            </a:endParaRPr>
          </a:p>
          <a:p>
            <a:pPr marL="0" indent="0">
              <a:buNone/>
            </a:pPr>
            <a:r>
              <a:rPr lang="en-US" dirty="0">
                <a:solidFill>
                  <a:srgbClr val="002060"/>
                </a:solidFill>
                <a:latin typeface="SGkClassic" pitchFamily="2" charset="2"/>
              </a:rPr>
              <a:t>h)=n</a:t>
            </a:r>
            <a:r>
              <a:rPr lang="en-US" dirty="0">
                <a:latin typeface="SGkClassic" pitchFamily="2" charset="2"/>
              </a:rPr>
              <a:t>		</a:t>
            </a:r>
            <a:r>
              <a:rPr lang="en-US" dirty="0" err="1">
                <a:latin typeface="Times New Roman" panose="02020603050405020304" pitchFamily="18" charset="0"/>
                <a:cs typeface="Times New Roman" panose="02020603050405020304" pitchFamily="18" charset="0"/>
              </a:rPr>
              <a:t>he,she,it</a:t>
            </a:r>
            <a:r>
              <a:rPr lang="en-US" dirty="0">
                <a:latin typeface="Times New Roman" panose="02020603050405020304" pitchFamily="18" charset="0"/>
                <a:cs typeface="Times New Roman" panose="02020603050405020304" pitchFamily="18" charset="0"/>
              </a:rPr>
              <a:t> was</a:t>
            </a:r>
            <a:r>
              <a:rPr lang="en-US" dirty="0">
                <a:latin typeface="SGkClassic" pitchFamily="2" charset="2"/>
              </a:rPr>
              <a:t>	h)=</a:t>
            </a:r>
            <a:r>
              <a:rPr lang="en-US" dirty="0" err="1">
                <a:latin typeface="SGkClassic" pitchFamily="2" charset="2"/>
              </a:rPr>
              <a:t>qen</a:t>
            </a:r>
            <a:r>
              <a:rPr lang="en-US" dirty="0">
                <a:latin typeface="Times New Roman" panose="02020603050405020304" pitchFamily="18" charset="0"/>
                <a:cs typeface="Times New Roman" panose="02020603050405020304" pitchFamily="18" charset="0"/>
              </a:rPr>
              <a:t>	they were</a:t>
            </a:r>
            <a:endParaRPr lang="en-US" dirty="0">
              <a:latin typeface="SGkClassic" pitchFamily="2" charset="2"/>
            </a:endParaRPr>
          </a:p>
        </p:txBody>
      </p:sp>
    </p:spTree>
    <p:extLst>
      <p:ext uri="{BB962C8B-B14F-4D97-AF65-F5344CB8AC3E}">
        <p14:creationId xmlns:p14="http://schemas.microsoft.com/office/powerpoint/2010/main" val="30242866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err="1">
                <a:latin typeface="SGkClassic" pitchFamily="2" charset="2"/>
              </a:rPr>
              <a:t>ei</a:t>
            </a:r>
            <a:r>
              <a:rPr lang="en-US" dirty="0">
                <a:latin typeface="SGkClassic" pitchFamily="2" charset="2"/>
              </a:rPr>
              <a:t>)mi/</a:t>
            </a:r>
            <a:r>
              <a:rPr lang="en-US" dirty="0">
                <a:latin typeface="Times New Roman" panose="02020603050405020304" pitchFamily="18" charset="0"/>
                <a:cs typeface="Times New Roman" panose="02020603050405020304" pitchFamily="18" charset="0"/>
              </a:rPr>
              <a:t> = to be</a:t>
            </a:r>
            <a:endParaRPr lang="en-US" dirty="0">
              <a:latin typeface="SGkClassic" pitchFamily="2" charset="2"/>
            </a:endParaRPr>
          </a:p>
        </p:txBody>
      </p:sp>
      <p:sp>
        <p:nvSpPr>
          <p:cNvPr id="3" name="Content Placeholder 2"/>
          <p:cNvSpPr>
            <a:spLocks noGrp="1"/>
          </p:cNvSpPr>
          <p:nvPr>
            <p:ph idx="1"/>
          </p:nvPr>
        </p:nvSpPr>
        <p:spPr>
          <a:xfrm>
            <a:off x="457200" y="838200"/>
            <a:ext cx="8610600" cy="5943600"/>
          </a:xfrm>
        </p:spPr>
        <p:txBody>
          <a:bodyPr/>
          <a:lstStyle/>
          <a:p>
            <a:pPr marL="0" indent="0" algn="ctr">
              <a:buNone/>
            </a:pPr>
            <a:r>
              <a:rPr lang="en-US" dirty="0">
                <a:solidFill>
                  <a:srgbClr val="FF0000"/>
                </a:solidFill>
                <a:latin typeface="Times New Roman" panose="02020603050405020304" pitchFamily="18" charset="0"/>
                <a:cs typeface="Times New Roman" panose="02020603050405020304" pitchFamily="18" charset="0"/>
              </a:rPr>
              <a:t>Future, Active, Indicative</a:t>
            </a:r>
          </a:p>
          <a:p>
            <a:pPr marL="0" indent="0">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Singular</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Plural</a:t>
            </a:r>
          </a:p>
          <a:p>
            <a:pPr marL="0" indent="0">
              <a:buNone/>
            </a:pPr>
            <a:r>
              <a:rPr lang="en-US" dirty="0">
                <a:latin typeface="SGkClassic" pitchFamily="2" charset="2"/>
              </a:rPr>
              <a:t>e)/</a:t>
            </a:r>
            <a:r>
              <a:rPr lang="en-US" dirty="0" err="1">
                <a:latin typeface="SGkClassic" pitchFamily="2" charset="2"/>
              </a:rPr>
              <a:t>somai</a:t>
            </a:r>
            <a:r>
              <a:rPr lang="en-US" dirty="0">
                <a:latin typeface="Times New Roman" panose="02020603050405020304" pitchFamily="18" charset="0"/>
                <a:cs typeface="Times New Roman" panose="02020603050405020304" pitchFamily="18" charset="0"/>
              </a:rPr>
              <a:t>	I will be</a:t>
            </a:r>
            <a:r>
              <a:rPr lang="en-US" dirty="0">
                <a:latin typeface="SGkClassic" pitchFamily="2" charset="2"/>
              </a:rPr>
              <a:t>		e)so/</a:t>
            </a:r>
            <a:r>
              <a:rPr lang="en-US" dirty="0" err="1">
                <a:latin typeface="SGkClassic" pitchFamily="2" charset="2"/>
              </a:rPr>
              <a:t>meqa</a:t>
            </a:r>
            <a:r>
              <a:rPr lang="en-US" dirty="0">
                <a:latin typeface="Times New Roman" panose="02020603050405020304" pitchFamily="18" charset="0"/>
                <a:cs typeface="Times New Roman" panose="02020603050405020304" pitchFamily="18" charset="0"/>
              </a:rPr>
              <a:t>	we will be</a:t>
            </a:r>
            <a:endParaRPr lang="en-US" dirty="0">
              <a:latin typeface="SGkClassic" pitchFamily="2" charset="2"/>
            </a:endParaRPr>
          </a:p>
          <a:p>
            <a:pPr marL="0" indent="0">
              <a:buNone/>
            </a:pPr>
            <a:r>
              <a:rPr lang="en-US" dirty="0">
                <a:latin typeface="SGkClassic" pitchFamily="2" charset="2"/>
              </a:rPr>
              <a:t>e)/</a:t>
            </a:r>
            <a:r>
              <a:rPr lang="en-US" dirty="0" err="1">
                <a:latin typeface="SGkClassic" pitchFamily="2" charset="2"/>
              </a:rPr>
              <a:t>sei</a:t>
            </a:r>
            <a:r>
              <a:rPr lang="en-US" dirty="0">
                <a:latin typeface="SGkClassic" pitchFamily="2" charset="2"/>
              </a:rPr>
              <a:t>	[$]</a:t>
            </a:r>
            <a:r>
              <a:rPr lang="en-US" dirty="0">
                <a:latin typeface="Times New Roman" panose="02020603050405020304" pitchFamily="18" charset="0"/>
                <a:cs typeface="Times New Roman" panose="02020603050405020304" pitchFamily="18" charset="0"/>
              </a:rPr>
              <a:t>	you will be</a:t>
            </a:r>
            <a:r>
              <a:rPr lang="en-US" dirty="0">
                <a:latin typeface="SGkClassic" pitchFamily="2" charset="2"/>
              </a:rPr>
              <a:t>	e))))/</a:t>
            </a:r>
            <a:r>
              <a:rPr lang="en-US" dirty="0" err="1">
                <a:latin typeface="SGkClassic" pitchFamily="2" charset="2"/>
              </a:rPr>
              <a:t>sesqe</a:t>
            </a:r>
            <a:r>
              <a:rPr lang="en-US" dirty="0">
                <a:latin typeface="SGkClassic" pitchFamily="2" charset="2"/>
              </a:rPr>
              <a:t>	</a:t>
            </a:r>
            <a:r>
              <a:rPr lang="en-US" dirty="0">
                <a:latin typeface="Times New Roman" panose="02020603050405020304" pitchFamily="18" charset="0"/>
                <a:cs typeface="Times New Roman" panose="02020603050405020304" pitchFamily="18" charset="0"/>
              </a:rPr>
              <a:t>you will be</a:t>
            </a:r>
            <a:endParaRPr lang="en-US" dirty="0">
              <a:latin typeface="SGkClassic" pitchFamily="2" charset="2"/>
            </a:endParaRPr>
          </a:p>
          <a:p>
            <a:pPr marL="0" indent="0">
              <a:buNone/>
            </a:pPr>
            <a:r>
              <a:rPr lang="en-US" dirty="0">
                <a:latin typeface="SGkClassic" pitchFamily="2" charset="2"/>
              </a:rPr>
              <a:t>e)/</a:t>
            </a:r>
            <a:r>
              <a:rPr lang="en-US" dirty="0" err="1">
                <a:latin typeface="SGkClassic" pitchFamily="2" charset="2"/>
              </a:rPr>
              <a:t>stai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he,she,it</a:t>
            </a:r>
            <a:r>
              <a:rPr lang="en-US" dirty="0">
                <a:latin typeface="Times New Roman" panose="02020603050405020304" pitchFamily="18" charset="0"/>
                <a:cs typeface="Times New Roman" panose="02020603050405020304" pitchFamily="18" charset="0"/>
              </a:rPr>
              <a:t> will be</a:t>
            </a:r>
            <a:r>
              <a:rPr lang="en-US" dirty="0">
                <a:latin typeface="SGkClassic" pitchFamily="2" charset="2"/>
              </a:rPr>
              <a:t>	e)/</a:t>
            </a:r>
            <a:r>
              <a:rPr lang="en-US" dirty="0" err="1">
                <a:latin typeface="SGkClassic" pitchFamily="2" charset="2"/>
              </a:rPr>
              <a:t>sontai</a:t>
            </a:r>
            <a:r>
              <a:rPr lang="en-US" dirty="0">
                <a:latin typeface="Times New Roman" panose="02020603050405020304" pitchFamily="18" charset="0"/>
                <a:cs typeface="Times New Roman" panose="02020603050405020304" pitchFamily="18" charset="0"/>
              </a:rPr>
              <a:t>	they will be</a:t>
            </a:r>
          </a:p>
          <a:p>
            <a:pPr marL="0" indent="0">
              <a:buNone/>
            </a:pP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Future, Active, Optative</a:t>
            </a:r>
          </a:p>
          <a:p>
            <a:pPr marL="0" indent="0">
              <a:buNone/>
            </a:pPr>
            <a:r>
              <a:rPr lang="en-US" dirty="0">
                <a:latin typeface="SGkClassic" pitchFamily="2" charset="2"/>
                <a:cs typeface="Times New Roman" panose="02020603050405020304" pitchFamily="18" charset="0"/>
              </a:rPr>
              <a:t>e)</a:t>
            </a:r>
            <a:r>
              <a:rPr lang="en-US" dirty="0" err="1">
                <a:latin typeface="SGkClassic" pitchFamily="2" charset="2"/>
                <a:cs typeface="Times New Roman" panose="02020603050405020304" pitchFamily="18" charset="0"/>
              </a:rPr>
              <a:t>soi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mhn</a:t>
            </a:r>
            <a:r>
              <a:rPr lang="en-US" dirty="0">
                <a:latin typeface="SGkClassic" pitchFamily="2" charset="2"/>
                <a:cs typeface="Times New Roman" panose="02020603050405020304" pitchFamily="18" charset="0"/>
              </a:rPr>
              <a:t>				e)</a:t>
            </a:r>
            <a:r>
              <a:rPr lang="en-US" dirty="0" err="1">
                <a:latin typeface="SGkClassic" pitchFamily="2" charset="2"/>
                <a:cs typeface="Times New Roman" panose="02020603050405020304" pitchFamily="18" charset="0"/>
              </a:rPr>
              <a:t>soi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meqa</a:t>
            </a:r>
            <a:endParaRPr lang="en-US" dirty="0">
              <a:latin typeface="SGkClassic" pitchFamily="2" charset="2"/>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e)/</a:t>
            </a:r>
            <a:r>
              <a:rPr lang="en-US" dirty="0" err="1">
                <a:latin typeface="SGkClassic" pitchFamily="2" charset="2"/>
                <a:cs typeface="Times New Roman" panose="02020603050405020304" pitchFamily="18" charset="0"/>
              </a:rPr>
              <a:t>soio</a:t>
            </a:r>
            <a:r>
              <a:rPr lang="en-US" dirty="0">
                <a:latin typeface="SGkClassic" pitchFamily="2" charset="2"/>
                <a:cs typeface="Times New Roman" panose="02020603050405020304" pitchFamily="18" charset="0"/>
              </a:rPr>
              <a:t>				e)/</a:t>
            </a:r>
            <a:r>
              <a:rPr lang="en-US" dirty="0" err="1">
                <a:latin typeface="SGkClassic" pitchFamily="2" charset="2"/>
                <a:cs typeface="Times New Roman" panose="02020603050405020304" pitchFamily="18" charset="0"/>
              </a:rPr>
              <a:t>soisqe</a:t>
            </a:r>
            <a:endParaRPr lang="en-US" dirty="0">
              <a:latin typeface="SGkClassic" pitchFamily="2" charset="2"/>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e)/</a:t>
            </a:r>
            <a:r>
              <a:rPr lang="en-US" dirty="0" err="1">
                <a:latin typeface="SGkClassic" pitchFamily="2" charset="2"/>
                <a:cs typeface="Times New Roman" panose="02020603050405020304" pitchFamily="18" charset="0"/>
              </a:rPr>
              <a:t>soito</a:t>
            </a:r>
            <a:r>
              <a:rPr lang="en-US" dirty="0">
                <a:latin typeface="SGkClassic" pitchFamily="2" charset="2"/>
                <a:cs typeface="Times New Roman" panose="02020603050405020304" pitchFamily="18" charset="0"/>
              </a:rPr>
              <a:t>				e)/</a:t>
            </a:r>
            <a:r>
              <a:rPr lang="en-US" dirty="0" err="1">
                <a:latin typeface="SGkClassic" pitchFamily="2" charset="2"/>
                <a:cs typeface="Times New Roman" panose="02020603050405020304" pitchFamily="18" charset="0"/>
              </a:rPr>
              <a:t>sointo</a:t>
            </a:r>
            <a:endParaRPr lang="en-US" dirty="0">
              <a:latin typeface="SGkClassic" pitchFamily="2" charset="2"/>
              <a:cs typeface="Times New Roman" panose="02020603050405020304" pitchFamily="18" charset="0"/>
            </a:endParaRPr>
          </a:p>
        </p:txBody>
      </p:sp>
    </p:spTree>
    <p:extLst>
      <p:ext uri="{BB962C8B-B14F-4D97-AF65-F5344CB8AC3E}">
        <p14:creationId xmlns:p14="http://schemas.microsoft.com/office/powerpoint/2010/main" val="18806903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a:latin typeface="Times New Roman" panose="02020603050405020304" pitchFamily="18" charset="0"/>
                <a:cs typeface="Times New Roman" panose="02020603050405020304" pitchFamily="18" charset="0"/>
              </a:rPr>
              <a:t>Present Participle</a:t>
            </a:r>
          </a:p>
        </p:txBody>
      </p:sp>
      <p:sp>
        <p:nvSpPr>
          <p:cNvPr id="3" name="Content Placeholder 2"/>
          <p:cNvSpPr>
            <a:spLocks noGrp="1"/>
          </p:cNvSpPr>
          <p:nvPr>
            <p:ph idx="1"/>
          </p:nvPr>
        </p:nvSpPr>
        <p:spPr>
          <a:xfrm>
            <a:off x="152400" y="762000"/>
            <a:ext cx="8839200" cy="5364163"/>
          </a:xfrm>
        </p:spPr>
        <p:txBody>
          <a:bodyPr>
            <a:normAutofit/>
          </a:bodyPr>
          <a:lstStyle/>
          <a:p>
            <a:pPr marL="0" indent="0" algn="ctr">
              <a:buNone/>
            </a:pPr>
            <a:r>
              <a:rPr lang="en-US" sz="4000" dirty="0" err="1">
                <a:latin typeface="SGkClassic" pitchFamily="2" charset="2"/>
              </a:rPr>
              <a:t>ei</a:t>
            </a:r>
            <a:r>
              <a:rPr lang="en-US" sz="4000" dirty="0">
                <a:latin typeface="SGkClassic" pitchFamily="2" charset="2"/>
              </a:rPr>
              <a:t>)mi/</a:t>
            </a:r>
            <a:r>
              <a:rPr lang="en-US" sz="4000" dirty="0">
                <a:latin typeface="Times New Roman" panose="02020603050405020304" pitchFamily="18" charset="0"/>
                <a:cs typeface="Times New Roman" panose="02020603050405020304" pitchFamily="18" charset="0"/>
              </a:rPr>
              <a:t> = </a:t>
            </a:r>
            <a:r>
              <a:rPr lang="en-US" sz="4000" dirty="0">
                <a:cs typeface="Times New Roman" panose="02020603050405020304" pitchFamily="18" charset="0"/>
              </a:rPr>
              <a:t>to be: I am, you are, he is, they are</a:t>
            </a:r>
            <a:endParaRPr lang="en-US" sz="4000" dirty="0"/>
          </a:p>
          <a:p>
            <a:pPr marL="0" indent="0">
              <a:buNone/>
            </a:pP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singular</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plural</a:t>
            </a:r>
          </a:p>
          <a:p>
            <a:pPr marL="0" indent="0">
              <a:buNone/>
            </a:pPr>
            <a:r>
              <a:rPr lang="en-US" sz="2400" dirty="0">
                <a:latin typeface="Times New Roman" panose="02020603050405020304" pitchFamily="18" charset="0"/>
                <a:cs typeface="Times New Roman" panose="02020603050405020304" pitchFamily="18" charset="0"/>
              </a:rPr>
              <a:t>          mas.        fem.	     neu.	          mas.	   fem.	            neu.</a:t>
            </a:r>
          </a:p>
          <a:p>
            <a:pPr marL="0" indent="0">
              <a:buNone/>
            </a:pPr>
            <a:r>
              <a:rPr lang="en-US" sz="2400" dirty="0">
                <a:latin typeface="Times New Roman" panose="02020603050405020304" pitchFamily="18" charset="0"/>
                <a:cs typeface="Times New Roman" panose="02020603050405020304" pitchFamily="18" charset="0"/>
              </a:rPr>
              <a:t>nom.  </a:t>
            </a:r>
            <a:r>
              <a:rPr lang="en-US" sz="2400" dirty="0">
                <a:latin typeface="SGkClassic" pitchFamily="2" charset="2"/>
                <a:cs typeface="Times New Roman" panose="02020603050405020304" pitchFamily="18" charset="0"/>
              </a:rPr>
              <a:t>w)/n     </a:t>
            </a:r>
            <a:r>
              <a:rPr lang="en-US" sz="2400" dirty="0" err="1">
                <a:latin typeface="SGkClassic" pitchFamily="2" charset="2"/>
                <a:cs typeface="Times New Roman" panose="02020603050405020304" pitchFamily="18" charset="0"/>
              </a:rPr>
              <a:t>ou</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qe</a:t>
            </a:r>
            <a:r>
              <a:rPr lang="en-US" sz="2400" dirty="0">
                <a:latin typeface="SGkClassic" pitchFamily="2" charset="2"/>
                <a:cs typeface="Times New Roman" panose="02020603050405020304" pitchFamily="18" charset="0"/>
              </a:rPr>
              <a:t>   </a:t>
            </a:r>
            <a:r>
              <a:rPr lang="en-US" sz="2400" b="1" dirty="0">
                <a:solidFill>
                  <a:srgbClr val="002060"/>
                </a:solidFill>
                <a:latin typeface="SGkClassic" pitchFamily="2" charset="2"/>
                <a:cs typeface="Times New Roman" panose="02020603050405020304" pitchFamily="18" charset="0"/>
              </a:rPr>
              <a:t>o)/n</a:t>
            </a:r>
            <a:r>
              <a:rPr lang="en-US" sz="2400" dirty="0">
                <a:latin typeface="SGkClassic" pitchFamily="2" charset="2"/>
                <a:cs typeface="Times New Roman" panose="02020603050405020304" pitchFamily="18" charset="0"/>
              </a:rPr>
              <a:t>	     o)/</a:t>
            </a:r>
            <a:r>
              <a:rPr lang="en-US" sz="2400" dirty="0" err="1">
                <a:latin typeface="SGkClassic" pitchFamily="2" charset="2"/>
                <a:cs typeface="Times New Roman" panose="02020603050405020304" pitchFamily="18" charset="0"/>
              </a:rPr>
              <a:t>ntej</a:t>
            </a:r>
            <a:r>
              <a:rPr lang="en-US" sz="2400" dirty="0">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ou</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qei</a:t>
            </a:r>
            <a:r>
              <a:rPr lang="en-US" sz="2400" dirty="0">
                <a:latin typeface="SGkClassic" pitchFamily="2" charset="2"/>
                <a:cs typeface="Times New Roman" panose="02020603050405020304" pitchFamily="18" charset="0"/>
              </a:rPr>
              <a:t>	</a:t>
            </a:r>
            <a:r>
              <a:rPr lang="en-US" sz="2400" b="1" dirty="0">
                <a:solidFill>
                  <a:srgbClr val="C00000"/>
                </a:solidFill>
                <a:latin typeface="SGkClassic" pitchFamily="2" charset="2"/>
                <a:cs typeface="Times New Roman" panose="02020603050405020304" pitchFamily="18" charset="0"/>
              </a:rPr>
              <a:t>o)/</a:t>
            </a:r>
            <a:r>
              <a:rPr lang="en-US" sz="2400" b="1" dirty="0" err="1">
                <a:solidFill>
                  <a:srgbClr val="C00000"/>
                </a:solidFill>
                <a:latin typeface="SGkClassic" pitchFamily="2" charset="2"/>
                <a:cs typeface="Times New Roman" panose="02020603050405020304" pitchFamily="18" charset="0"/>
              </a:rPr>
              <a:t>nta</a:t>
            </a:r>
            <a:endParaRPr lang="en-US" sz="2400" b="1" dirty="0">
              <a:solidFill>
                <a:srgbClr val="C00000"/>
              </a:solidFill>
              <a:latin typeface="SGkClassic" pitchFamily="2" charset="2"/>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gen.</a:t>
            </a:r>
            <a:r>
              <a:rPr lang="en-US" sz="2400" dirty="0">
                <a:latin typeface="SGkClassic" pitchFamily="2" charset="2"/>
                <a:cs typeface="Times New Roman" panose="02020603050405020304" pitchFamily="18" charset="0"/>
              </a:rPr>
              <a:t>  o)/</a:t>
            </a:r>
            <a:r>
              <a:rPr lang="en-US" sz="2400" dirty="0" err="1">
                <a:latin typeface="SGkClassic" pitchFamily="2" charset="2"/>
                <a:cs typeface="Times New Roman" panose="02020603050405020304" pitchFamily="18" charset="0"/>
              </a:rPr>
              <a:t>ntoj</a:t>
            </a:r>
            <a:r>
              <a:rPr lang="en-US" sz="2400" dirty="0">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ou</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shj</a:t>
            </a:r>
            <a:r>
              <a:rPr lang="en-US" sz="2400" dirty="0">
                <a:latin typeface="SGkClassic" pitchFamily="2" charset="2"/>
                <a:cs typeface="Times New Roman" panose="02020603050405020304" pitchFamily="18" charset="0"/>
              </a:rPr>
              <a:t>  o)/</a:t>
            </a:r>
            <a:r>
              <a:rPr lang="en-US" sz="2400" dirty="0" err="1">
                <a:latin typeface="SGkClassic" pitchFamily="2" charset="2"/>
                <a:cs typeface="Times New Roman" panose="02020603050405020304" pitchFamily="18" charset="0"/>
              </a:rPr>
              <a:t>ntoj</a:t>
            </a:r>
            <a:r>
              <a:rPr lang="en-US" sz="2400" dirty="0">
                <a:latin typeface="SGkClassic" pitchFamily="2" charset="2"/>
                <a:cs typeface="Times New Roman" panose="02020603050405020304" pitchFamily="18" charset="0"/>
              </a:rPr>
              <a:t>  </a:t>
            </a:r>
            <a:r>
              <a:rPr lang="en-US" sz="2400" b="1" dirty="0">
                <a:solidFill>
                  <a:srgbClr val="00B0F0"/>
                </a:solidFill>
                <a:latin typeface="SGkClassic" pitchFamily="2" charset="2"/>
                <a:cs typeface="Times New Roman" panose="02020603050405020304" pitchFamily="18" charset="0"/>
              </a:rPr>
              <a:t>o)/</a:t>
            </a:r>
            <a:r>
              <a:rPr lang="en-US" sz="2400" b="1" dirty="0" err="1">
                <a:solidFill>
                  <a:srgbClr val="00B0F0"/>
                </a:solidFill>
                <a:latin typeface="SGkClassic" pitchFamily="2" charset="2"/>
                <a:cs typeface="Times New Roman" panose="02020603050405020304" pitchFamily="18" charset="0"/>
              </a:rPr>
              <a:t>ntwn</a:t>
            </a:r>
            <a:r>
              <a:rPr lang="en-US" sz="2400" b="1" dirty="0">
                <a:solidFill>
                  <a:srgbClr val="00B0F0"/>
                </a:solidFill>
                <a:latin typeface="SGkClassic" pitchFamily="2" charset="2"/>
                <a:cs typeface="Times New Roman" panose="02020603050405020304" pitchFamily="18" charset="0"/>
              </a:rPr>
              <a:t>  </a:t>
            </a:r>
            <a:r>
              <a:rPr lang="en-US" sz="2400" b="1" dirty="0" err="1">
                <a:solidFill>
                  <a:srgbClr val="00B0F0"/>
                </a:solidFill>
                <a:latin typeface="SGkClassic" pitchFamily="2" charset="2"/>
                <a:cs typeface="Times New Roman" panose="02020603050405020304" pitchFamily="18" charset="0"/>
              </a:rPr>
              <a:t>ou</a:t>
            </a:r>
            <a:r>
              <a:rPr lang="en-US" sz="2400" b="1" dirty="0">
                <a:solidFill>
                  <a:srgbClr val="00B0F0"/>
                </a:solidFill>
                <a:latin typeface="SGkClassic" pitchFamily="2" charset="2"/>
                <a:cs typeface="Times New Roman" panose="02020603050405020304" pitchFamily="18" charset="0"/>
              </a:rPr>
              <a:t>)</a:t>
            </a:r>
            <a:r>
              <a:rPr lang="en-US" sz="2400" b="1" dirty="0" err="1">
                <a:solidFill>
                  <a:srgbClr val="00B0F0"/>
                </a:solidFill>
                <a:latin typeface="SGkClassic" pitchFamily="2" charset="2"/>
                <a:cs typeface="Times New Roman" panose="02020603050405020304" pitchFamily="18" charset="0"/>
              </a:rPr>
              <a:t>sw</a:t>
            </a:r>
            <a:r>
              <a:rPr lang="en-US" sz="2400" b="1" dirty="0">
                <a:solidFill>
                  <a:srgbClr val="00B0F0"/>
                </a:solidFill>
                <a:latin typeface="SGkClassic" pitchFamily="2" charset="2"/>
                <a:cs typeface="Times New Roman" panose="02020603050405020304" pitchFamily="18" charset="0"/>
              </a:rPr>
              <a:t>=n	o)/</a:t>
            </a:r>
            <a:r>
              <a:rPr lang="en-US" sz="2400" b="1" dirty="0" err="1">
                <a:solidFill>
                  <a:srgbClr val="00B0F0"/>
                </a:solidFill>
                <a:latin typeface="SGkClassic" pitchFamily="2" charset="2"/>
                <a:cs typeface="Times New Roman" panose="02020603050405020304" pitchFamily="18" charset="0"/>
              </a:rPr>
              <a:t>ntwn</a:t>
            </a:r>
            <a:r>
              <a:rPr lang="en-US" sz="2400" b="1" dirty="0">
                <a:solidFill>
                  <a:srgbClr val="00B0F0"/>
                </a:solidFill>
                <a:latin typeface="SGkClassic" pitchFamily="2" charset="2"/>
                <a:cs typeface="Times New Roman" panose="02020603050405020304" pitchFamily="18" charset="0"/>
              </a:rPr>
              <a:t> </a:t>
            </a:r>
            <a:endParaRPr lang="en-US" sz="2400" b="1" dirty="0">
              <a:solidFill>
                <a:srgbClr val="00B0F0"/>
              </a:solidFill>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dat.    </a:t>
            </a:r>
            <a:r>
              <a:rPr lang="en-US" sz="2400" b="1" dirty="0">
                <a:solidFill>
                  <a:srgbClr val="00B050"/>
                </a:solidFill>
                <a:latin typeface="SGkClassic" pitchFamily="2" charset="2"/>
                <a:cs typeface="Times New Roman" panose="02020603050405020304" pitchFamily="18" charset="0"/>
              </a:rPr>
              <a:t>o)/</a:t>
            </a:r>
            <a:r>
              <a:rPr lang="en-US" sz="2400" b="1" dirty="0" err="1">
                <a:solidFill>
                  <a:srgbClr val="00B050"/>
                </a:solidFill>
                <a:latin typeface="SGkClassic" pitchFamily="2" charset="2"/>
                <a:cs typeface="Times New Roman" panose="02020603050405020304" pitchFamily="18" charset="0"/>
              </a:rPr>
              <a:t>nti</a:t>
            </a:r>
            <a:r>
              <a:rPr lang="en-US" sz="2400" b="1" dirty="0">
                <a:solidFill>
                  <a:srgbClr val="00B050"/>
                </a:solidFill>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ou</a:t>
            </a:r>
            <a:r>
              <a:rPr lang="en-US" sz="2400" dirty="0">
                <a:latin typeface="SGkClassic" pitchFamily="2" charset="2"/>
                <a:cs typeface="Times New Roman" panose="02020603050405020304" pitchFamily="18" charset="0"/>
              </a:rPr>
              <a:t>)/s$   </a:t>
            </a:r>
            <a:r>
              <a:rPr lang="en-US" sz="2400" b="1" dirty="0">
                <a:solidFill>
                  <a:srgbClr val="00B050"/>
                </a:solidFill>
                <a:latin typeface="SGkClassic" pitchFamily="2" charset="2"/>
                <a:cs typeface="Times New Roman" panose="02020603050405020304" pitchFamily="18" charset="0"/>
              </a:rPr>
              <a:t>o)/</a:t>
            </a:r>
            <a:r>
              <a:rPr lang="en-US" sz="2400" b="1" dirty="0" err="1">
                <a:solidFill>
                  <a:srgbClr val="00B050"/>
                </a:solidFill>
                <a:latin typeface="SGkClassic" pitchFamily="2" charset="2"/>
                <a:cs typeface="Times New Roman" panose="02020603050405020304" pitchFamily="18" charset="0"/>
              </a:rPr>
              <a:t>nti</a:t>
            </a:r>
            <a:r>
              <a:rPr lang="en-US" sz="2400" b="1" dirty="0">
                <a:solidFill>
                  <a:srgbClr val="00B050"/>
                </a:solidFill>
                <a:latin typeface="SGkClassic" pitchFamily="2" charset="2"/>
                <a:cs typeface="Times New Roman" panose="02020603050405020304" pitchFamily="18" charset="0"/>
              </a:rPr>
              <a:t>    </a:t>
            </a:r>
            <a:r>
              <a:rPr lang="en-US" sz="2400" b="1" dirty="0" err="1">
                <a:solidFill>
                  <a:schemeClr val="accent6">
                    <a:lumMod val="50000"/>
                  </a:schemeClr>
                </a:solidFill>
                <a:latin typeface="SGkClassic" pitchFamily="2" charset="2"/>
                <a:cs typeface="Times New Roman" panose="02020603050405020304" pitchFamily="18" charset="0"/>
              </a:rPr>
              <a:t>ou</a:t>
            </a:r>
            <a:r>
              <a:rPr lang="en-US" sz="2400" b="1" dirty="0">
                <a:solidFill>
                  <a:schemeClr val="accent6">
                    <a:lumMod val="50000"/>
                  </a:schemeClr>
                </a:solidFill>
                <a:latin typeface="SGkClassic" pitchFamily="2" charset="2"/>
                <a:cs typeface="Times New Roman" panose="02020603050405020304" pitchFamily="18" charset="0"/>
              </a:rPr>
              <a:t>)=</a:t>
            </a:r>
            <a:r>
              <a:rPr lang="en-US" sz="2400" b="1" dirty="0" err="1">
                <a:solidFill>
                  <a:schemeClr val="accent6">
                    <a:lumMod val="50000"/>
                  </a:schemeClr>
                </a:solidFill>
                <a:latin typeface="SGkClassic" pitchFamily="2" charset="2"/>
                <a:cs typeface="Times New Roman" panose="02020603050405020304" pitchFamily="18" charset="0"/>
              </a:rPr>
              <a:t>si</a:t>
            </a:r>
            <a:r>
              <a:rPr lang="en-US" sz="2400" dirty="0">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ou</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qeij</a:t>
            </a:r>
            <a:r>
              <a:rPr lang="en-US" sz="2400" dirty="0">
                <a:latin typeface="SGkClassic" pitchFamily="2" charset="2"/>
                <a:cs typeface="Times New Roman" panose="02020603050405020304" pitchFamily="18" charset="0"/>
              </a:rPr>
              <a:t>	</a:t>
            </a:r>
            <a:r>
              <a:rPr lang="en-US" sz="2400" b="1" dirty="0" err="1">
                <a:solidFill>
                  <a:schemeClr val="accent6">
                    <a:lumMod val="50000"/>
                  </a:schemeClr>
                </a:solidFill>
                <a:latin typeface="SGkClassic" pitchFamily="2" charset="2"/>
                <a:cs typeface="Times New Roman" panose="02020603050405020304" pitchFamily="18" charset="0"/>
              </a:rPr>
              <a:t>ou</a:t>
            </a:r>
            <a:r>
              <a:rPr lang="en-US" sz="2400" b="1" dirty="0">
                <a:solidFill>
                  <a:schemeClr val="accent6">
                    <a:lumMod val="50000"/>
                  </a:schemeClr>
                </a:solidFill>
                <a:latin typeface="SGkClassic" pitchFamily="2" charset="2"/>
                <a:cs typeface="Times New Roman" panose="02020603050405020304" pitchFamily="18" charset="0"/>
              </a:rPr>
              <a:t>)=</a:t>
            </a:r>
            <a:r>
              <a:rPr lang="en-US" sz="2400" b="1" dirty="0" err="1">
                <a:solidFill>
                  <a:schemeClr val="accent6">
                    <a:lumMod val="50000"/>
                  </a:schemeClr>
                </a:solidFill>
                <a:latin typeface="SGkClassic" pitchFamily="2" charset="2"/>
                <a:cs typeface="Times New Roman" panose="02020603050405020304" pitchFamily="18" charset="0"/>
              </a:rPr>
              <a:t>si</a:t>
            </a:r>
            <a:endParaRPr lang="en-US" sz="2400" b="1" dirty="0">
              <a:solidFill>
                <a:schemeClr val="accent6">
                  <a:lumMod val="50000"/>
                </a:schemeClr>
              </a:solidFill>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acc.   </a:t>
            </a:r>
            <a:r>
              <a:rPr lang="en-US" sz="2400" b="1" dirty="0">
                <a:solidFill>
                  <a:srgbClr val="FF0000"/>
                </a:solidFill>
                <a:latin typeface="SGkClassic" pitchFamily="2" charset="2"/>
                <a:cs typeface="Times New Roman" panose="02020603050405020304" pitchFamily="18" charset="0"/>
              </a:rPr>
              <a:t>o)/</a:t>
            </a:r>
            <a:r>
              <a:rPr lang="en-US" sz="2400" b="1" dirty="0" err="1">
                <a:solidFill>
                  <a:srgbClr val="FF0000"/>
                </a:solidFill>
                <a:latin typeface="SGkClassic" pitchFamily="2" charset="2"/>
                <a:cs typeface="Times New Roman" panose="02020603050405020304" pitchFamily="18" charset="0"/>
              </a:rPr>
              <a:t>nta</a:t>
            </a:r>
            <a:r>
              <a:rPr lang="en-US" sz="2400" b="1" dirty="0">
                <a:solidFill>
                  <a:srgbClr val="FF0000"/>
                </a:solidFill>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ou</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qen</a:t>
            </a:r>
            <a:r>
              <a:rPr lang="en-US" sz="2400" dirty="0">
                <a:latin typeface="SGkClassic" pitchFamily="2" charset="2"/>
                <a:cs typeface="Times New Roman" panose="02020603050405020304" pitchFamily="18" charset="0"/>
              </a:rPr>
              <a:t>   </a:t>
            </a:r>
            <a:r>
              <a:rPr lang="en-US" sz="2400" b="1" dirty="0">
                <a:solidFill>
                  <a:srgbClr val="002060"/>
                </a:solidFill>
                <a:latin typeface="SGkClassic" pitchFamily="2" charset="2"/>
                <a:cs typeface="Times New Roman" panose="02020603050405020304" pitchFamily="18" charset="0"/>
              </a:rPr>
              <a:t>o)/n</a:t>
            </a:r>
            <a:r>
              <a:rPr lang="en-US" sz="2400" dirty="0">
                <a:latin typeface="SGkClassic" pitchFamily="2" charset="2"/>
                <a:cs typeface="Times New Roman" panose="02020603050405020304" pitchFamily="18" charset="0"/>
              </a:rPr>
              <a:t>	     o)/</a:t>
            </a:r>
            <a:r>
              <a:rPr lang="en-US" sz="2400" dirty="0" err="1">
                <a:latin typeface="SGkClassic" pitchFamily="2" charset="2"/>
                <a:cs typeface="Times New Roman" panose="02020603050405020304" pitchFamily="18" charset="0"/>
              </a:rPr>
              <a:t>ntaj</a:t>
            </a:r>
            <a:r>
              <a:rPr lang="en-US" sz="2400" dirty="0">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ou</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qe</a:t>
            </a:r>
            <a:r>
              <a:rPr lang="en-US" sz="2400" dirty="0">
                <a:latin typeface="SGkClassic" pitchFamily="2" charset="2"/>
                <a:cs typeface="Times New Roman" panose="02020603050405020304" pitchFamily="18" charset="0"/>
              </a:rPr>
              <a:t>=j	</a:t>
            </a:r>
            <a:r>
              <a:rPr lang="en-US" sz="2400" b="1" dirty="0">
                <a:solidFill>
                  <a:srgbClr val="FF0000"/>
                </a:solidFill>
                <a:latin typeface="SGkClassic" pitchFamily="2" charset="2"/>
                <a:cs typeface="Times New Roman" panose="02020603050405020304" pitchFamily="18" charset="0"/>
              </a:rPr>
              <a:t>o)/</a:t>
            </a:r>
            <a:r>
              <a:rPr lang="en-US" sz="2400" b="1" dirty="0" err="1">
                <a:solidFill>
                  <a:srgbClr val="FF0000"/>
                </a:solidFill>
                <a:latin typeface="SGkClassic" pitchFamily="2" charset="2"/>
                <a:cs typeface="Times New Roman" panose="02020603050405020304" pitchFamily="18" charset="0"/>
              </a:rPr>
              <a:t>nta</a:t>
            </a:r>
            <a:endParaRPr lang="en-US" sz="2400" b="1" dirty="0">
              <a:solidFill>
                <a:srgbClr val="FF0000"/>
              </a:solidFill>
              <a:latin typeface="SGkClassic" pitchFamily="2" charset="2"/>
              <a:cs typeface="Times New Roman" panose="02020603050405020304" pitchFamily="18" charset="0"/>
            </a:endParaRPr>
          </a:p>
          <a:p>
            <a:pPr marL="457200" indent="-457200">
              <a:buAutoNum type="alphaLcPeriod"/>
            </a:pPr>
            <a:endParaRPr lang="en-US" sz="24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These endings occur in the present, future, and aorist participles!</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1542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Conjunctions</a:t>
            </a:r>
          </a:p>
        </p:txBody>
      </p:sp>
      <p:sp>
        <p:nvSpPr>
          <p:cNvPr id="3" name="Content Placeholder 2"/>
          <p:cNvSpPr>
            <a:spLocks noGrp="1"/>
          </p:cNvSpPr>
          <p:nvPr>
            <p:ph idx="1"/>
          </p:nvPr>
        </p:nvSpPr>
        <p:spPr>
          <a:xfrm>
            <a:off x="457200" y="685800"/>
            <a:ext cx="8686800" cy="6096000"/>
          </a:xfrm>
        </p:spPr>
        <p:txBody>
          <a:bodyPr>
            <a:normAutofit/>
          </a:bodyPr>
          <a:lstStyle/>
          <a:p>
            <a:r>
              <a:rPr lang="en-US" dirty="0">
                <a:latin typeface="SGkClassic" pitchFamily="2" charset="2"/>
              </a:rPr>
              <a:t>h)/</a:t>
            </a:r>
            <a:r>
              <a:rPr lang="en-US" dirty="0">
                <a:latin typeface="Times New Roman" panose="02020603050405020304" pitchFamily="18" charset="0"/>
                <a:cs typeface="Times New Roman" panose="02020603050405020304" pitchFamily="18" charset="0"/>
              </a:rPr>
              <a:t> =  or; than.</a:t>
            </a:r>
          </a:p>
          <a:p>
            <a:r>
              <a:rPr lang="en-US" dirty="0">
                <a:latin typeface="SGkClassic" pitchFamily="2" charset="2"/>
              </a:rPr>
              <a:t>h)/...h/)  </a:t>
            </a:r>
            <a:r>
              <a:rPr lang="en-US" dirty="0">
                <a:latin typeface="Times New Roman" panose="02020603050405020304" pitchFamily="18" charset="0"/>
                <a:cs typeface="Times New Roman" panose="02020603050405020304" pitchFamily="18" charset="0"/>
              </a:rPr>
              <a:t>=</a:t>
            </a:r>
            <a:r>
              <a:rPr lang="en-US" dirty="0">
                <a:latin typeface="SGkClassic" pitchFamily="2" charset="2"/>
              </a:rPr>
              <a:t>	</a:t>
            </a:r>
            <a:r>
              <a:rPr lang="en-US" dirty="0">
                <a:latin typeface="Times New Roman" panose="02020603050405020304" pitchFamily="18" charset="0"/>
                <a:cs typeface="Times New Roman" panose="02020603050405020304" pitchFamily="18" charset="0"/>
              </a:rPr>
              <a:t> either…or.</a:t>
            </a:r>
          </a:p>
          <a:p>
            <a:r>
              <a:rPr lang="en-US" dirty="0">
                <a:latin typeface="SGkClassic" pitchFamily="2" charset="2"/>
              </a:rPr>
              <a:t>i(/</a:t>
            </a:r>
            <a:r>
              <a:rPr lang="en-US" dirty="0" err="1">
                <a:latin typeface="SGkClassic" pitchFamily="2" charset="2"/>
              </a:rPr>
              <a:t>na</a:t>
            </a:r>
            <a:r>
              <a:rPr lang="en-US" dirty="0">
                <a:latin typeface="Times New Roman" panose="02020603050405020304" pitchFamily="18" charset="0"/>
                <a:cs typeface="Times New Roman" panose="02020603050405020304" pitchFamily="18" charset="0"/>
              </a:rPr>
              <a:t>  =  in order that; that; with the result that.</a:t>
            </a:r>
          </a:p>
          <a:p>
            <a:r>
              <a:rPr lang="en-US" dirty="0">
                <a:latin typeface="SGkClassic" pitchFamily="2" charset="2"/>
              </a:rPr>
              <a:t>me/n</a:t>
            </a:r>
            <a:r>
              <a:rPr lang="en-US" dirty="0">
                <a:latin typeface="Times New Roman" panose="02020603050405020304" pitchFamily="18" charset="0"/>
                <a:cs typeface="Times New Roman" panose="02020603050405020304" pitchFamily="18" charset="0"/>
              </a:rPr>
              <a:t> = on the one hand</a:t>
            </a:r>
          </a:p>
          <a:p>
            <a:r>
              <a:rPr lang="en-US" dirty="0">
                <a:latin typeface="SGkClassic" pitchFamily="2" charset="2"/>
              </a:rPr>
              <a:t>me/n...de/</a:t>
            </a:r>
            <a:r>
              <a:rPr lang="en-US" dirty="0">
                <a:latin typeface="Times New Roman" panose="02020603050405020304" pitchFamily="18" charset="0"/>
                <a:cs typeface="Times New Roman" panose="02020603050405020304" pitchFamily="18" charset="0"/>
              </a:rPr>
              <a:t> = on the one hand…on the other hand.</a:t>
            </a:r>
          </a:p>
          <a:p>
            <a:r>
              <a:rPr lang="en-US" dirty="0" err="1">
                <a:latin typeface="SGkClassic" pitchFamily="2" charset="2"/>
              </a:rPr>
              <a:t>mhde</a:t>
            </a:r>
            <a:r>
              <a:rPr lang="en-US" dirty="0">
                <a:latin typeface="SGkClassic" pitchFamily="2" charset="2"/>
              </a:rPr>
              <a:t>/</a:t>
            </a:r>
            <a:r>
              <a:rPr lang="en-US" dirty="0">
                <a:latin typeface="Times New Roman" panose="02020603050405020304" pitchFamily="18" charset="0"/>
                <a:cs typeface="Times New Roman" panose="02020603050405020304" pitchFamily="18" charset="0"/>
              </a:rPr>
              <a:t>   =  but not; and not; not even; nor.</a:t>
            </a:r>
          </a:p>
          <a:p>
            <a:r>
              <a:rPr lang="en-US" dirty="0" err="1">
                <a:latin typeface="SGkClassic" pitchFamily="2" charset="2"/>
              </a:rPr>
              <a:t>mh</a:t>
            </a:r>
            <a:r>
              <a:rPr lang="en-US" dirty="0">
                <a:latin typeface="SGkClassic" pitchFamily="2" charset="2"/>
              </a:rPr>
              <a:t>/</a:t>
            </a:r>
            <a:r>
              <a:rPr lang="en-US" dirty="0" err="1">
                <a:latin typeface="SGkClassic" pitchFamily="2" charset="2"/>
              </a:rPr>
              <a:t>te</a:t>
            </a:r>
            <a:r>
              <a:rPr lang="en-US" dirty="0">
                <a:latin typeface="SGkClassic" pitchFamily="2" charset="2"/>
              </a:rPr>
              <a:t>...</a:t>
            </a:r>
            <a:r>
              <a:rPr lang="en-US" dirty="0" err="1">
                <a:latin typeface="SGkClassic" pitchFamily="2" charset="2"/>
              </a:rPr>
              <a:t>mh</a:t>
            </a:r>
            <a:r>
              <a:rPr lang="en-US" dirty="0">
                <a:latin typeface="SGkClassic" pitchFamily="2" charset="2"/>
              </a:rPr>
              <a:t>/</a:t>
            </a:r>
            <a:r>
              <a:rPr lang="en-US" dirty="0" err="1">
                <a:latin typeface="SGkClassic" pitchFamily="2" charset="2"/>
              </a:rPr>
              <a:t>te</a:t>
            </a:r>
            <a:r>
              <a:rPr lang="en-US" dirty="0">
                <a:latin typeface="Times New Roman" panose="02020603050405020304" pitchFamily="18" charset="0"/>
                <a:cs typeface="Times New Roman" panose="02020603050405020304" pitchFamily="18" charset="0"/>
              </a:rPr>
              <a:t>  =  neither…nor.</a:t>
            </a:r>
          </a:p>
          <a:p>
            <a:r>
              <a:rPr lang="en-US" dirty="0">
                <a:latin typeface="SGkClassic" pitchFamily="2" charset="2"/>
              </a:rPr>
              <a:t>o(/tan  </a:t>
            </a:r>
            <a:r>
              <a:rPr lang="en-US" dirty="0">
                <a:latin typeface="Times New Roman" panose="02020603050405020304" pitchFamily="18" charset="0"/>
                <a:cs typeface="Times New Roman" panose="02020603050405020304" pitchFamily="18" charset="0"/>
              </a:rPr>
              <a:t>=  whenever; when.</a:t>
            </a:r>
          </a:p>
          <a:p>
            <a:r>
              <a:rPr lang="en-US" dirty="0">
                <a:latin typeface="SGkClassic" pitchFamily="2" charset="2"/>
              </a:rPr>
              <a:t>o/(</a:t>
            </a:r>
            <a:r>
              <a:rPr lang="en-US" dirty="0" err="1">
                <a:latin typeface="SGkClassic" pitchFamily="2" charset="2"/>
              </a:rPr>
              <a:t>ti</a:t>
            </a:r>
            <a:r>
              <a:rPr lang="en-US" dirty="0">
                <a:latin typeface="Times New Roman" panose="02020603050405020304" pitchFamily="18" charset="0"/>
                <a:cs typeface="Times New Roman" panose="02020603050405020304" pitchFamily="18" charset="0"/>
              </a:rPr>
              <a:t>  =  that; because.</a:t>
            </a:r>
          </a:p>
          <a:p>
            <a:r>
              <a:rPr lang="en-US" dirty="0" err="1">
                <a:latin typeface="SGkClassic" pitchFamily="2" charset="2"/>
                <a:cs typeface="Times New Roman" panose="02020603050405020304" pitchFamily="18" charset="0"/>
              </a:rPr>
              <a:t>ou</a:t>
            </a:r>
            <a:r>
              <a:rPr lang="en-US" dirty="0">
                <a:latin typeface="SGkClassic" pitchFamily="2" charset="2"/>
                <a:cs typeface="Times New Roman" panose="02020603050405020304" pitchFamily="18" charset="0"/>
              </a:rPr>
              <a:t>)=n</a:t>
            </a:r>
            <a:r>
              <a:rPr lang="en-US" dirty="0">
                <a:latin typeface="Times New Roman" panose="02020603050405020304" pitchFamily="18" charset="0"/>
                <a:cs typeface="Times New Roman" panose="02020603050405020304" pitchFamily="18" charset="0"/>
              </a:rPr>
              <a:t>  =  therefore; so, then, accordingly.</a:t>
            </a:r>
            <a:endParaRPr lang="en-US" dirty="0">
              <a:latin typeface="SGkClassic" pitchFamily="2" charset="2"/>
              <a:cs typeface="Times New Roman" panose="02020603050405020304" pitchFamily="18" charset="0"/>
            </a:endParaRPr>
          </a:p>
          <a:p>
            <a:endParaRPr lang="en-US" dirty="0">
              <a:latin typeface="SGkClassic" pitchFamily="2" charset="2"/>
            </a:endParaRPr>
          </a:p>
        </p:txBody>
      </p:sp>
    </p:spTree>
    <p:extLst>
      <p:ext uri="{BB962C8B-B14F-4D97-AF65-F5344CB8AC3E}">
        <p14:creationId xmlns:p14="http://schemas.microsoft.com/office/powerpoint/2010/main" val="1453676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fontScale="90000"/>
          </a:bodyPr>
          <a:lstStyle/>
          <a:p>
            <a:r>
              <a:rPr lang="en-US" dirty="0">
                <a:latin typeface="Times New Roman" panose="02020603050405020304" pitchFamily="18" charset="0"/>
                <a:cs typeface="Times New Roman" panose="02020603050405020304" pitchFamily="18" charset="0"/>
              </a:rPr>
              <a:t>Present Middle Indicative Endings</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0" y="762000"/>
            <a:ext cx="8991600" cy="6248400"/>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		</a:t>
            </a:r>
            <a:r>
              <a:rPr lang="en-US" sz="3600" dirty="0">
                <a:latin typeface="SGkClassic" pitchFamily="2" charset="2"/>
                <a:cs typeface="Times New Roman" panose="02020603050405020304" pitchFamily="18" charset="0"/>
              </a:rPr>
              <a:t>pau/</a:t>
            </a:r>
            <a:r>
              <a:rPr lang="en-US" sz="3600" dirty="0" err="1">
                <a:latin typeface="SGkClassic" pitchFamily="2" charset="2"/>
                <a:cs typeface="Times New Roman" panose="02020603050405020304" pitchFamily="18" charset="0"/>
              </a:rPr>
              <a:t>omai</a:t>
            </a:r>
            <a:r>
              <a:rPr lang="en-US" sz="3600" dirty="0">
                <a:latin typeface="SGkClassic" pitchFamily="2" charset="2"/>
                <a:cs typeface="Times New Roman" panose="02020603050405020304" pitchFamily="18" charset="0"/>
              </a:rPr>
              <a:t> </a:t>
            </a:r>
            <a:r>
              <a:rPr lang="en-US" sz="3600" dirty="0">
                <a:cs typeface="Times New Roman" panose="02020603050405020304" pitchFamily="18" charset="0"/>
              </a:rPr>
              <a:t>= “I am stopping myself”</a:t>
            </a:r>
          </a:p>
          <a:p>
            <a:pPr marL="0" indent="0">
              <a:buNone/>
            </a:pPr>
            <a:r>
              <a:rPr lang="en-US" sz="3600" dirty="0">
                <a:cs typeface="Times New Roman" panose="02020603050405020304" pitchFamily="18" charset="0"/>
              </a:rPr>
              <a:t>			</a:t>
            </a:r>
            <a:r>
              <a:rPr lang="en-US" sz="3600" u="sng" dirty="0">
                <a:cs typeface="Times New Roman" panose="02020603050405020304" pitchFamily="18" charset="0"/>
              </a:rPr>
              <a:t>Singular</a:t>
            </a:r>
            <a:r>
              <a:rPr lang="en-US" sz="3600" dirty="0">
                <a:cs typeface="Times New Roman" panose="02020603050405020304" pitchFamily="18" charset="0"/>
              </a:rPr>
              <a:t>		   </a:t>
            </a:r>
            <a:r>
              <a:rPr lang="en-US" sz="3600" u="sng" dirty="0">
                <a:cs typeface="Times New Roman" panose="02020603050405020304" pitchFamily="18" charset="0"/>
              </a:rPr>
              <a:t>Plural</a:t>
            </a:r>
          </a:p>
          <a:p>
            <a:pPr marL="0" indent="0">
              <a:buNone/>
            </a:pPr>
            <a:r>
              <a:rPr lang="en-US" sz="3600" dirty="0">
                <a:cs typeface="Times New Roman" panose="02020603050405020304" pitchFamily="18" charset="0"/>
              </a:rPr>
              <a:t> 1</a:t>
            </a:r>
            <a:r>
              <a:rPr lang="en-US" sz="3600" baseline="30000" dirty="0">
                <a:cs typeface="Times New Roman" panose="02020603050405020304" pitchFamily="18" charset="0"/>
              </a:rPr>
              <a:t>st</a:t>
            </a:r>
            <a:r>
              <a:rPr lang="en-US" sz="3600" dirty="0">
                <a:cs typeface="Times New Roman" panose="02020603050405020304" pitchFamily="18" charset="0"/>
              </a:rPr>
              <a:t> Person	</a:t>
            </a:r>
            <a:r>
              <a:rPr lang="en-US" sz="3600" dirty="0">
                <a:latin typeface="SGkClassic" pitchFamily="2" charset="2"/>
                <a:cs typeface="Times New Roman" panose="02020603050405020304" pitchFamily="18" charset="0"/>
              </a:rPr>
              <a:t>pau/</a:t>
            </a:r>
            <a:r>
              <a:rPr lang="en-US" sz="3600" dirty="0" err="1">
                <a:latin typeface="SGkClassic" pitchFamily="2" charset="2"/>
                <a:cs typeface="Times New Roman" panose="02020603050405020304" pitchFamily="18" charset="0"/>
              </a:rPr>
              <a:t>o</a:t>
            </a:r>
            <a:r>
              <a:rPr lang="en-US" sz="3600" dirty="0" err="1">
                <a:solidFill>
                  <a:srgbClr val="FF0000"/>
                </a:solidFill>
                <a:latin typeface="SGkClassic" pitchFamily="2" charset="2"/>
                <a:cs typeface="Times New Roman" panose="02020603050405020304" pitchFamily="18" charset="0"/>
              </a:rPr>
              <a:t>mai</a:t>
            </a:r>
            <a:r>
              <a:rPr lang="en-US" sz="3600" dirty="0">
                <a:latin typeface="SGkClassic" pitchFamily="2" charset="2"/>
                <a:cs typeface="Times New Roman" panose="02020603050405020304" pitchFamily="18" charset="0"/>
              </a:rPr>
              <a:t>	</a:t>
            </a:r>
            <a:r>
              <a:rPr lang="en-US" sz="3600" dirty="0" err="1">
                <a:latin typeface="SGkClassic" pitchFamily="2" charset="2"/>
                <a:cs typeface="Times New Roman" panose="02020603050405020304" pitchFamily="18" charset="0"/>
              </a:rPr>
              <a:t>pauo</a:t>
            </a:r>
            <a:r>
              <a:rPr lang="en-US" sz="3600" dirty="0">
                <a:latin typeface="SGkClassic" pitchFamily="2" charset="2"/>
                <a:cs typeface="Times New Roman" panose="02020603050405020304" pitchFamily="18" charset="0"/>
              </a:rPr>
              <a:t>/</a:t>
            </a:r>
            <a:r>
              <a:rPr lang="en-US" sz="3600" dirty="0" err="1">
                <a:solidFill>
                  <a:srgbClr val="FF0000"/>
                </a:solidFill>
                <a:latin typeface="SGkClassic" pitchFamily="2" charset="2"/>
                <a:cs typeface="Times New Roman" panose="02020603050405020304" pitchFamily="18" charset="0"/>
              </a:rPr>
              <a:t>meqa</a:t>
            </a:r>
            <a:endParaRPr lang="en-US" sz="3600" dirty="0">
              <a:solidFill>
                <a:srgbClr val="FF0000"/>
              </a:solidFill>
              <a:latin typeface="Times New Roman" panose="02020603050405020304" pitchFamily="18" charset="0"/>
              <a:cs typeface="Times New Roman" panose="02020603050405020304" pitchFamily="18" charset="0"/>
            </a:endParaRPr>
          </a:p>
          <a:p>
            <a:pPr marL="0" indent="0">
              <a:buNone/>
            </a:pPr>
            <a:r>
              <a:rPr lang="en-US" sz="3600" dirty="0">
                <a:cs typeface="Times New Roman" panose="02020603050405020304" pitchFamily="18" charset="0"/>
              </a:rPr>
              <a:t> 2</a:t>
            </a:r>
            <a:r>
              <a:rPr lang="en-US" sz="3600" baseline="30000" dirty="0">
                <a:cs typeface="Times New Roman" panose="02020603050405020304" pitchFamily="18" charset="0"/>
              </a:rPr>
              <a:t>nd</a:t>
            </a:r>
            <a:r>
              <a:rPr lang="en-US" sz="3600" dirty="0">
                <a:cs typeface="Times New Roman" panose="02020603050405020304" pitchFamily="18" charset="0"/>
              </a:rPr>
              <a:t> Person	</a:t>
            </a:r>
            <a:r>
              <a:rPr lang="en-US" sz="3600" dirty="0">
                <a:latin typeface="SGkClassic" pitchFamily="2" charset="2"/>
                <a:cs typeface="Times New Roman" panose="02020603050405020304" pitchFamily="18" charset="0"/>
              </a:rPr>
              <a:t>pau/</a:t>
            </a:r>
            <a:r>
              <a:rPr lang="en-US" sz="3600" dirty="0" err="1">
                <a:solidFill>
                  <a:srgbClr val="FF0000"/>
                </a:solidFill>
                <a:latin typeface="SGkClassic" pitchFamily="2" charset="2"/>
                <a:cs typeface="Times New Roman" panose="02020603050405020304" pitchFamily="18" charset="0"/>
              </a:rPr>
              <a:t>ei</a:t>
            </a:r>
            <a:r>
              <a:rPr lang="en-US" sz="3600" dirty="0">
                <a:latin typeface="SGkClassic" pitchFamily="2" charset="2"/>
                <a:cs typeface="Times New Roman" panose="02020603050405020304" pitchFamily="18" charset="0"/>
              </a:rPr>
              <a:t>		pau/</a:t>
            </a:r>
            <a:r>
              <a:rPr lang="en-US" sz="3600" dirty="0" err="1">
                <a:solidFill>
                  <a:srgbClr val="FF0000"/>
                </a:solidFill>
                <a:latin typeface="SGkClassic" pitchFamily="2" charset="2"/>
                <a:cs typeface="Times New Roman" panose="02020603050405020304" pitchFamily="18" charset="0"/>
              </a:rPr>
              <a:t>esqe</a:t>
            </a:r>
            <a:endParaRPr lang="en-US" sz="3600" dirty="0">
              <a:solidFill>
                <a:srgbClr val="FF0000"/>
              </a:solidFill>
              <a:latin typeface="Times New Roman" panose="02020603050405020304" pitchFamily="18" charset="0"/>
              <a:cs typeface="Times New Roman" panose="02020603050405020304" pitchFamily="18" charset="0"/>
            </a:endParaRPr>
          </a:p>
          <a:p>
            <a:pPr marL="0" indent="0">
              <a:buNone/>
            </a:pPr>
            <a:r>
              <a:rPr lang="en-US" sz="3600" dirty="0">
                <a:cs typeface="Times New Roman" panose="02020603050405020304" pitchFamily="18" charset="0"/>
              </a:rPr>
              <a:t> 3</a:t>
            </a:r>
            <a:r>
              <a:rPr lang="en-US" sz="3600" baseline="30000" dirty="0">
                <a:cs typeface="Times New Roman" panose="02020603050405020304" pitchFamily="18" charset="0"/>
              </a:rPr>
              <a:t>rd</a:t>
            </a:r>
            <a:r>
              <a:rPr lang="en-US" sz="3600" dirty="0">
                <a:cs typeface="Times New Roman" panose="02020603050405020304" pitchFamily="18" charset="0"/>
              </a:rPr>
              <a:t> Person	</a:t>
            </a:r>
            <a:r>
              <a:rPr lang="en-US" sz="3600" dirty="0">
                <a:latin typeface="SGkClassic" pitchFamily="2" charset="2"/>
                <a:cs typeface="Times New Roman" panose="02020603050405020304" pitchFamily="18" charset="0"/>
              </a:rPr>
              <a:t>pau</a:t>
            </a:r>
            <a:r>
              <a:rPr lang="en-US" sz="3600" dirty="0">
                <a:solidFill>
                  <a:srgbClr val="FF0000"/>
                </a:solidFill>
                <a:latin typeface="SGkClassic" pitchFamily="2" charset="2"/>
                <a:cs typeface="Times New Roman" panose="02020603050405020304" pitchFamily="18" charset="0"/>
              </a:rPr>
              <a:t>/</a:t>
            </a:r>
            <a:r>
              <a:rPr lang="en-US" sz="3600" dirty="0" err="1">
                <a:solidFill>
                  <a:srgbClr val="FF0000"/>
                </a:solidFill>
                <a:latin typeface="SGkClassic" pitchFamily="2" charset="2"/>
                <a:cs typeface="Times New Roman" panose="02020603050405020304" pitchFamily="18" charset="0"/>
              </a:rPr>
              <a:t>etai</a:t>
            </a:r>
            <a:r>
              <a:rPr lang="en-US" sz="3600" dirty="0">
                <a:latin typeface="SGkClassic" pitchFamily="2" charset="2"/>
                <a:cs typeface="Times New Roman" panose="02020603050405020304" pitchFamily="18" charset="0"/>
              </a:rPr>
              <a:t>		pau/</a:t>
            </a:r>
            <a:r>
              <a:rPr lang="en-US" sz="3600" dirty="0" err="1">
                <a:latin typeface="SGkClassic" pitchFamily="2" charset="2"/>
                <a:cs typeface="Times New Roman" panose="02020603050405020304" pitchFamily="18" charset="0"/>
              </a:rPr>
              <a:t>o</a:t>
            </a:r>
            <a:r>
              <a:rPr lang="en-US" sz="3600" dirty="0" err="1">
                <a:solidFill>
                  <a:srgbClr val="FF0000"/>
                </a:solidFill>
                <a:latin typeface="SGkClassic" pitchFamily="2" charset="2"/>
                <a:cs typeface="Times New Roman" panose="02020603050405020304" pitchFamily="18" charset="0"/>
              </a:rPr>
              <a:t>ntai</a:t>
            </a:r>
            <a:endParaRPr lang="en-US" sz="3600" dirty="0">
              <a:solidFill>
                <a:srgbClr val="FF0000"/>
              </a:solidFill>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	</a:t>
            </a:r>
            <a:r>
              <a:rPr lang="en-US" sz="3600" dirty="0">
                <a:cs typeface="Times New Roman" panose="02020603050405020304" pitchFamily="18" charset="0"/>
              </a:rPr>
              <a:t>Imperfect Middle Indicative</a:t>
            </a:r>
          </a:p>
          <a:p>
            <a:pPr marL="0" indent="0">
              <a:buNone/>
            </a:pPr>
            <a:r>
              <a:rPr lang="en-US" sz="3600" dirty="0">
                <a:latin typeface="Times New Roman" panose="02020603050405020304" pitchFamily="18" charset="0"/>
                <a:cs typeface="Times New Roman" panose="02020603050405020304" pitchFamily="18" charset="0"/>
              </a:rPr>
              <a:t>			</a:t>
            </a:r>
            <a:r>
              <a:rPr lang="en-US" sz="3600" dirty="0">
                <a:latin typeface="SGkClassic" pitchFamily="2" charset="2"/>
                <a:cs typeface="Times New Roman" panose="02020603050405020304" pitchFamily="18" charset="0"/>
              </a:rPr>
              <a:t>e)</a:t>
            </a:r>
            <a:r>
              <a:rPr lang="en-US" sz="3600" dirty="0" err="1">
                <a:latin typeface="SGkClassic" pitchFamily="2" charset="2"/>
                <a:cs typeface="Times New Roman" panose="02020603050405020304" pitchFamily="18" charset="0"/>
              </a:rPr>
              <a:t>pauo</a:t>
            </a:r>
            <a:r>
              <a:rPr lang="en-US" sz="3600" dirty="0">
                <a:latin typeface="SGkClassic" pitchFamily="2" charset="2"/>
                <a:cs typeface="Times New Roman" panose="02020603050405020304" pitchFamily="18" charset="0"/>
              </a:rPr>
              <a:t>/</a:t>
            </a:r>
            <a:r>
              <a:rPr lang="en-US" sz="3600" dirty="0" err="1">
                <a:latin typeface="SGkClassic" pitchFamily="2" charset="2"/>
                <a:cs typeface="Times New Roman" panose="02020603050405020304" pitchFamily="18" charset="0"/>
              </a:rPr>
              <a:t>mhn</a:t>
            </a:r>
            <a:r>
              <a:rPr lang="en-US" sz="3600" dirty="0">
                <a:latin typeface="SGkClassic" pitchFamily="2" charset="2"/>
                <a:cs typeface="Times New Roman" panose="02020603050405020304" pitchFamily="18" charset="0"/>
              </a:rPr>
              <a:t>	e)</a:t>
            </a:r>
            <a:r>
              <a:rPr lang="en-US" sz="3600" dirty="0" err="1">
                <a:latin typeface="SGkClassic" pitchFamily="2" charset="2"/>
                <a:cs typeface="Times New Roman" panose="02020603050405020304" pitchFamily="18" charset="0"/>
              </a:rPr>
              <a:t>pauo</a:t>
            </a:r>
            <a:r>
              <a:rPr lang="en-US" sz="3600" dirty="0">
                <a:latin typeface="SGkClassic" pitchFamily="2" charset="2"/>
                <a:cs typeface="Times New Roman" panose="02020603050405020304" pitchFamily="18" charset="0"/>
              </a:rPr>
              <a:t>/</a:t>
            </a:r>
            <a:r>
              <a:rPr lang="en-US" sz="3600" dirty="0" err="1">
                <a:latin typeface="SGkClassic" pitchFamily="2" charset="2"/>
                <a:cs typeface="Times New Roman" panose="02020603050405020304" pitchFamily="18" charset="0"/>
              </a:rPr>
              <a:t>meqa</a:t>
            </a:r>
            <a:endParaRPr lang="en-US" sz="3600" dirty="0">
              <a:latin typeface="SGkClassic" pitchFamily="2" charset="2"/>
              <a:cs typeface="Times New Roman" panose="02020603050405020304" pitchFamily="18" charset="0"/>
            </a:endParaRPr>
          </a:p>
          <a:p>
            <a:pPr marL="0" indent="0">
              <a:buNone/>
            </a:pPr>
            <a:r>
              <a:rPr lang="en-US" sz="3600" dirty="0">
                <a:latin typeface="SGkClassic" pitchFamily="2" charset="2"/>
                <a:cs typeface="Times New Roman" panose="02020603050405020304" pitchFamily="18" charset="0"/>
              </a:rPr>
              <a:t>			e)pau/</a:t>
            </a:r>
            <a:r>
              <a:rPr lang="en-US" sz="3600" dirty="0" err="1">
                <a:latin typeface="SGkClassic" pitchFamily="2" charset="2"/>
                <a:cs typeface="Times New Roman" panose="02020603050405020304" pitchFamily="18" charset="0"/>
              </a:rPr>
              <a:t>ou</a:t>
            </a:r>
            <a:r>
              <a:rPr lang="en-US" sz="3600" dirty="0">
                <a:latin typeface="SGkClassic" pitchFamily="2" charset="2"/>
                <a:cs typeface="Times New Roman" panose="02020603050405020304" pitchFamily="18" charset="0"/>
              </a:rPr>
              <a:t>		e)pau/</a:t>
            </a:r>
            <a:r>
              <a:rPr lang="en-US" sz="3600" dirty="0" err="1">
                <a:latin typeface="SGkClassic" pitchFamily="2" charset="2"/>
                <a:cs typeface="Times New Roman" panose="02020603050405020304" pitchFamily="18" charset="0"/>
              </a:rPr>
              <a:t>esqe</a:t>
            </a:r>
            <a:endParaRPr lang="en-US" sz="3600" dirty="0">
              <a:latin typeface="SGkClassic" pitchFamily="2" charset="2"/>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			</a:t>
            </a:r>
            <a:r>
              <a:rPr lang="en-US" sz="3600" dirty="0">
                <a:latin typeface="SGkClassic" pitchFamily="2" charset="2"/>
                <a:cs typeface="Times New Roman" panose="02020603050405020304" pitchFamily="18" charset="0"/>
              </a:rPr>
              <a:t>e)pau/</a:t>
            </a:r>
            <a:r>
              <a:rPr lang="en-US" sz="3600" dirty="0" err="1">
                <a:latin typeface="SGkClassic" pitchFamily="2" charset="2"/>
                <a:cs typeface="Times New Roman" panose="02020603050405020304" pitchFamily="18" charset="0"/>
              </a:rPr>
              <a:t>eto</a:t>
            </a:r>
            <a:r>
              <a:rPr lang="en-US" sz="3600" dirty="0">
                <a:latin typeface="SGkClassic" pitchFamily="2" charset="2"/>
                <a:cs typeface="Times New Roman" panose="02020603050405020304" pitchFamily="18" charset="0"/>
              </a:rPr>
              <a:t>	e)pau/onto</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31686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Future Middle Indicative</a:t>
            </a:r>
          </a:p>
        </p:txBody>
      </p:sp>
      <p:sp>
        <p:nvSpPr>
          <p:cNvPr id="3" name="Content Placeholder 2"/>
          <p:cNvSpPr>
            <a:spLocks noGrp="1"/>
          </p:cNvSpPr>
          <p:nvPr>
            <p:ph idx="1"/>
          </p:nvPr>
        </p:nvSpPr>
        <p:spPr>
          <a:xfrm>
            <a:off x="228600" y="838200"/>
            <a:ext cx="8709454" cy="5867400"/>
          </a:xfrm>
        </p:spPr>
        <p:txBody>
          <a:bodyPr/>
          <a:lstStyle/>
          <a:p>
            <a:pPr marL="0" indent="0">
              <a:buNone/>
            </a:pPr>
            <a:r>
              <a:rPr lang="en-US" dirty="0">
                <a:latin typeface="SGkClassic" pitchFamily="2" charset="2"/>
                <a:cs typeface="Times New Roman" panose="02020603050405020304" pitchFamily="18" charset="0"/>
              </a:rPr>
              <a:t>		pau/</a:t>
            </a:r>
            <a:r>
              <a:rPr lang="en-US" dirty="0" err="1">
                <a:latin typeface="SGkClassic" pitchFamily="2" charset="2"/>
                <a:cs typeface="Times New Roman" panose="02020603050405020304" pitchFamily="18" charset="0"/>
              </a:rPr>
              <a:t>somai</a:t>
            </a:r>
            <a:r>
              <a:rPr lang="en-US" dirty="0">
                <a:latin typeface="SGkClassic" pitchFamily="2" charset="2"/>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“I will stop myself”</a:t>
            </a:r>
          </a:p>
          <a:p>
            <a:pPr marL="0" indent="0">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Singular</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Plural</a:t>
            </a:r>
          </a:p>
          <a:p>
            <a:pPr marL="0" indent="0">
              <a:buNone/>
            </a:pPr>
            <a:r>
              <a:rPr lang="en-US" dirty="0">
                <a:cs typeface="Times New Roman" panose="02020603050405020304" pitchFamily="18" charset="0"/>
              </a:rPr>
              <a:t> 1</a:t>
            </a:r>
            <a:r>
              <a:rPr lang="en-US" baseline="30000" dirty="0">
                <a:cs typeface="Times New Roman" panose="02020603050405020304" pitchFamily="18" charset="0"/>
              </a:rPr>
              <a:t>st</a:t>
            </a:r>
            <a:r>
              <a:rPr lang="en-US" dirty="0">
                <a:cs typeface="Times New Roman" panose="02020603050405020304" pitchFamily="18" charset="0"/>
              </a:rPr>
              <a:t> Person	</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pau/</a:t>
            </a:r>
            <a:r>
              <a:rPr lang="en-US" dirty="0" err="1">
                <a:solidFill>
                  <a:srgbClr val="FF0000"/>
                </a:solidFill>
                <a:latin typeface="SGkClassic" pitchFamily="2" charset="2"/>
                <a:cs typeface="Times New Roman" panose="02020603050405020304" pitchFamily="18" charset="0"/>
              </a:rPr>
              <a:t>s</a:t>
            </a:r>
            <a:r>
              <a:rPr lang="en-US" dirty="0" err="1">
                <a:latin typeface="SGkClassic" pitchFamily="2" charset="2"/>
                <a:cs typeface="Times New Roman" panose="02020603050405020304" pitchFamily="18" charset="0"/>
              </a:rPr>
              <a:t>omai</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pau</a:t>
            </a:r>
            <a:r>
              <a:rPr lang="en-US" dirty="0" err="1">
                <a:solidFill>
                  <a:srgbClr val="FF0000"/>
                </a:solidFill>
                <a:latin typeface="SGkClassic" pitchFamily="2" charset="2"/>
                <a:cs typeface="Times New Roman" panose="02020603050405020304" pitchFamily="18" charset="0"/>
              </a:rPr>
              <a:t>s</a:t>
            </a:r>
            <a:r>
              <a:rPr lang="en-US" dirty="0" err="1">
                <a:latin typeface="SGkClassic" pitchFamily="2" charset="2"/>
                <a:cs typeface="Times New Roman" panose="02020603050405020304" pitchFamily="18" charset="0"/>
              </a:rPr>
              <a:t>o</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meqa</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a:cs typeface="Times New Roman" panose="02020603050405020304" pitchFamily="18" charset="0"/>
              </a:rPr>
              <a:t>2</a:t>
            </a:r>
            <a:r>
              <a:rPr lang="en-US" baseline="30000" dirty="0">
                <a:cs typeface="Times New Roman" panose="02020603050405020304" pitchFamily="18" charset="0"/>
              </a:rPr>
              <a:t>nd</a:t>
            </a:r>
            <a:r>
              <a:rPr lang="en-US" dirty="0">
                <a:cs typeface="Times New Roman" panose="02020603050405020304" pitchFamily="18" charset="0"/>
              </a:rPr>
              <a:t> Person</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pau/</a:t>
            </a:r>
            <a:r>
              <a:rPr lang="en-US" dirty="0" err="1">
                <a:solidFill>
                  <a:srgbClr val="FF0000"/>
                </a:solidFill>
                <a:latin typeface="SGkClassic" pitchFamily="2" charset="2"/>
                <a:cs typeface="Times New Roman" panose="02020603050405020304" pitchFamily="18" charset="0"/>
              </a:rPr>
              <a:t>s</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		pau/</a:t>
            </a:r>
            <a:r>
              <a:rPr lang="en-US" dirty="0" err="1">
                <a:solidFill>
                  <a:srgbClr val="FF0000"/>
                </a:solidFill>
                <a:latin typeface="SGkClassic" pitchFamily="2" charset="2"/>
                <a:cs typeface="Times New Roman" panose="02020603050405020304" pitchFamily="18" charset="0"/>
              </a:rPr>
              <a:t>s</a:t>
            </a:r>
            <a:r>
              <a:rPr lang="en-US" dirty="0" err="1">
                <a:latin typeface="SGkClassic" pitchFamily="2" charset="2"/>
                <a:cs typeface="Times New Roman" panose="02020603050405020304" pitchFamily="18" charset="0"/>
              </a:rPr>
              <a:t>esqe</a:t>
            </a:r>
            <a:endParaRPr lang="en-US" dirty="0">
              <a:latin typeface="Times New Roman" panose="02020603050405020304" pitchFamily="18" charset="0"/>
              <a:cs typeface="Times New Roman" panose="02020603050405020304" pitchFamily="18" charset="0"/>
            </a:endParaRPr>
          </a:p>
          <a:p>
            <a:pPr marL="0" indent="0">
              <a:buNone/>
            </a:pPr>
            <a:r>
              <a:rPr lang="en-US" dirty="0">
                <a:cs typeface="Times New Roman" panose="02020603050405020304" pitchFamily="18" charset="0"/>
              </a:rPr>
              <a:t> 3</a:t>
            </a:r>
            <a:r>
              <a:rPr lang="en-US" baseline="30000" dirty="0">
                <a:cs typeface="Times New Roman" panose="02020603050405020304" pitchFamily="18" charset="0"/>
              </a:rPr>
              <a:t>rd</a:t>
            </a:r>
            <a:r>
              <a:rPr lang="en-US" dirty="0">
                <a:cs typeface="Times New Roman" panose="02020603050405020304" pitchFamily="18" charset="0"/>
              </a:rPr>
              <a:t> Person	</a:t>
            </a:r>
            <a:r>
              <a:rPr lang="en-US" dirty="0">
                <a:latin typeface="SGkClassic" pitchFamily="2" charset="2"/>
                <a:cs typeface="Times New Roman" panose="02020603050405020304" pitchFamily="18" charset="0"/>
              </a:rPr>
              <a:t>	pau/</a:t>
            </a:r>
            <a:r>
              <a:rPr lang="en-US" dirty="0" err="1">
                <a:solidFill>
                  <a:srgbClr val="FF0000"/>
                </a:solidFill>
                <a:latin typeface="SGkClassic" pitchFamily="2" charset="2"/>
                <a:cs typeface="Times New Roman" panose="02020603050405020304" pitchFamily="18" charset="0"/>
              </a:rPr>
              <a:t>s</a:t>
            </a:r>
            <a:r>
              <a:rPr lang="en-US" dirty="0" err="1">
                <a:latin typeface="SGkClassic" pitchFamily="2" charset="2"/>
                <a:cs typeface="Times New Roman" panose="02020603050405020304" pitchFamily="18" charset="0"/>
              </a:rPr>
              <a:t>etai</a:t>
            </a:r>
            <a:r>
              <a:rPr lang="en-US" dirty="0">
                <a:latin typeface="SGkClassic" pitchFamily="2" charset="2"/>
                <a:cs typeface="Times New Roman" panose="02020603050405020304" pitchFamily="18" charset="0"/>
              </a:rPr>
              <a:t>	pau</a:t>
            </a:r>
            <a:r>
              <a:rPr lang="en-US" dirty="0">
                <a:solidFill>
                  <a:srgbClr val="FF0000"/>
                </a:solidFill>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s</a:t>
            </a:r>
            <a:r>
              <a:rPr lang="en-US" dirty="0" err="1">
                <a:latin typeface="SGkClassic" pitchFamily="2" charset="2"/>
                <a:cs typeface="Times New Roman" panose="02020603050405020304" pitchFamily="18" charset="0"/>
              </a:rPr>
              <a:t>ontai</a:t>
            </a: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742197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85800"/>
          </a:xfrm>
        </p:spPr>
        <p:txBody>
          <a:bodyPr>
            <a:noAutofit/>
          </a:bodyPr>
          <a:lstStyle/>
          <a:p>
            <a:r>
              <a:rPr lang="en-US" dirty="0">
                <a:latin typeface="Times New Roman" panose="02020603050405020304" pitchFamily="18" charset="0"/>
                <a:cs typeface="Times New Roman" panose="02020603050405020304" pitchFamily="18" charset="0"/>
              </a:rPr>
              <a:t>Present Active Subjunctive</a:t>
            </a:r>
          </a:p>
        </p:txBody>
      </p:sp>
      <p:sp>
        <p:nvSpPr>
          <p:cNvPr id="3" name="Content Placeholder 2"/>
          <p:cNvSpPr>
            <a:spLocks noGrp="1"/>
          </p:cNvSpPr>
          <p:nvPr>
            <p:ph idx="1"/>
          </p:nvPr>
        </p:nvSpPr>
        <p:spPr>
          <a:xfrm>
            <a:off x="381000" y="685800"/>
            <a:ext cx="8534400" cy="6139249"/>
          </a:xfrm>
        </p:spPr>
        <p:txBody>
          <a:bodyPr/>
          <a:lstStyle/>
          <a:p>
            <a:pPr marL="0" indent="0">
              <a:buNone/>
            </a:pPr>
            <a:r>
              <a:rPr lang="en-US" dirty="0">
                <a:latin typeface="SGkClassic" pitchFamily="2" charset="2"/>
              </a:rPr>
              <a:t>	</a:t>
            </a:r>
            <a:r>
              <a:rPr lang="en-US" u="sng" dirty="0" err="1">
                <a:latin typeface="SGkClassic" pitchFamily="2" charset="2"/>
              </a:rPr>
              <a:t>ei</a:t>
            </a:r>
            <a:r>
              <a:rPr lang="en-US" u="sng" dirty="0">
                <a:latin typeface="SGkClassic" pitchFamily="2" charset="2"/>
              </a:rPr>
              <a:t>)mi</a:t>
            </a:r>
            <a:r>
              <a:rPr lang="en-US" dirty="0">
                <a:latin typeface="SGkClassic" pitchFamily="2" charset="2"/>
              </a:rPr>
              <a:t>/			</a:t>
            </a:r>
            <a:r>
              <a:rPr lang="en-US" u="sng" dirty="0">
                <a:latin typeface="SGkClassic" pitchFamily="2" charset="2"/>
              </a:rPr>
              <a:t>pau/w</a:t>
            </a:r>
          </a:p>
          <a:p>
            <a:pPr marL="0" indent="0">
              <a:buNone/>
            </a:pPr>
            <a:r>
              <a:rPr lang="en-US" dirty="0">
                <a:latin typeface="SGkClassic" pitchFamily="2" charset="2"/>
              </a:rPr>
              <a:t>	w)=	w)=men	pau/</a:t>
            </a:r>
            <a:r>
              <a:rPr lang="en-US" dirty="0">
                <a:solidFill>
                  <a:srgbClr val="FF0000"/>
                </a:solidFill>
                <a:latin typeface="SGkClassic" pitchFamily="2" charset="2"/>
              </a:rPr>
              <a:t>w</a:t>
            </a:r>
            <a:r>
              <a:rPr lang="en-US" dirty="0">
                <a:latin typeface="SGkClassic" pitchFamily="2" charset="2"/>
              </a:rPr>
              <a:t>	pau/</a:t>
            </a:r>
            <a:r>
              <a:rPr lang="en-US" dirty="0" err="1">
                <a:solidFill>
                  <a:srgbClr val="FF0000"/>
                </a:solidFill>
                <a:latin typeface="SGkClassic" pitchFamily="2" charset="2"/>
              </a:rPr>
              <a:t>wmen</a:t>
            </a:r>
            <a:endParaRPr lang="en-US" dirty="0">
              <a:solidFill>
                <a:srgbClr val="FF0000"/>
              </a:solidFill>
              <a:latin typeface="SGkClassic" pitchFamily="2" charset="2"/>
            </a:endParaRPr>
          </a:p>
          <a:p>
            <a:pPr marL="0" indent="0">
              <a:buNone/>
            </a:pPr>
            <a:r>
              <a:rPr lang="en-US" dirty="0">
                <a:latin typeface="SGkClassic" pitchFamily="2" charset="2"/>
              </a:rPr>
              <a:t>	$)=j	h)=</a:t>
            </a:r>
            <a:r>
              <a:rPr lang="en-US" dirty="0" err="1">
                <a:latin typeface="SGkClassic" pitchFamily="2" charset="2"/>
              </a:rPr>
              <a:t>te</a:t>
            </a:r>
            <a:r>
              <a:rPr lang="en-US" dirty="0">
                <a:latin typeface="SGkClassic" pitchFamily="2" charset="2"/>
              </a:rPr>
              <a:t>		pau/</a:t>
            </a:r>
            <a:r>
              <a:rPr lang="en-US" dirty="0">
                <a:solidFill>
                  <a:srgbClr val="FF0000"/>
                </a:solidFill>
                <a:latin typeface="SGkClassic" pitchFamily="2" charset="2"/>
              </a:rPr>
              <a:t>$j</a:t>
            </a:r>
            <a:r>
              <a:rPr lang="en-US" dirty="0">
                <a:latin typeface="SGkClassic" pitchFamily="2" charset="2"/>
              </a:rPr>
              <a:t>	pau/</a:t>
            </a:r>
            <a:r>
              <a:rPr lang="en-US" dirty="0">
                <a:solidFill>
                  <a:srgbClr val="FF0000"/>
                </a:solidFill>
                <a:latin typeface="SGkClassic" pitchFamily="2" charset="2"/>
              </a:rPr>
              <a:t>the</a:t>
            </a:r>
          </a:p>
          <a:p>
            <a:pPr marL="0" indent="0">
              <a:buNone/>
            </a:pPr>
            <a:r>
              <a:rPr lang="en-US" dirty="0">
                <a:latin typeface="SGkClassic" pitchFamily="2" charset="2"/>
              </a:rPr>
              <a:t>	$)/	w)=</a:t>
            </a:r>
            <a:r>
              <a:rPr lang="en-US" dirty="0" err="1">
                <a:latin typeface="SGkClassic" pitchFamily="2" charset="2"/>
              </a:rPr>
              <a:t>si</a:t>
            </a:r>
            <a:r>
              <a:rPr lang="en-US" dirty="0">
                <a:latin typeface="SGkClassic" pitchFamily="2" charset="2"/>
              </a:rPr>
              <a:t>[n]	pau/</a:t>
            </a:r>
            <a:r>
              <a:rPr lang="en-US" dirty="0">
                <a:solidFill>
                  <a:srgbClr val="FF0000"/>
                </a:solidFill>
                <a:latin typeface="SGkClassic" pitchFamily="2" charset="2"/>
              </a:rPr>
              <a:t>$</a:t>
            </a:r>
            <a:r>
              <a:rPr lang="en-US" dirty="0">
                <a:latin typeface="SGkClassic" pitchFamily="2" charset="2"/>
              </a:rPr>
              <a:t>	pau/</a:t>
            </a:r>
            <a:r>
              <a:rPr lang="en-US" dirty="0" err="1">
                <a:solidFill>
                  <a:srgbClr val="FF0000"/>
                </a:solidFill>
                <a:latin typeface="SGkClassic" pitchFamily="2" charset="2"/>
              </a:rPr>
              <a:t>wsi</a:t>
            </a:r>
            <a:r>
              <a:rPr lang="en-US" dirty="0">
                <a:solidFill>
                  <a:srgbClr val="FF0000"/>
                </a:solidFill>
                <a:latin typeface="SGkClassic" pitchFamily="2" charset="2"/>
              </a:rPr>
              <a:t>[n]</a:t>
            </a:r>
          </a:p>
          <a:p>
            <a:pPr marL="0" indent="0">
              <a:buNone/>
            </a:pPr>
            <a:endParaRPr lang="en-US" dirty="0">
              <a:solidFill>
                <a:srgbClr val="FF0000"/>
              </a:solidFill>
              <a:latin typeface="SGkClassic" pitchFamily="2" charset="2"/>
            </a:endParaRPr>
          </a:p>
          <a:p>
            <a:pPr marL="0" indent="0">
              <a:buNone/>
            </a:pPr>
            <a:r>
              <a:rPr lang="en-US" dirty="0">
                <a:solidFill>
                  <a:srgbClr val="FF0000"/>
                </a:solidFill>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Aorist Active Subjunctive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pau/</a:t>
            </a:r>
            <a:r>
              <a:rPr lang="en-US" dirty="0" err="1">
                <a:latin typeface="SGkClassic" pitchFamily="2" charset="2"/>
                <a:cs typeface="Times New Roman" panose="02020603050405020304" pitchFamily="18" charset="0"/>
              </a:rPr>
              <a:t>s</a:t>
            </a:r>
            <a:r>
              <a:rPr lang="en-US" dirty="0" err="1">
                <a:solidFill>
                  <a:srgbClr val="FF0000"/>
                </a:solidFill>
                <a:latin typeface="SGkClassic" pitchFamily="2" charset="2"/>
                <a:cs typeface="Times New Roman" panose="02020603050405020304" pitchFamily="18" charset="0"/>
              </a:rPr>
              <a:t>w</a:t>
            </a:r>
            <a:r>
              <a:rPr lang="en-US" dirty="0">
                <a:latin typeface="SGkClassic" pitchFamily="2" charset="2"/>
                <a:cs typeface="Times New Roman" panose="02020603050405020304" pitchFamily="18" charset="0"/>
              </a:rPr>
              <a:t>	pau/</a:t>
            </a:r>
            <a:r>
              <a:rPr lang="en-US" dirty="0" err="1">
                <a:latin typeface="SGkClassic" pitchFamily="2" charset="2"/>
                <a:cs typeface="Times New Roman" panose="02020603050405020304" pitchFamily="18" charset="0"/>
              </a:rPr>
              <a:t>s</a:t>
            </a:r>
            <a:r>
              <a:rPr lang="en-US" dirty="0" err="1">
                <a:solidFill>
                  <a:srgbClr val="FF0000"/>
                </a:solidFill>
                <a:latin typeface="SGkClassic" pitchFamily="2" charset="2"/>
                <a:cs typeface="Times New Roman" panose="02020603050405020304" pitchFamily="18" charset="0"/>
              </a:rPr>
              <a:t>wmen</a:t>
            </a:r>
            <a:endParaRPr lang="en-US" dirty="0">
              <a:solidFill>
                <a:srgbClr val="FF0000"/>
              </a:solidFill>
              <a:latin typeface="SGkClassic" pitchFamily="2" charset="2"/>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				pau/</a:t>
            </a:r>
            <a:r>
              <a:rPr lang="en-US" dirty="0" err="1">
                <a:latin typeface="SGkClassic" pitchFamily="2" charset="2"/>
                <a:cs typeface="Times New Roman" panose="02020603050405020304" pitchFamily="18" charset="0"/>
              </a:rPr>
              <a:t>s</a:t>
            </a:r>
            <a:r>
              <a:rPr lang="en-US" dirty="0" err="1">
                <a:solidFill>
                  <a:srgbClr val="FF0000"/>
                </a:solidFill>
                <a:latin typeface="SGkClassic" pitchFamily="2" charset="2"/>
                <a:cs typeface="Times New Roman" panose="02020603050405020304" pitchFamily="18" charset="0"/>
              </a:rPr>
              <a:t>$j</a:t>
            </a:r>
            <a:r>
              <a:rPr lang="en-US" dirty="0">
                <a:latin typeface="SGkClassic" pitchFamily="2" charset="2"/>
                <a:cs typeface="Times New Roman" panose="02020603050405020304" pitchFamily="18" charset="0"/>
              </a:rPr>
              <a:t>	pau/</a:t>
            </a:r>
            <a:r>
              <a:rPr lang="en-US" dirty="0" err="1">
                <a:latin typeface="SGkClassic" pitchFamily="2" charset="2"/>
                <a:cs typeface="Times New Roman" panose="02020603050405020304" pitchFamily="18" charset="0"/>
              </a:rPr>
              <a:t>s</a:t>
            </a:r>
            <a:r>
              <a:rPr lang="en-US" dirty="0" err="1">
                <a:solidFill>
                  <a:srgbClr val="FF0000"/>
                </a:solidFill>
                <a:latin typeface="SGkClassic" pitchFamily="2" charset="2"/>
                <a:cs typeface="Times New Roman" panose="02020603050405020304" pitchFamily="18" charset="0"/>
              </a:rPr>
              <a:t>hte</a:t>
            </a:r>
            <a:endParaRPr lang="en-US" dirty="0">
              <a:solidFill>
                <a:srgbClr val="FF0000"/>
              </a:solidFill>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pau/s</a:t>
            </a:r>
            <a:r>
              <a:rPr lang="en-US" dirty="0">
                <a:solidFill>
                  <a:srgbClr val="FF0000"/>
                </a:solidFill>
                <a:latin typeface="SGkClassic" pitchFamily="2" charset="2"/>
                <a:cs typeface="Times New Roman" panose="02020603050405020304" pitchFamily="18" charset="0"/>
              </a:rPr>
              <a:t>$</a:t>
            </a:r>
            <a:r>
              <a:rPr lang="en-US" dirty="0">
                <a:latin typeface="SGkClassic" pitchFamily="2" charset="2"/>
                <a:cs typeface="Times New Roman" panose="02020603050405020304" pitchFamily="18" charset="0"/>
              </a:rPr>
              <a:t>	pau/</a:t>
            </a:r>
            <a:r>
              <a:rPr lang="en-US" dirty="0" err="1">
                <a:latin typeface="SGkClassic" pitchFamily="2" charset="2"/>
                <a:cs typeface="Times New Roman" panose="02020603050405020304" pitchFamily="18" charset="0"/>
              </a:rPr>
              <a:t>s</a:t>
            </a:r>
            <a:r>
              <a:rPr lang="en-US" dirty="0" err="1">
                <a:solidFill>
                  <a:srgbClr val="FF0000"/>
                </a:solidFill>
                <a:latin typeface="SGkClassic" pitchFamily="2" charset="2"/>
                <a:cs typeface="Times New Roman" panose="02020603050405020304" pitchFamily="18" charset="0"/>
              </a:rPr>
              <a:t>wsi</a:t>
            </a:r>
            <a:r>
              <a:rPr lang="en-US" dirty="0">
                <a:solidFill>
                  <a:srgbClr val="FF0000"/>
                </a:solidFill>
                <a:latin typeface="SGkClassic" pitchFamily="2" charset="2"/>
                <a:cs typeface="Times New Roman" panose="02020603050405020304" pitchFamily="18" charset="0"/>
              </a:rPr>
              <a:t>[n]</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20587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a:latin typeface="Times New Roman" panose="02020603050405020304" pitchFamily="18" charset="0"/>
                <a:cs typeface="Times New Roman" panose="02020603050405020304" pitchFamily="18" charset="0"/>
              </a:rPr>
              <a:t>Present Middle/Passive Subjunctive</a:t>
            </a:r>
          </a:p>
        </p:txBody>
      </p:sp>
      <p:sp>
        <p:nvSpPr>
          <p:cNvPr id="3" name="Content Placeholder 2"/>
          <p:cNvSpPr>
            <a:spLocks noGrp="1"/>
          </p:cNvSpPr>
          <p:nvPr>
            <p:ph idx="1"/>
          </p:nvPr>
        </p:nvSpPr>
        <p:spPr>
          <a:xfrm>
            <a:off x="152400" y="838200"/>
            <a:ext cx="8839200" cy="5287963"/>
          </a:xfrm>
        </p:spPr>
        <p:txBody>
          <a:bodyPr/>
          <a:lstStyle/>
          <a:p>
            <a:pPr marL="0" indent="0">
              <a:buNone/>
            </a:pPr>
            <a:r>
              <a:rPr lang="en-US" dirty="0">
                <a:latin typeface="SGkClassic" pitchFamily="2" charset="2"/>
              </a:rPr>
              <a:t>	pau/</a:t>
            </a:r>
            <a:r>
              <a:rPr lang="en-US" dirty="0" err="1">
                <a:solidFill>
                  <a:srgbClr val="FF0000"/>
                </a:solidFill>
                <a:latin typeface="SGkClassic" pitchFamily="2" charset="2"/>
              </a:rPr>
              <a:t>wmai</a:t>
            </a:r>
            <a:r>
              <a:rPr lang="en-US" dirty="0">
                <a:latin typeface="SGkClassic" pitchFamily="2" charset="2"/>
              </a:rPr>
              <a:t>			</a:t>
            </a:r>
            <a:r>
              <a:rPr lang="en-US" dirty="0" err="1">
                <a:latin typeface="SGkClassic" pitchFamily="2" charset="2"/>
              </a:rPr>
              <a:t>pau</a:t>
            </a:r>
            <a:r>
              <a:rPr lang="en-US" dirty="0" err="1">
                <a:solidFill>
                  <a:srgbClr val="FF0000"/>
                </a:solidFill>
                <a:latin typeface="SGkClassic" pitchFamily="2" charset="2"/>
              </a:rPr>
              <a:t>w</a:t>
            </a:r>
            <a:r>
              <a:rPr lang="en-US" dirty="0">
                <a:solidFill>
                  <a:srgbClr val="FF0000"/>
                </a:solidFill>
                <a:latin typeface="SGkClassic" pitchFamily="2" charset="2"/>
              </a:rPr>
              <a:t>/</a:t>
            </a:r>
            <a:r>
              <a:rPr lang="en-US" dirty="0" err="1">
                <a:solidFill>
                  <a:srgbClr val="FF0000"/>
                </a:solidFill>
                <a:latin typeface="SGkClassic" pitchFamily="2" charset="2"/>
              </a:rPr>
              <a:t>meqa</a:t>
            </a:r>
            <a:endParaRPr lang="en-US" dirty="0">
              <a:solidFill>
                <a:srgbClr val="FF0000"/>
              </a:solidFill>
              <a:latin typeface="SGkClassic" pitchFamily="2" charset="2"/>
            </a:endParaRPr>
          </a:p>
          <a:p>
            <a:pPr marL="0" indent="0">
              <a:buNone/>
            </a:pPr>
            <a:r>
              <a:rPr lang="en-US" dirty="0">
                <a:latin typeface="SGkClassic" pitchFamily="2" charset="2"/>
              </a:rPr>
              <a:t>	pau/</a:t>
            </a:r>
            <a:r>
              <a:rPr lang="en-US" dirty="0">
                <a:solidFill>
                  <a:srgbClr val="FF0000"/>
                </a:solidFill>
                <a:latin typeface="SGkClassic" pitchFamily="2" charset="2"/>
              </a:rPr>
              <a:t>$</a:t>
            </a:r>
            <a:r>
              <a:rPr lang="en-US" dirty="0">
                <a:latin typeface="SGkClassic" pitchFamily="2" charset="2"/>
              </a:rPr>
              <a:t>			pau/</a:t>
            </a:r>
            <a:r>
              <a:rPr lang="en-US" dirty="0" err="1">
                <a:solidFill>
                  <a:srgbClr val="FF0000"/>
                </a:solidFill>
                <a:latin typeface="SGkClassic" pitchFamily="2" charset="2"/>
              </a:rPr>
              <a:t>hsqe</a:t>
            </a:r>
            <a:endParaRPr lang="en-US" dirty="0">
              <a:solidFill>
                <a:srgbClr val="FF0000"/>
              </a:solidFill>
              <a:latin typeface="SGkClassic" pitchFamily="2" charset="2"/>
            </a:endParaRPr>
          </a:p>
          <a:p>
            <a:pPr marL="0" indent="0">
              <a:buNone/>
            </a:pPr>
            <a:r>
              <a:rPr lang="en-US" dirty="0">
                <a:latin typeface="SGkClassic" pitchFamily="2" charset="2"/>
              </a:rPr>
              <a:t>	pau/</a:t>
            </a:r>
            <a:r>
              <a:rPr lang="en-US" dirty="0" err="1">
                <a:solidFill>
                  <a:srgbClr val="FF0000"/>
                </a:solidFill>
                <a:latin typeface="SGkClassic" pitchFamily="2" charset="2"/>
              </a:rPr>
              <a:t>htai</a:t>
            </a:r>
            <a:r>
              <a:rPr lang="en-US" dirty="0">
                <a:latin typeface="SGkClassic" pitchFamily="2" charset="2"/>
              </a:rPr>
              <a:t>			pau/</a:t>
            </a:r>
            <a:r>
              <a:rPr lang="en-US" dirty="0" err="1">
                <a:solidFill>
                  <a:srgbClr val="FF0000"/>
                </a:solidFill>
                <a:latin typeface="SGkClassic" pitchFamily="2" charset="2"/>
              </a:rPr>
              <a:t>wnta</a:t>
            </a:r>
            <a:endParaRPr lang="en-US" dirty="0">
              <a:solidFill>
                <a:srgbClr val="FF0000"/>
              </a:solidFill>
              <a:latin typeface="SGkClassic" pitchFamily="2" charset="2"/>
            </a:endParaRPr>
          </a:p>
          <a:p>
            <a:pPr marL="0" indent="0" algn="ctr">
              <a:buNone/>
            </a:pPr>
            <a:endParaRPr lang="en-US" sz="4000" u="sng" dirty="0">
              <a:latin typeface="Times New Roman" panose="02020603050405020304" pitchFamily="18" charset="0"/>
              <a:cs typeface="Times New Roman" panose="02020603050405020304" pitchFamily="18" charset="0"/>
            </a:endParaRPr>
          </a:p>
          <a:p>
            <a:pPr marL="0" indent="0" algn="ctr">
              <a:buNone/>
            </a:pPr>
            <a:r>
              <a:rPr lang="en-US" sz="4400" dirty="0">
                <a:latin typeface="Times New Roman" panose="02020603050405020304" pitchFamily="18" charset="0"/>
                <a:cs typeface="Times New Roman" panose="02020603050405020304" pitchFamily="18" charset="0"/>
              </a:rPr>
              <a:t>Aorist Passive Subjunctive</a:t>
            </a:r>
          </a:p>
          <a:p>
            <a:pPr marL="0" indent="0">
              <a:buNone/>
            </a:pPr>
            <a:r>
              <a:rPr lang="en-US" sz="3600" dirty="0">
                <a:solidFill>
                  <a:srgbClr val="C00000"/>
                </a:solidFill>
                <a:latin typeface="SGkClassic" pitchFamily="2" charset="2"/>
              </a:rPr>
              <a:t>	</a:t>
            </a:r>
            <a:r>
              <a:rPr lang="en-US" sz="3600" dirty="0" err="1">
                <a:latin typeface="SGkClassic" pitchFamily="2" charset="2"/>
              </a:rPr>
              <a:t>pau</a:t>
            </a:r>
            <a:r>
              <a:rPr lang="en-US" sz="3600" dirty="0" err="1">
                <a:solidFill>
                  <a:srgbClr val="FF0000"/>
                </a:solidFill>
                <a:latin typeface="SGkClassic" pitchFamily="2" charset="2"/>
              </a:rPr>
              <a:t>qw</a:t>
            </a:r>
            <a:r>
              <a:rPr lang="en-US" sz="3600" dirty="0">
                <a:solidFill>
                  <a:srgbClr val="C00000"/>
                </a:solidFill>
                <a:latin typeface="SGkClassic" pitchFamily="2" charset="2"/>
              </a:rPr>
              <a:t>=			</a:t>
            </a:r>
            <a:r>
              <a:rPr lang="en-US" sz="3600" dirty="0" err="1">
                <a:latin typeface="SGkClassic" pitchFamily="2" charset="2"/>
              </a:rPr>
              <a:t>pau</a:t>
            </a:r>
            <a:r>
              <a:rPr lang="en-US" sz="3600" dirty="0" err="1">
                <a:solidFill>
                  <a:srgbClr val="FF0000"/>
                </a:solidFill>
                <a:latin typeface="SGkClassic" pitchFamily="2" charset="2"/>
              </a:rPr>
              <a:t>qw</a:t>
            </a:r>
            <a:r>
              <a:rPr lang="en-US" sz="3600" dirty="0">
                <a:solidFill>
                  <a:srgbClr val="FF0000"/>
                </a:solidFill>
                <a:latin typeface="SGkClassic" pitchFamily="2" charset="2"/>
              </a:rPr>
              <a:t>=men</a:t>
            </a:r>
          </a:p>
          <a:p>
            <a:pPr marL="0" indent="0">
              <a:buNone/>
            </a:pPr>
            <a:r>
              <a:rPr lang="en-US" sz="3600" dirty="0">
                <a:solidFill>
                  <a:srgbClr val="C00000"/>
                </a:solidFill>
                <a:latin typeface="SGkClassic" pitchFamily="2" charset="2"/>
              </a:rPr>
              <a:t>	</a:t>
            </a:r>
            <a:r>
              <a:rPr lang="en-US" sz="3600" dirty="0" err="1">
                <a:latin typeface="SGkClassic" pitchFamily="2" charset="2"/>
              </a:rPr>
              <a:t>pau</a:t>
            </a:r>
            <a:r>
              <a:rPr lang="en-US" sz="3600" dirty="0" err="1">
                <a:solidFill>
                  <a:srgbClr val="FF0000"/>
                </a:solidFill>
                <a:latin typeface="SGkClassic" pitchFamily="2" charset="2"/>
              </a:rPr>
              <a:t>q</a:t>
            </a:r>
            <a:r>
              <a:rPr lang="en-US" sz="3600" dirty="0">
                <a:solidFill>
                  <a:srgbClr val="FF0000"/>
                </a:solidFill>
                <a:latin typeface="SGkClassic" pitchFamily="2" charset="2"/>
              </a:rPr>
              <a:t>$=j</a:t>
            </a:r>
            <a:r>
              <a:rPr lang="en-US" sz="3600" dirty="0">
                <a:solidFill>
                  <a:srgbClr val="C00000"/>
                </a:solidFill>
                <a:latin typeface="SGkClassic" pitchFamily="2" charset="2"/>
              </a:rPr>
              <a:t>			</a:t>
            </a:r>
            <a:r>
              <a:rPr lang="en-US" sz="3600" dirty="0" err="1">
                <a:latin typeface="SGkClassic" pitchFamily="2" charset="2"/>
              </a:rPr>
              <a:t>pau</a:t>
            </a:r>
            <a:r>
              <a:rPr lang="en-US" sz="3600" dirty="0" err="1">
                <a:solidFill>
                  <a:srgbClr val="FF0000"/>
                </a:solidFill>
                <a:latin typeface="SGkClassic" pitchFamily="2" charset="2"/>
              </a:rPr>
              <a:t>qh</a:t>
            </a:r>
            <a:r>
              <a:rPr lang="en-US" sz="3600" dirty="0">
                <a:solidFill>
                  <a:srgbClr val="FF0000"/>
                </a:solidFill>
                <a:latin typeface="SGkClassic" pitchFamily="2" charset="2"/>
              </a:rPr>
              <a:t>=</a:t>
            </a:r>
            <a:r>
              <a:rPr lang="en-US" sz="3600" dirty="0" err="1">
                <a:solidFill>
                  <a:srgbClr val="FF0000"/>
                </a:solidFill>
                <a:latin typeface="SGkClassic" pitchFamily="2" charset="2"/>
              </a:rPr>
              <a:t>te</a:t>
            </a:r>
            <a:endParaRPr lang="en-US" sz="3600" dirty="0">
              <a:solidFill>
                <a:srgbClr val="FF0000"/>
              </a:solidFill>
              <a:latin typeface="SGkClassic" pitchFamily="2" charset="2"/>
            </a:endParaRPr>
          </a:p>
          <a:p>
            <a:pPr marL="0" indent="0">
              <a:buNone/>
            </a:pPr>
            <a:r>
              <a:rPr lang="en-US" sz="3600" dirty="0">
                <a:solidFill>
                  <a:srgbClr val="C00000"/>
                </a:solidFill>
                <a:latin typeface="SGkClassic" pitchFamily="2" charset="2"/>
              </a:rPr>
              <a:t>	</a:t>
            </a:r>
            <a:r>
              <a:rPr lang="en-US" sz="3600" dirty="0" err="1">
                <a:latin typeface="SGkClassic" pitchFamily="2" charset="2"/>
              </a:rPr>
              <a:t>pau</a:t>
            </a:r>
            <a:r>
              <a:rPr lang="en-US" sz="3600" dirty="0" err="1">
                <a:solidFill>
                  <a:srgbClr val="FF0000"/>
                </a:solidFill>
                <a:latin typeface="SGkClassic" pitchFamily="2" charset="2"/>
              </a:rPr>
              <a:t>q</a:t>
            </a:r>
            <a:r>
              <a:rPr lang="en-US" sz="3600" dirty="0">
                <a:solidFill>
                  <a:srgbClr val="FF0000"/>
                </a:solidFill>
                <a:latin typeface="SGkClassic" pitchFamily="2" charset="2"/>
              </a:rPr>
              <a:t>$=</a:t>
            </a:r>
            <a:r>
              <a:rPr lang="en-US" sz="3600" dirty="0">
                <a:solidFill>
                  <a:srgbClr val="C00000"/>
                </a:solidFill>
                <a:latin typeface="SGkClassic" pitchFamily="2" charset="2"/>
              </a:rPr>
              <a:t>			</a:t>
            </a:r>
            <a:r>
              <a:rPr lang="en-US" sz="3600" dirty="0" err="1">
                <a:latin typeface="SGkClassic" pitchFamily="2" charset="2"/>
              </a:rPr>
              <a:t>pau</a:t>
            </a:r>
            <a:r>
              <a:rPr lang="en-US" sz="3600" dirty="0" err="1">
                <a:solidFill>
                  <a:srgbClr val="FF0000"/>
                </a:solidFill>
                <a:latin typeface="SGkClassic" pitchFamily="2" charset="2"/>
              </a:rPr>
              <a:t>qw</a:t>
            </a:r>
            <a:r>
              <a:rPr lang="en-US" sz="3600" dirty="0">
                <a:solidFill>
                  <a:srgbClr val="FF0000"/>
                </a:solidFill>
                <a:latin typeface="SGkClassic" pitchFamily="2" charset="2"/>
              </a:rPr>
              <a:t>=</a:t>
            </a:r>
            <a:r>
              <a:rPr lang="en-US" sz="3600" dirty="0" err="1">
                <a:solidFill>
                  <a:srgbClr val="FF0000"/>
                </a:solidFill>
                <a:latin typeface="SGkClassic" pitchFamily="2" charset="2"/>
              </a:rPr>
              <a:t>si</a:t>
            </a:r>
            <a:endParaRPr lang="en-US" sz="3600" dirty="0">
              <a:solidFill>
                <a:srgbClr val="FF0000"/>
              </a:solidFill>
              <a:latin typeface="SGkClassic" pitchFamily="2" charset="2"/>
            </a:endParaRPr>
          </a:p>
        </p:txBody>
      </p:sp>
    </p:spTree>
    <p:extLst>
      <p:ext uri="{BB962C8B-B14F-4D97-AF65-F5344CB8AC3E}">
        <p14:creationId xmlns:p14="http://schemas.microsoft.com/office/powerpoint/2010/main" val="32916018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897"/>
            <a:ext cx="8229600" cy="563562"/>
          </a:xfrm>
        </p:spPr>
        <p:txBody>
          <a:bodyPr>
            <a:noAutofit/>
          </a:bodyPr>
          <a:lstStyle/>
          <a:p>
            <a:r>
              <a:rPr lang="en-US" dirty="0">
                <a:latin typeface="Times New Roman" panose="02020603050405020304" pitchFamily="18" charset="0"/>
                <a:cs typeface="Times New Roman" panose="02020603050405020304" pitchFamily="18" charset="0"/>
              </a:rPr>
              <a:t>Active Voice Optative Mood</a:t>
            </a:r>
          </a:p>
        </p:txBody>
      </p:sp>
      <p:sp>
        <p:nvSpPr>
          <p:cNvPr id="3" name="Content Placeholder 2"/>
          <p:cNvSpPr>
            <a:spLocks noGrp="1"/>
          </p:cNvSpPr>
          <p:nvPr>
            <p:ph idx="1"/>
          </p:nvPr>
        </p:nvSpPr>
        <p:spPr>
          <a:xfrm>
            <a:off x="152400" y="990600"/>
            <a:ext cx="8839200" cy="5715000"/>
          </a:xfrm>
        </p:spPr>
        <p:txBody>
          <a:bodyPr/>
          <a:lstStyle/>
          <a:p>
            <a:pPr marL="0" indent="0" algn="ctr">
              <a:buNone/>
            </a:pPr>
            <a:r>
              <a:rPr lang="en-US" u="sng" dirty="0">
                <a:latin typeface="Times New Roman" panose="02020603050405020304" pitchFamily="18" charset="0"/>
                <a:cs typeface="Times New Roman" panose="02020603050405020304" pitchFamily="18" charset="0"/>
              </a:rPr>
              <a:t>Present Active Optative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	pau/</a:t>
            </a:r>
            <a:r>
              <a:rPr lang="en-US" dirty="0" err="1">
                <a:solidFill>
                  <a:srgbClr val="FF0000"/>
                </a:solidFill>
                <a:latin typeface="SGkClassic" pitchFamily="2" charset="2"/>
                <a:cs typeface="Times New Roman" panose="02020603050405020304" pitchFamily="18" charset="0"/>
              </a:rPr>
              <a:t>oimi</a:t>
            </a:r>
            <a:r>
              <a:rPr lang="en-US" dirty="0">
                <a:latin typeface="SGkClassic" pitchFamily="2" charset="2"/>
                <a:cs typeface="Times New Roman" panose="02020603050405020304" pitchFamily="18" charset="0"/>
              </a:rPr>
              <a:t>		pau/</a:t>
            </a:r>
            <a:r>
              <a:rPr lang="en-US" dirty="0" err="1">
                <a:solidFill>
                  <a:srgbClr val="FF0000"/>
                </a:solidFill>
                <a:latin typeface="SGkClassic" pitchFamily="2" charset="2"/>
                <a:cs typeface="Times New Roman" panose="02020603050405020304" pitchFamily="18" charset="0"/>
              </a:rPr>
              <a:t>oimen</a:t>
            </a:r>
            <a:endParaRPr lang="en-US" dirty="0">
              <a:solidFill>
                <a:srgbClr val="FF0000"/>
              </a:solidFill>
              <a:latin typeface="SGkClassic" pitchFamily="2" charset="2"/>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	pau/</a:t>
            </a:r>
            <a:r>
              <a:rPr lang="en-US" dirty="0" err="1">
                <a:solidFill>
                  <a:srgbClr val="FF0000"/>
                </a:solidFill>
                <a:latin typeface="SGkClassic" pitchFamily="2" charset="2"/>
                <a:cs typeface="Times New Roman" panose="02020603050405020304" pitchFamily="18" charset="0"/>
              </a:rPr>
              <a:t>oij</a:t>
            </a:r>
            <a:r>
              <a:rPr lang="en-US" dirty="0">
                <a:latin typeface="SGkClassic" pitchFamily="2" charset="2"/>
                <a:cs typeface="Times New Roman" panose="02020603050405020304" pitchFamily="18" charset="0"/>
              </a:rPr>
              <a:t>		pau/</a:t>
            </a:r>
            <a:r>
              <a:rPr lang="en-US" dirty="0" err="1">
                <a:solidFill>
                  <a:srgbClr val="FF0000"/>
                </a:solidFill>
                <a:latin typeface="SGkClassic" pitchFamily="2" charset="2"/>
                <a:cs typeface="Times New Roman" panose="02020603050405020304" pitchFamily="18" charset="0"/>
              </a:rPr>
              <a:t>oite</a:t>
            </a:r>
            <a:endParaRPr lang="en-US" dirty="0">
              <a:solidFill>
                <a:srgbClr val="FF0000"/>
              </a:solidFill>
              <a:latin typeface="SGkClassic" pitchFamily="2" charset="2"/>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	pau/</a:t>
            </a:r>
            <a:r>
              <a:rPr lang="en-US" dirty="0">
                <a:solidFill>
                  <a:srgbClr val="FF0000"/>
                </a:solidFill>
                <a:latin typeface="SGkClassic" pitchFamily="2" charset="2"/>
                <a:cs typeface="Times New Roman" panose="02020603050405020304" pitchFamily="18" charset="0"/>
              </a:rPr>
              <a:t>oi</a:t>
            </a:r>
            <a:r>
              <a:rPr lang="en-US" dirty="0">
                <a:latin typeface="SGkClassic" pitchFamily="2" charset="2"/>
                <a:cs typeface="Times New Roman" panose="02020603050405020304" pitchFamily="18" charset="0"/>
              </a:rPr>
              <a:t>		pau/</a:t>
            </a:r>
            <a:r>
              <a:rPr lang="en-US" dirty="0" err="1">
                <a:solidFill>
                  <a:srgbClr val="FF0000"/>
                </a:solidFill>
                <a:latin typeface="SGkClassic" pitchFamily="2" charset="2"/>
                <a:cs typeface="Times New Roman" panose="02020603050405020304" pitchFamily="18" charset="0"/>
              </a:rPr>
              <a:t>oien</a:t>
            </a:r>
            <a:endParaRPr lang="en-US" dirty="0">
              <a:solidFill>
                <a:srgbClr val="FF0000"/>
              </a:solidFill>
              <a:latin typeface="SGkClassic" pitchFamily="2" charset="2"/>
              <a:cs typeface="Times New Roman" panose="02020603050405020304" pitchFamily="18" charset="0"/>
            </a:endParaRPr>
          </a:p>
          <a:p>
            <a:pPr marL="0" indent="0" algn="ctr">
              <a:buNone/>
            </a:pPr>
            <a:endParaRPr lang="en-US" u="sng" dirty="0">
              <a:latin typeface="Times New Roman" panose="02020603050405020304" pitchFamily="18" charset="0"/>
              <a:cs typeface="Times New Roman" panose="02020603050405020304" pitchFamily="18" charset="0"/>
            </a:endParaRPr>
          </a:p>
          <a:p>
            <a:pPr marL="0" indent="0" algn="ctr">
              <a:buNone/>
            </a:pPr>
            <a:r>
              <a:rPr lang="en-US" u="sng" dirty="0">
                <a:latin typeface="Times New Roman" panose="02020603050405020304" pitchFamily="18" charset="0"/>
                <a:cs typeface="Times New Roman" panose="02020603050405020304" pitchFamily="18" charset="0"/>
              </a:rPr>
              <a:t>Future Active Optative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	pau/</a:t>
            </a:r>
            <a:r>
              <a:rPr lang="en-US" dirty="0" err="1">
                <a:solidFill>
                  <a:schemeClr val="tx2">
                    <a:lumMod val="75000"/>
                  </a:schemeClr>
                </a:solidFill>
                <a:latin typeface="SGkClassic" pitchFamily="2" charset="2"/>
                <a:cs typeface="Times New Roman" panose="02020603050405020304" pitchFamily="18" charset="0"/>
              </a:rPr>
              <a:t>s</a:t>
            </a:r>
            <a:r>
              <a:rPr lang="en-US" dirty="0" err="1">
                <a:latin typeface="SGkClassic" pitchFamily="2" charset="2"/>
                <a:cs typeface="Times New Roman" panose="02020603050405020304" pitchFamily="18" charset="0"/>
              </a:rPr>
              <a:t>oimi</a:t>
            </a:r>
            <a:r>
              <a:rPr lang="en-US" dirty="0">
                <a:latin typeface="SGkClassic" pitchFamily="2" charset="2"/>
                <a:cs typeface="Times New Roman" panose="02020603050405020304" pitchFamily="18" charset="0"/>
              </a:rPr>
              <a:t>	pau</a:t>
            </a:r>
            <a:r>
              <a:rPr lang="en-US" dirty="0">
                <a:solidFill>
                  <a:schemeClr val="tx2">
                    <a:lumMod val="75000"/>
                  </a:schemeClr>
                </a:solidFill>
                <a:latin typeface="SGkClassic" pitchFamily="2" charset="2"/>
                <a:cs typeface="Times New Roman" panose="02020603050405020304" pitchFamily="18" charset="0"/>
              </a:rPr>
              <a:t>/</a:t>
            </a:r>
            <a:r>
              <a:rPr lang="en-US" dirty="0" err="1">
                <a:solidFill>
                  <a:schemeClr val="tx2">
                    <a:lumMod val="75000"/>
                  </a:schemeClr>
                </a:solidFill>
                <a:latin typeface="SGkClassic" pitchFamily="2" charset="2"/>
                <a:cs typeface="Times New Roman" panose="02020603050405020304" pitchFamily="18" charset="0"/>
              </a:rPr>
              <a:t>s</a:t>
            </a:r>
            <a:r>
              <a:rPr lang="en-US" dirty="0" err="1">
                <a:latin typeface="SGkClassic" pitchFamily="2" charset="2"/>
                <a:cs typeface="Times New Roman" panose="02020603050405020304" pitchFamily="18" charset="0"/>
              </a:rPr>
              <a:t>oimen</a:t>
            </a:r>
            <a:endParaRPr lang="en-US" dirty="0">
              <a:latin typeface="SGkClassic" pitchFamily="2" charset="2"/>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	pau/</a:t>
            </a:r>
            <a:r>
              <a:rPr lang="en-US" dirty="0" err="1">
                <a:solidFill>
                  <a:schemeClr val="tx2">
                    <a:lumMod val="75000"/>
                  </a:schemeClr>
                </a:solidFill>
                <a:latin typeface="SGkClassic" pitchFamily="2" charset="2"/>
                <a:cs typeface="Times New Roman" panose="02020603050405020304" pitchFamily="18" charset="0"/>
              </a:rPr>
              <a:t>s</a:t>
            </a:r>
            <a:r>
              <a:rPr lang="en-US" dirty="0" err="1">
                <a:latin typeface="SGkClassic" pitchFamily="2" charset="2"/>
                <a:cs typeface="Times New Roman" panose="02020603050405020304" pitchFamily="18" charset="0"/>
              </a:rPr>
              <a:t>oij</a:t>
            </a:r>
            <a:r>
              <a:rPr lang="en-US" dirty="0">
                <a:latin typeface="SGkClassic" pitchFamily="2" charset="2"/>
                <a:cs typeface="Times New Roman" panose="02020603050405020304" pitchFamily="18" charset="0"/>
              </a:rPr>
              <a:t>		pau/</a:t>
            </a:r>
            <a:r>
              <a:rPr lang="en-US" dirty="0" err="1">
                <a:solidFill>
                  <a:schemeClr val="tx2">
                    <a:lumMod val="75000"/>
                  </a:schemeClr>
                </a:solidFill>
                <a:latin typeface="SGkClassic" pitchFamily="2" charset="2"/>
                <a:cs typeface="Times New Roman" panose="02020603050405020304" pitchFamily="18" charset="0"/>
              </a:rPr>
              <a:t>s</a:t>
            </a:r>
            <a:r>
              <a:rPr lang="en-US" dirty="0" err="1">
                <a:latin typeface="SGkClassic" pitchFamily="2" charset="2"/>
                <a:cs typeface="Times New Roman" panose="02020603050405020304" pitchFamily="18" charset="0"/>
              </a:rPr>
              <a:t>oite</a:t>
            </a:r>
            <a:endParaRPr lang="en-US" dirty="0">
              <a:latin typeface="SGkClassic" pitchFamily="2" charset="2"/>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	pau/</a:t>
            </a:r>
            <a:r>
              <a:rPr lang="en-US" dirty="0" err="1">
                <a:solidFill>
                  <a:schemeClr val="tx2">
                    <a:lumMod val="75000"/>
                  </a:schemeClr>
                </a:solidFill>
                <a:latin typeface="SGkClassic" pitchFamily="2" charset="2"/>
                <a:cs typeface="Times New Roman" panose="02020603050405020304" pitchFamily="18" charset="0"/>
              </a:rPr>
              <a:t>s</a:t>
            </a:r>
            <a:r>
              <a:rPr lang="en-US" dirty="0" err="1">
                <a:latin typeface="SGkClassic" pitchFamily="2" charset="2"/>
                <a:cs typeface="Times New Roman" panose="02020603050405020304" pitchFamily="18" charset="0"/>
              </a:rPr>
              <a:t>oi</a:t>
            </a:r>
            <a:r>
              <a:rPr lang="en-US" dirty="0">
                <a:latin typeface="SGkClassic" pitchFamily="2" charset="2"/>
                <a:cs typeface="Times New Roman" panose="02020603050405020304" pitchFamily="18" charset="0"/>
              </a:rPr>
              <a:t>		pau/</a:t>
            </a:r>
            <a:r>
              <a:rPr lang="en-US" dirty="0" err="1">
                <a:solidFill>
                  <a:schemeClr val="tx2">
                    <a:lumMod val="75000"/>
                  </a:schemeClr>
                </a:solidFill>
                <a:latin typeface="SGkClassic" pitchFamily="2" charset="2"/>
                <a:cs typeface="Times New Roman" panose="02020603050405020304" pitchFamily="18" charset="0"/>
              </a:rPr>
              <a:t>s</a:t>
            </a:r>
            <a:r>
              <a:rPr lang="en-US" dirty="0" err="1">
                <a:latin typeface="SGkClassic" pitchFamily="2" charset="2"/>
                <a:cs typeface="Times New Roman" panose="02020603050405020304" pitchFamily="18" charset="0"/>
              </a:rPr>
              <a:t>oien</a:t>
            </a:r>
            <a:endParaRPr lang="en-US" dirty="0">
              <a:latin typeface="SGkClassic" pitchFamily="2" charset="2"/>
              <a:cs typeface="Times New Roman" panose="02020603050405020304" pitchFamily="18" charset="0"/>
            </a:endParaRPr>
          </a:p>
        </p:txBody>
      </p:sp>
    </p:spTree>
    <p:extLst>
      <p:ext uri="{BB962C8B-B14F-4D97-AF65-F5344CB8AC3E}">
        <p14:creationId xmlns:p14="http://schemas.microsoft.com/office/powerpoint/2010/main" val="42822649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a:latin typeface="Times New Roman" panose="02020603050405020304" pitchFamily="18" charset="0"/>
                <a:cs typeface="Times New Roman" panose="02020603050405020304" pitchFamily="18" charset="0"/>
              </a:rPr>
              <a:t>Present Middle Optative</a:t>
            </a:r>
          </a:p>
        </p:txBody>
      </p:sp>
      <p:sp>
        <p:nvSpPr>
          <p:cNvPr id="3" name="Content Placeholder 2"/>
          <p:cNvSpPr>
            <a:spLocks noGrp="1"/>
          </p:cNvSpPr>
          <p:nvPr>
            <p:ph idx="1"/>
          </p:nvPr>
        </p:nvSpPr>
        <p:spPr>
          <a:xfrm>
            <a:off x="457200" y="762000"/>
            <a:ext cx="8686800" cy="5867400"/>
          </a:xfrm>
        </p:spPr>
        <p:txBody>
          <a:bodyPr/>
          <a:lstStyle/>
          <a:p>
            <a:pPr marL="0" indent="0">
              <a:buNone/>
            </a:pPr>
            <a:endParaRPr lang="en-US" dirty="0">
              <a:latin typeface="SGkClassic" pitchFamily="2" charset="2"/>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	</a:t>
            </a:r>
            <a:r>
              <a:rPr lang="en-US" sz="4000" dirty="0" err="1">
                <a:latin typeface="SGkClassic" pitchFamily="2" charset="2"/>
                <a:cs typeface="Times New Roman" panose="02020603050405020304" pitchFamily="18" charset="0"/>
              </a:rPr>
              <a:t>pau</a:t>
            </a:r>
            <a:r>
              <a:rPr lang="en-US" sz="4000" dirty="0" err="1">
                <a:solidFill>
                  <a:srgbClr val="002060"/>
                </a:solidFill>
                <a:latin typeface="SGkClassic" pitchFamily="2" charset="2"/>
                <a:cs typeface="Times New Roman" panose="02020603050405020304" pitchFamily="18" charset="0"/>
              </a:rPr>
              <a:t>oi</a:t>
            </a:r>
            <a:r>
              <a:rPr lang="en-US" sz="4000" dirty="0">
                <a:solidFill>
                  <a:srgbClr val="002060"/>
                </a:solidFill>
                <a:latin typeface="SGkClassic" pitchFamily="2" charset="2"/>
                <a:cs typeface="Times New Roman" panose="02020603050405020304" pitchFamily="18" charset="0"/>
              </a:rPr>
              <a:t>/</a:t>
            </a:r>
            <a:r>
              <a:rPr lang="en-US" sz="4000" dirty="0" err="1">
                <a:solidFill>
                  <a:srgbClr val="FF0000"/>
                </a:solidFill>
                <a:latin typeface="SGkClassic" pitchFamily="2" charset="2"/>
                <a:cs typeface="Times New Roman" panose="02020603050405020304" pitchFamily="18" charset="0"/>
              </a:rPr>
              <a:t>mhn</a:t>
            </a:r>
            <a:r>
              <a:rPr lang="en-US" sz="4000" dirty="0">
                <a:latin typeface="SGkClassic" pitchFamily="2" charset="2"/>
                <a:cs typeface="Times New Roman" panose="02020603050405020304" pitchFamily="18" charset="0"/>
              </a:rPr>
              <a:t>		</a:t>
            </a:r>
            <a:r>
              <a:rPr lang="en-US" sz="4000" dirty="0" err="1">
                <a:latin typeface="SGkClassic" pitchFamily="2" charset="2"/>
                <a:cs typeface="Times New Roman" panose="02020603050405020304" pitchFamily="18" charset="0"/>
              </a:rPr>
              <a:t>pau</a:t>
            </a:r>
            <a:r>
              <a:rPr lang="en-US" sz="4000" dirty="0" err="1">
                <a:solidFill>
                  <a:srgbClr val="002060"/>
                </a:solidFill>
                <a:latin typeface="SGkClassic" pitchFamily="2" charset="2"/>
                <a:cs typeface="Times New Roman" panose="02020603050405020304" pitchFamily="18" charset="0"/>
              </a:rPr>
              <a:t>oi</a:t>
            </a:r>
            <a:r>
              <a:rPr lang="en-US" sz="4000" dirty="0">
                <a:solidFill>
                  <a:srgbClr val="002060"/>
                </a:solidFill>
                <a:latin typeface="SGkClassic" pitchFamily="2" charset="2"/>
                <a:cs typeface="Times New Roman" panose="02020603050405020304" pitchFamily="18" charset="0"/>
              </a:rPr>
              <a:t>/</a:t>
            </a:r>
            <a:r>
              <a:rPr lang="en-US" sz="4000" dirty="0" err="1">
                <a:solidFill>
                  <a:srgbClr val="FF0000"/>
                </a:solidFill>
                <a:latin typeface="SGkClassic" pitchFamily="2" charset="2"/>
                <a:cs typeface="Times New Roman" panose="02020603050405020304" pitchFamily="18" charset="0"/>
              </a:rPr>
              <a:t>meqa</a:t>
            </a:r>
            <a:endParaRPr lang="en-US" sz="4000" dirty="0">
              <a:solidFill>
                <a:srgbClr val="FF0000"/>
              </a:solidFill>
              <a:latin typeface="SGkClassic" pitchFamily="2" charset="2"/>
              <a:cs typeface="Times New Roman" panose="02020603050405020304" pitchFamily="18" charset="0"/>
            </a:endParaRPr>
          </a:p>
          <a:p>
            <a:pPr marL="0" indent="0">
              <a:buNone/>
            </a:pPr>
            <a:r>
              <a:rPr lang="en-US" sz="4000" dirty="0">
                <a:latin typeface="SGkClassic" pitchFamily="2" charset="2"/>
                <a:cs typeface="Times New Roman" panose="02020603050405020304" pitchFamily="18" charset="0"/>
              </a:rPr>
              <a:t>	pau/</a:t>
            </a:r>
            <a:r>
              <a:rPr lang="en-US" sz="4000" dirty="0" err="1">
                <a:solidFill>
                  <a:srgbClr val="002060"/>
                </a:solidFill>
                <a:latin typeface="SGkClassic" pitchFamily="2" charset="2"/>
                <a:cs typeface="Times New Roman" panose="02020603050405020304" pitchFamily="18" charset="0"/>
              </a:rPr>
              <a:t>oi</a:t>
            </a:r>
            <a:r>
              <a:rPr lang="en-US" sz="4000" dirty="0" err="1">
                <a:solidFill>
                  <a:srgbClr val="FF0000"/>
                </a:solidFill>
                <a:latin typeface="SGkClassic" pitchFamily="2" charset="2"/>
                <a:cs typeface="Times New Roman" panose="02020603050405020304" pitchFamily="18" charset="0"/>
              </a:rPr>
              <a:t>o</a:t>
            </a:r>
            <a:r>
              <a:rPr lang="en-US" sz="4000" dirty="0">
                <a:solidFill>
                  <a:srgbClr val="C00000"/>
                </a:solidFill>
                <a:latin typeface="SGkClassic" pitchFamily="2" charset="2"/>
                <a:cs typeface="Times New Roman" panose="02020603050405020304" pitchFamily="18" charset="0"/>
              </a:rPr>
              <a:t>	</a:t>
            </a:r>
            <a:r>
              <a:rPr lang="en-US" sz="4000" dirty="0">
                <a:latin typeface="SGkClassic" pitchFamily="2" charset="2"/>
                <a:cs typeface="Times New Roman" panose="02020603050405020304" pitchFamily="18" charset="0"/>
              </a:rPr>
              <a:t>		pau/</a:t>
            </a:r>
            <a:r>
              <a:rPr lang="en-US" sz="4000" dirty="0" err="1">
                <a:solidFill>
                  <a:srgbClr val="002060"/>
                </a:solidFill>
                <a:latin typeface="SGkClassic" pitchFamily="2" charset="2"/>
                <a:cs typeface="Times New Roman" panose="02020603050405020304" pitchFamily="18" charset="0"/>
              </a:rPr>
              <a:t>oi</a:t>
            </a:r>
            <a:r>
              <a:rPr lang="en-US" sz="4000" dirty="0" err="1">
                <a:solidFill>
                  <a:srgbClr val="FF0000"/>
                </a:solidFill>
                <a:latin typeface="SGkClassic" pitchFamily="2" charset="2"/>
                <a:cs typeface="Times New Roman" panose="02020603050405020304" pitchFamily="18" charset="0"/>
              </a:rPr>
              <a:t>sqe</a:t>
            </a:r>
            <a:endParaRPr lang="en-US" sz="4000" dirty="0">
              <a:solidFill>
                <a:srgbClr val="FF0000"/>
              </a:solidFill>
              <a:latin typeface="SGkClassic" pitchFamily="2" charset="2"/>
              <a:cs typeface="Times New Roman" panose="02020603050405020304" pitchFamily="18" charset="0"/>
            </a:endParaRPr>
          </a:p>
          <a:p>
            <a:pPr marL="0" indent="0">
              <a:buNone/>
            </a:pPr>
            <a:r>
              <a:rPr lang="en-US" sz="4000" dirty="0">
                <a:latin typeface="SGkClassic" pitchFamily="2" charset="2"/>
                <a:cs typeface="Times New Roman" panose="02020603050405020304" pitchFamily="18" charset="0"/>
              </a:rPr>
              <a:t>	pau/</a:t>
            </a:r>
            <a:r>
              <a:rPr lang="en-US" sz="4000" dirty="0" err="1">
                <a:solidFill>
                  <a:srgbClr val="002060"/>
                </a:solidFill>
                <a:latin typeface="SGkClassic" pitchFamily="2" charset="2"/>
                <a:cs typeface="Times New Roman" panose="02020603050405020304" pitchFamily="18" charset="0"/>
              </a:rPr>
              <a:t>oi</a:t>
            </a:r>
            <a:r>
              <a:rPr lang="en-US" sz="4000" dirty="0" err="1">
                <a:solidFill>
                  <a:srgbClr val="FF0000"/>
                </a:solidFill>
                <a:latin typeface="SGkClassic" pitchFamily="2" charset="2"/>
                <a:cs typeface="Times New Roman" panose="02020603050405020304" pitchFamily="18" charset="0"/>
              </a:rPr>
              <a:t>to</a:t>
            </a:r>
            <a:r>
              <a:rPr lang="en-US" sz="4000" dirty="0">
                <a:latin typeface="SGkClassic" pitchFamily="2" charset="2"/>
                <a:cs typeface="Times New Roman" panose="02020603050405020304" pitchFamily="18" charset="0"/>
              </a:rPr>
              <a:t>		pau/</a:t>
            </a:r>
            <a:r>
              <a:rPr lang="en-US" sz="4000" dirty="0" err="1">
                <a:solidFill>
                  <a:srgbClr val="002060"/>
                </a:solidFill>
                <a:latin typeface="SGkClassic" pitchFamily="2" charset="2"/>
                <a:cs typeface="Times New Roman" panose="02020603050405020304" pitchFamily="18" charset="0"/>
              </a:rPr>
              <a:t>oi</a:t>
            </a:r>
            <a:r>
              <a:rPr lang="en-US" sz="4000" dirty="0" err="1">
                <a:solidFill>
                  <a:srgbClr val="FF0000"/>
                </a:solidFill>
                <a:latin typeface="SGkClassic" pitchFamily="2" charset="2"/>
                <a:cs typeface="Times New Roman" panose="02020603050405020304" pitchFamily="18" charset="0"/>
              </a:rPr>
              <a:t>nto</a:t>
            </a:r>
            <a:endParaRPr lang="en-US" sz="4000" dirty="0">
              <a:solidFill>
                <a:srgbClr val="FF0000"/>
              </a:solidFill>
              <a:latin typeface="SGkClassic" pitchFamily="2" charset="2"/>
              <a:cs typeface="Times New Roman" panose="02020603050405020304" pitchFamily="18" charset="0"/>
            </a:endParaRPr>
          </a:p>
        </p:txBody>
      </p:sp>
    </p:spTree>
    <p:extLst>
      <p:ext uri="{BB962C8B-B14F-4D97-AF65-F5344CB8AC3E}">
        <p14:creationId xmlns:p14="http://schemas.microsoft.com/office/powerpoint/2010/main" val="11052287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a:latin typeface="Times New Roman" panose="02020603050405020304" pitchFamily="18" charset="0"/>
                <a:cs typeface="Times New Roman" panose="02020603050405020304" pitchFamily="18" charset="0"/>
              </a:rPr>
              <a:t>Present Active Imperative</a:t>
            </a:r>
          </a:p>
        </p:txBody>
      </p:sp>
      <p:sp>
        <p:nvSpPr>
          <p:cNvPr id="3" name="Content Placeholder 2"/>
          <p:cNvSpPr>
            <a:spLocks noGrp="1"/>
          </p:cNvSpPr>
          <p:nvPr>
            <p:ph idx="1"/>
          </p:nvPr>
        </p:nvSpPr>
        <p:spPr>
          <a:xfrm>
            <a:off x="304800" y="914400"/>
            <a:ext cx="8686800" cy="5668963"/>
          </a:xfrm>
        </p:spPr>
        <p:txBody>
          <a:bodyPr/>
          <a:lstStyle/>
          <a:p>
            <a:pPr marL="0" indent="0">
              <a:buNone/>
            </a:pPr>
            <a:r>
              <a:rPr lang="en-US" dirty="0">
                <a:latin typeface="SGkClassic" pitchFamily="2" charset="2"/>
              </a:rPr>
              <a:t>	</a:t>
            </a:r>
            <a:r>
              <a:rPr lang="en-US" u="sng" dirty="0">
                <a:latin typeface="Times New Roman" panose="02020603050405020304" pitchFamily="18" charset="0"/>
                <a:cs typeface="Times New Roman" panose="02020603050405020304" pitchFamily="18" charset="0"/>
              </a:rPr>
              <a:t>Singular</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Plural</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			-------</a:t>
            </a: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pau=</a:t>
            </a:r>
            <a:r>
              <a:rPr lang="en-US" dirty="0">
                <a:solidFill>
                  <a:srgbClr val="FF0000"/>
                </a:solidFill>
                <a:latin typeface="SGkClassic" pitchFamily="2" charset="2"/>
                <a:cs typeface="Times New Roman" panose="02020603050405020304" pitchFamily="18" charset="0"/>
              </a:rPr>
              <a:t>e</a:t>
            </a:r>
            <a:r>
              <a:rPr lang="en-US" dirty="0">
                <a:latin typeface="SGkClassic" pitchFamily="2" charset="2"/>
                <a:cs typeface="Times New Roman" panose="02020603050405020304" pitchFamily="18" charset="0"/>
              </a:rPr>
              <a:t>			pau/</a:t>
            </a:r>
            <a:r>
              <a:rPr lang="en-US" dirty="0" err="1">
                <a:solidFill>
                  <a:srgbClr val="FF0000"/>
                </a:solidFill>
                <a:latin typeface="SGkClassic" pitchFamily="2" charset="2"/>
                <a:cs typeface="Times New Roman" panose="02020603050405020304" pitchFamily="18" charset="0"/>
              </a:rPr>
              <a:t>ete</a:t>
            </a:r>
            <a:endParaRPr lang="en-US" dirty="0">
              <a:solidFill>
                <a:srgbClr val="FF0000"/>
              </a:solidFill>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pau</a:t>
            </a:r>
            <a:r>
              <a:rPr lang="en-US" dirty="0" err="1">
                <a:solidFill>
                  <a:srgbClr val="FF0000"/>
                </a:solidFill>
                <a:latin typeface="SGkClassic" pitchFamily="2" charset="2"/>
                <a:cs typeface="Times New Roman" panose="02020603050405020304" pitchFamily="18" charset="0"/>
              </a:rPr>
              <a:t>e</a:t>
            </a:r>
            <a:r>
              <a:rPr lang="en-US" dirty="0">
                <a:solidFill>
                  <a:srgbClr val="FF0000"/>
                </a:solidFill>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tw</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pau</a:t>
            </a:r>
            <a:r>
              <a:rPr lang="en-US" dirty="0" err="1">
                <a:solidFill>
                  <a:srgbClr val="FF0000"/>
                </a:solidFill>
                <a:latin typeface="SGkClassic" pitchFamily="2" charset="2"/>
                <a:cs typeface="Times New Roman" panose="02020603050405020304" pitchFamily="18" charset="0"/>
              </a:rPr>
              <a:t>o</a:t>
            </a:r>
            <a:r>
              <a:rPr lang="en-US" dirty="0">
                <a:solidFill>
                  <a:srgbClr val="FF0000"/>
                </a:solidFill>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ntwn</a:t>
            </a:r>
            <a:endParaRPr lang="en-US" dirty="0">
              <a:solidFill>
                <a:srgbClr val="FF0000"/>
              </a:solidFill>
              <a:latin typeface="Times New Roman" panose="02020603050405020304" pitchFamily="18" charset="0"/>
              <a:cs typeface="Times New Roman" panose="02020603050405020304" pitchFamily="18" charset="0"/>
            </a:endParaRPr>
          </a:p>
          <a:p>
            <a:pPr marL="0" indent="0" algn="ctr">
              <a:buNone/>
            </a:pPr>
            <a:endParaRPr lang="en-US" sz="4000" u="sng" dirty="0">
              <a:latin typeface="Times New Roman" panose="02020603050405020304" pitchFamily="18" charset="0"/>
              <a:cs typeface="Times New Roman" panose="02020603050405020304" pitchFamily="18" charset="0"/>
            </a:endParaRPr>
          </a:p>
          <a:p>
            <a:pPr marL="0" indent="0" algn="ctr">
              <a:buNone/>
            </a:pPr>
            <a:r>
              <a:rPr lang="en-US" sz="4400" dirty="0">
                <a:latin typeface="Times New Roman" panose="02020603050405020304" pitchFamily="18" charset="0"/>
                <a:cs typeface="Times New Roman" panose="02020603050405020304" pitchFamily="18" charset="0"/>
              </a:rPr>
              <a:t>Aorist Active Imperative</a:t>
            </a: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a:t>
            </a:r>
            <a:r>
              <a:rPr lang="en-US" baseline="30000" dirty="0">
                <a:latin typeface="SGkClassic" pitchFamily="2" charset="2"/>
                <a:cs typeface="Times New Roman" panose="02020603050405020304" pitchFamily="18" charset="0"/>
              </a:rPr>
              <a:t>	</a:t>
            </a:r>
            <a:r>
              <a:rPr lang="en-US" dirty="0">
                <a:latin typeface="SGkClassic" pitchFamily="2" charset="2"/>
                <a:cs typeface="Times New Roman" panose="02020603050405020304" pitchFamily="18" charset="0"/>
              </a:rPr>
              <a:t>pau=s</a:t>
            </a:r>
            <a:r>
              <a:rPr lang="en-US" dirty="0">
                <a:solidFill>
                  <a:srgbClr val="FF0000"/>
                </a:solidFill>
                <a:latin typeface="SGkClassic" pitchFamily="2" charset="2"/>
                <a:cs typeface="Times New Roman" panose="02020603050405020304" pitchFamily="18" charset="0"/>
              </a:rPr>
              <a:t>on</a:t>
            </a:r>
            <a:r>
              <a:rPr lang="en-US" dirty="0">
                <a:latin typeface="SGkClassic" pitchFamily="2" charset="2"/>
                <a:cs typeface="Times New Roman" panose="02020603050405020304" pitchFamily="18" charset="0"/>
              </a:rPr>
              <a:t>			pau/</a:t>
            </a:r>
            <a:r>
              <a:rPr lang="en-US" dirty="0" err="1">
                <a:latin typeface="SGkClassic" pitchFamily="2" charset="2"/>
                <a:cs typeface="Times New Roman" panose="02020603050405020304" pitchFamily="18" charset="0"/>
              </a:rPr>
              <a:t>qe</a:t>
            </a:r>
            <a:r>
              <a:rPr lang="en-US" dirty="0" err="1">
                <a:solidFill>
                  <a:srgbClr val="FF0000"/>
                </a:solidFill>
                <a:latin typeface="SGkClassic" pitchFamily="2" charset="2"/>
                <a:cs typeface="Times New Roman" panose="02020603050405020304" pitchFamily="18" charset="0"/>
              </a:rPr>
              <a:t>te</a:t>
            </a:r>
            <a:endParaRPr lang="en-US" dirty="0">
              <a:solidFill>
                <a:srgbClr val="FF0000"/>
              </a:solidFill>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pauqe</a:t>
            </a:r>
            <a:r>
              <a:rPr lang="en-US" dirty="0">
                <a:solidFill>
                  <a:srgbClr val="FF0000"/>
                </a:solidFill>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tw</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pauqe</a:t>
            </a:r>
            <a:r>
              <a:rPr lang="en-US" dirty="0">
                <a:solidFill>
                  <a:srgbClr val="FF0000"/>
                </a:solidFill>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ntwn</a:t>
            </a:r>
            <a:endParaRPr lang="en-US"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84872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r>
              <a:rPr lang="en-US" dirty="0">
                <a:latin typeface="Times New Roman" panose="02020603050405020304" pitchFamily="18" charset="0"/>
                <a:cs typeface="Times New Roman" panose="02020603050405020304" pitchFamily="18" charset="0"/>
              </a:rPr>
              <a:t>Perfect Active Indicative</a:t>
            </a:r>
          </a:p>
        </p:txBody>
      </p:sp>
      <p:sp>
        <p:nvSpPr>
          <p:cNvPr id="3" name="Content Placeholder 2"/>
          <p:cNvSpPr>
            <a:spLocks noGrp="1"/>
          </p:cNvSpPr>
          <p:nvPr>
            <p:ph idx="1"/>
          </p:nvPr>
        </p:nvSpPr>
        <p:spPr>
          <a:xfrm>
            <a:off x="457200" y="914400"/>
            <a:ext cx="8534400" cy="5791200"/>
          </a:xfrm>
        </p:spPr>
        <p:txBody>
          <a:bodyPr/>
          <a:lstStyle/>
          <a:p>
            <a:pPr marL="0" indent="0">
              <a:buNone/>
            </a:pPr>
            <a:r>
              <a:rPr lang="en-US" dirty="0">
                <a:latin typeface="SGkClassic" pitchFamily="2" charset="2"/>
              </a:rPr>
              <a:t>			</a:t>
            </a:r>
            <a:r>
              <a:rPr lang="en-US" dirty="0">
                <a:latin typeface="Times New Roman" panose="02020603050405020304" pitchFamily="18" charset="0"/>
                <a:cs typeface="Times New Roman" panose="02020603050405020304" pitchFamily="18" charset="0"/>
              </a:rPr>
              <a:t>“reduplication”</a:t>
            </a:r>
            <a:endParaRPr lang="en-US" dirty="0">
              <a:latin typeface="SGkClassic" pitchFamily="2" charset="2"/>
            </a:endParaRPr>
          </a:p>
          <a:p>
            <a:pPr marL="0" indent="0">
              <a:buNone/>
            </a:pPr>
            <a:r>
              <a:rPr lang="en-US" sz="3600" dirty="0">
                <a:solidFill>
                  <a:srgbClr val="C00000"/>
                </a:solidFill>
                <a:latin typeface="SGkClassic" pitchFamily="2" charset="2"/>
              </a:rPr>
              <a:t>	</a:t>
            </a:r>
            <a:r>
              <a:rPr lang="en-US" sz="3600" dirty="0" err="1">
                <a:solidFill>
                  <a:srgbClr val="FF0000"/>
                </a:solidFill>
                <a:latin typeface="SGkClassic" pitchFamily="2" charset="2"/>
              </a:rPr>
              <a:t>pe</a:t>
            </a:r>
            <a:r>
              <a:rPr lang="en-US" sz="3600" dirty="0">
                <a:latin typeface="SGkClassic" pitchFamily="2" charset="2"/>
              </a:rPr>
              <a:t>/</a:t>
            </a:r>
            <a:r>
              <a:rPr lang="en-US" sz="3600" dirty="0" err="1">
                <a:latin typeface="SGkClassic" pitchFamily="2" charset="2"/>
              </a:rPr>
              <a:t>pau</a:t>
            </a:r>
            <a:r>
              <a:rPr lang="en-US" sz="3600" dirty="0" err="1">
                <a:solidFill>
                  <a:srgbClr val="FF0000"/>
                </a:solidFill>
                <a:latin typeface="SGkClassic" pitchFamily="2" charset="2"/>
              </a:rPr>
              <a:t>ka</a:t>
            </a:r>
            <a:r>
              <a:rPr lang="en-US" sz="3600" dirty="0">
                <a:latin typeface="SGkClassic" pitchFamily="2" charset="2"/>
              </a:rPr>
              <a:t>		</a:t>
            </a:r>
            <a:r>
              <a:rPr lang="en-US" sz="3600" dirty="0" err="1">
                <a:solidFill>
                  <a:srgbClr val="FF0000"/>
                </a:solidFill>
                <a:latin typeface="SGkClassic" pitchFamily="2" charset="2"/>
              </a:rPr>
              <a:t>pe</a:t>
            </a:r>
            <a:r>
              <a:rPr lang="en-US" sz="3600" dirty="0" err="1">
                <a:latin typeface="SGkClassic" pitchFamily="2" charset="2"/>
              </a:rPr>
              <a:t>pau</a:t>
            </a:r>
            <a:r>
              <a:rPr lang="en-US" sz="3600" dirty="0">
                <a:latin typeface="SGkClassic" pitchFamily="2" charset="2"/>
              </a:rPr>
              <a:t>/</a:t>
            </a:r>
            <a:r>
              <a:rPr lang="en-US" sz="3600" dirty="0" err="1">
                <a:solidFill>
                  <a:srgbClr val="FF0000"/>
                </a:solidFill>
                <a:latin typeface="SGkClassic" pitchFamily="2" charset="2"/>
              </a:rPr>
              <a:t>kamen</a:t>
            </a:r>
            <a:endParaRPr lang="en-US" sz="3600" dirty="0">
              <a:solidFill>
                <a:srgbClr val="FF0000"/>
              </a:solidFill>
              <a:latin typeface="SGkClassic" pitchFamily="2" charset="2"/>
            </a:endParaRPr>
          </a:p>
          <a:p>
            <a:pPr marL="0" indent="0">
              <a:buNone/>
            </a:pPr>
            <a:r>
              <a:rPr lang="en-US" sz="3600" dirty="0">
                <a:latin typeface="SGkClassic" pitchFamily="2" charset="2"/>
              </a:rPr>
              <a:t>	</a:t>
            </a:r>
            <a:r>
              <a:rPr lang="en-US" sz="3600" dirty="0" err="1">
                <a:solidFill>
                  <a:srgbClr val="FF0000"/>
                </a:solidFill>
                <a:latin typeface="SGkClassic" pitchFamily="2" charset="2"/>
              </a:rPr>
              <a:t>pe</a:t>
            </a:r>
            <a:r>
              <a:rPr lang="en-US" sz="3600" dirty="0">
                <a:latin typeface="SGkClassic" pitchFamily="2" charset="2"/>
              </a:rPr>
              <a:t>/</a:t>
            </a:r>
            <a:r>
              <a:rPr lang="en-US" sz="3600" dirty="0" err="1">
                <a:latin typeface="SGkClassic" pitchFamily="2" charset="2"/>
              </a:rPr>
              <a:t>pau</a:t>
            </a:r>
            <a:r>
              <a:rPr lang="en-US" sz="3600" dirty="0" err="1">
                <a:solidFill>
                  <a:srgbClr val="FF0000"/>
                </a:solidFill>
                <a:latin typeface="SGkClassic" pitchFamily="2" charset="2"/>
              </a:rPr>
              <a:t>kaj</a:t>
            </a:r>
            <a:r>
              <a:rPr lang="en-US" sz="3600" dirty="0">
                <a:latin typeface="SGkClassic" pitchFamily="2" charset="2"/>
              </a:rPr>
              <a:t>		</a:t>
            </a:r>
            <a:r>
              <a:rPr lang="en-US" sz="3600" dirty="0" err="1">
                <a:solidFill>
                  <a:srgbClr val="FF0000"/>
                </a:solidFill>
                <a:latin typeface="SGkClassic" pitchFamily="2" charset="2"/>
              </a:rPr>
              <a:t>pe</a:t>
            </a:r>
            <a:r>
              <a:rPr lang="en-US" sz="3600" dirty="0" err="1">
                <a:latin typeface="SGkClassic" pitchFamily="2" charset="2"/>
              </a:rPr>
              <a:t>pau</a:t>
            </a:r>
            <a:r>
              <a:rPr lang="en-US" sz="3600" dirty="0">
                <a:latin typeface="SGkClassic" pitchFamily="2" charset="2"/>
              </a:rPr>
              <a:t>/</a:t>
            </a:r>
            <a:r>
              <a:rPr lang="en-US" sz="3600" dirty="0" err="1">
                <a:solidFill>
                  <a:srgbClr val="FF0000"/>
                </a:solidFill>
                <a:latin typeface="SGkClassic" pitchFamily="2" charset="2"/>
              </a:rPr>
              <a:t>kate</a:t>
            </a:r>
            <a:endParaRPr lang="en-US" sz="3600" dirty="0">
              <a:solidFill>
                <a:srgbClr val="FF0000"/>
              </a:solidFill>
              <a:latin typeface="SGkClassic" pitchFamily="2" charset="2"/>
            </a:endParaRPr>
          </a:p>
          <a:p>
            <a:pPr marL="0" indent="0">
              <a:buNone/>
            </a:pPr>
            <a:r>
              <a:rPr lang="en-US" sz="3600" dirty="0">
                <a:latin typeface="SGkClassic" pitchFamily="2" charset="2"/>
              </a:rPr>
              <a:t>	</a:t>
            </a:r>
            <a:r>
              <a:rPr lang="en-US" sz="3600" dirty="0" err="1">
                <a:solidFill>
                  <a:srgbClr val="FF0000"/>
                </a:solidFill>
                <a:latin typeface="SGkClassic" pitchFamily="2" charset="2"/>
              </a:rPr>
              <a:t>pe</a:t>
            </a:r>
            <a:r>
              <a:rPr lang="en-US" sz="3600" dirty="0">
                <a:solidFill>
                  <a:srgbClr val="C00000"/>
                </a:solidFill>
                <a:latin typeface="SGkClassic" pitchFamily="2" charset="2"/>
              </a:rPr>
              <a:t>/</a:t>
            </a:r>
            <a:r>
              <a:rPr lang="en-US" sz="3600" dirty="0" err="1">
                <a:latin typeface="SGkClassic" pitchFamily="2" charset="2"/>
              </a:rPr>
              <a:t>pau</a:t>
            </a:r>
            <a:r>
              <a:rPr lang="en-US" sz="3600" dirty="0" err="1">
                <a:solidFill>
                  <a:srgbClr val="FF0000"/>
                </a:solidFill>
                <a:latin typeface="SGkClassic" pitchFamily="2" charset="2"/>
              </a:rPr>
              <a:t>ke</a:t>
            </a:r>
            <a:r>
              <a:rPr lang="en-US" sz="3600" dirty="0">
                <a:latin typeface="SGkClassic" pitchFamily="2" charset="2"/>
              </a:rPr>
              <a:t>		</a:t>
            </a:r>
            <a:r>
              <a:rPr lang="en-US" sz="3600" dirty="0" err="1">
                <a:solidFill>
                  <a:srgbClr val="FF0000"/>
                </a:solidFill>
                <a:latin typeface="SGkClassic" pitchFamily="2" charset="2"/>
              </a:rPr>
              <a:t>pe</a:t>
            </a:r>
            <a:r>
              <a:rPr lang="en-US" sz="3600" dirty="0" err="1">
                <a:latin typeface="SGkClassic" pitchFamily="2" charset="2"/>
              </a:rPr>
              <a:t>pau</a:t>
            </a:r>
            <a:r>
              <a:rPr lang="en-US" sz="3600" dirty="0">
                <a:latin typeface="SGkClassic" pitchFamily="2" charset="2"/>
              </a:rPr>
              <a:t>/</a:t>
            </a:r>
            <a:r>
              <a:rPr lang="en-US" sz="3600" dirty="0" err="1">
                <a:solidFill>
                  <a:srgbClr val="FF0000"/>
                </a:solidFill>
                <a:latin typeface="SGkClassic" pitchFamily="2" charset="2"/>
              </a:rPr>
              <a:t>kasi</a:t>
            </a:r>
            <a:endParaRPr lang="en-US" sz="3600" dirty="0">
              <a:solidFill>
                <a:srgbClr val="FF0000"/>
              </a:solidFill>
              <a:latin typeface="SGkClassic" pitchFamily="2" charset="2"/>
            </a:endParaRPr>
          </a:p>
          <a:p>
            <a:pPr marL="0" indent="0">
              <a:buNone/>
            </a:pPr>
            <a:r>
              <a:rPr lang="en-US" dirty="0">
                <a:solidFill>
                  <a:srgbClr val="C00000"/>
                </a:solidFill>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Perfect Active Subjunctive</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a:solidFill>
                  <a:srgbClr val="C00000"/>
                </a:solidFill>
                <a:latin typeface="SGkClassic" pitchFamily="2" charset="2"/>
                <a:cs typeface="Times New Roman" panose="02020603050405020304" pitchFamily="18" charset="0"/>
              </a:rPr>
              <a:t>	</a:t>
            </a:r>
            <a:r>
              <a:rPr lang="en-US" sz="3600" dirty="0" err="1">
                <a:solidFill>
                  <a:srgbClr val="FF0000"/>
                </a:solidFill>
                <a:latin typeface="SGkClassic" pitchFamily="2" charset="2"/>
                <a:cs typeface="Times New Roman" panose="02020603050405020304" pitchFamily="18" charset="0"/>
              </a:rPr>
              <a:t>pe</a:t>
            </a:r>
            <a:r>
              <a:rPr lang="en-US" sz="3600" dirty="0" err="1">
                <a:latin typeface="SGkClassic" pitchFamily="2" charset="2"/>
                <a:cs typeface="Times New Roman" panose="02020603050405020304" pitchFamily="18" charset="0"/>
              </a:rPr>
              <a:t>pau</a:t>
            </a:r>
            <a:r>
              <a:rPr lang="en-US" sz="3600" dirty="0">
                <a:latin typeface="SGkClassic" pitchFamily="2" charset="2"/>
                <a:cs typeface="Times New Roman" panose="02020603050405020304" pitchFamily="18" charset="0"/>
              </a:rPr>
              <a:t>/k</a:t>
            </a:r>
            <a:r>
              <a:rPr lang="en-US" sz="3600" dirty="0">
                <a:solidFill>
                  <a:srgbClr val="002060"/>
                </a:solidFill>
                <a:latin typeface="SGkClassic" pitchFamily="2" charset="2"/>
                <a:cs typeface="Times New Roman" panose="02020603050405020304" pitchFamily="18" charset="0"/>
              </a:rPr>
              <a:t>w</a:t>
            </a:r>
            <a:r>
              <a:rPr lang="en-US" sz="3600" dirty="0">
                <a:latin typeface="SGkClassic" pitchFamily="2" charset="2"/>
                <a:cs typeface="Times New Roman" panose="02020603050405020304" pitchFamily="18" charset="0"/>
              </a:rPr>
              <a:t>		</a:t>
            </a:r>
            <a:r>
              <a:rPr lang="en-US" sz="3600" dirty="0" err="1">
                <a:solidFill>
                  <a:srgbClr val="FF0000"/>
                </a:solidFill>
                <a:latin typeface="SGkClassic" pitchFamily="2" charset="2"/>
                <a:cs typeface="Times New Roman" panose="02020603050405020304" pitchFamily="18" charset="0"/>
              </a:rPr>
              <a:t>pe</a:t>
            </a:r>
            <a:r>
              <a:rPr lang="en-US" sz="3600" dirty="0" err="1">
                <a:latin typeface="SGkClassic" pitchFamily="2" charset="2"/>
                <a:cs typeface="Times New Roman" panose="02020603050405020304" pitchFamily="18" charset="0"/>
              </a:rPr>
              <a:t>pau</a:t>
            </a:r>
            <a:r>
              <a:rPr lang="en-US" sz="3600" dirty="0">
                <a:latin typeface="SGkClassic" pitchFamily="2" charset="2"/>
                <a:cs typeface="Times New Roman" panose="02020603050405020304" pitchFamily="18" charset="0"/>
              </a:rPr>
              <a:t>/</a:t>
            </a:r>
            <a:r>
              <a:rPr lang="en-US" sz="3600" dirty="0" err="1">
                <a:latin typeface="SGkClassic" pitchFamily="2" charset="2"/>
                <a:cs typeface="Times New Roman" panose="02020603050405020304" pitchFamily="18" charset="0"/>
              </a:rPr>
              <a:t>k</a:t>
            </a:r>
            <a:r>
              <a:rPr lang="en-US" sz="3600" dirty="0" err="1">
                <a:solidFill>
                  <a:srgbClr val="002060"/>
                </a:solidFill>
                <a:latin typeface="SGkClassic" pitchFamily="2" charset="2"/>
                <a:cs typeface="Times New Roman" panose="02020603050405020304" pitchFamily="18" charset="0"/>
              </a:rPr>
              <a:t>w</a:t>
            </a:r>
            <a:r>
              <a:rPr lang="en-US" sz="3600" dirty="0" err="1">
                <a:latin typeface="SGkClassic" pitchFamily="2" charset="2"/>
                <a:cs typeface="Times New Roman" panose="02020603050405020304" pitchFamily="18" charset="0"/>
              </a:rPr>
              <a:t>men</a:t>
            </a:r>
            <a:endParaRPr lang="en-US" sz="3600" dirty="0">
              <a:latin typeface="SGkClassic" pitchFamily="2" charset="2"/>
              <a:cs typeface="Times New Roman" panose="02020603050405020304" pitchFamily="18" charset="0"/>
            </a:endParaRPr>
          </a:p>
          <a:p>
            <a:pPr marL="0" indent="0">
              <a:buNone/>
            </a:pPr>
            <a:r>
              <a:rPr lang="en-US" sz="3600" dirty="0">
                <a:latin typeface="SGkClassic" pitchFamily="2" charset="2"/>
                <a:cs typeface="Times New Roman" panose="02020603050405020304" pitchFamily="18" charset="0"/>
              </a:rPr>
              <a:t>	</a:t>
            </a:r>
            <a:r>
              <a:rPr lang="en-US" sz="3600" dirty="0" err="1">
                <a:solidFill>
                  <a:srgbClr val="FF0000"/>
                </a:solidFill>
                <a:latin typeface="SGkClassic" pitchFamily="2" charset="2"/>
                <a:cs typeface="Times New Roman" panose="02020603050405020304" pitchFamily="18" charset="0"/>
              </a:rPr>
              <a:t>pe</a:t>
            </a:r>
            <a:r>
              <a:rPr lang="en-US" sz="3600" dirty="0" err="1">
                <a:latin typeface="SGkClassic" pitchFamily="2" charset="2"/>
                <a:cs typeface="Times New Roman" panose="02020603050405020304" pitchFamily="18" charset="0"/>
              </a:rPr>
              <a:t>pau</a:t>
            </a:r>
            <a:r>
              <a:rPr lang="en-US" sz="3600" dirty="0">
                <a:latin typeface="SGkClassic" pitchFamily="2" charset="2"/>
                <a:cs typeface="Times New Roman" panose="02020603050405020304" pitchFamily="18" charset="0"/>
              </a:rPr>
              <a:t>/</a:t>
            </a:r>
            <a:r>
              <a:rPr lang="en-US" sz="3600" dirty="0" err="1">
                <a:latin typeface="SGkClassic" pitchFamily="2" charset="2"/>
                <a:cs typeface="Times New Roman" panose="02020603050405020304" pitchFamily="18" charset="0"/>
              </a:rPr>
              <a:t>k</a:t>
            </a:r>
            <a:r>
              <a:rPr lang="en-US" sz="3600" dirty="0" err="1">
                <a:solidFill>
                  <a:srgbClr val="002060"/>
                </a:solidFill>
                <a:latin typeface="SGkClassic" pitchFamily="2" charset="2"/>
                <a:cs typeface="Times New Roman" panose="02020603050405020304" pitchFamily="18" charset="0"/>
              </a:rPr>
              <a:t>$</a:t>
            </a:r>
            <a:r>
              <a:rPr lang="en-US" sz="3600" dirty="0" err="1">
                <a:latin typeface="SGkClassic" pitchFamily="2" charset="2"/>
                <a:cs typeface="Times New Roman" panose="02020603050405020304" pitchFamily="18" charset="0"/>
              </a:rPr>
              <a:t>j</a:t>
            </a:r>
            <a:r>
              <a:rPr lang="en-US" sz="3600" dirty="0">
                <a:latin typeface="SGkClassic" pitchFamily="2" charset="2"/>
                <a:cs typeface="Times New Roman" panose="02020603050405020304" pitchFamily="18" charset="0"/>
              </a:rPr>
              <a:t>		</a:t>
            </a:r>
            <a:r>
              <a:rPr lang="en-US" sz="3600" dirty="0" err="1">
                <a:solidFill>
                  <a:srgbClr val="FF0000"/>
                </a:solidFill>
                <a:latin typeface="SGkClassic" pitchFamily="2" charset="2"/>
                <a:cs typeface="Times New Roman" panose="02020603050405020304" pitchFamily="18" charset="0"/>
              </a:rPr>
              <a:t>pe</a:t>
            </a:r>
            <a:r>
              <a:rPr lang="en-US" sz="3600" dirty="0" err="1">
                <a:latin typeface="SGkClassic" pitchFamily="2" charset="2"/>
                <a:cs typeface="Times New Roman" panose="02020603050405020304" pitchFamily="18" charset="0"/>
              </a:rPr>
              <a:t>pau</a:t>
            </a:r>
            <a:r>
              <a:rPr lang="en-US" sz="3600" dirty="0">
                <a:latin typeface="SGkClassic" pitchFamily="2" charset="2"/>
                <a:cs typeface="Times New Roman" panose="02020603050405020304" pitchFamily="18" charset="0"/>
              </a:rPr>
              <a:t>/</a:t>
            </a:r>
            <a:r>
              <a:rPr lang="en-US" sz="3600" dirty="0" err="1">
                <a:latin typeface="SGkClassic" pitchFamily="2" charset="2"/>
                <a:cs typeface="Times New Roman" panose="02020603050405020304" pitchFamily="18" charset="0"/>
              </a:rPr>
              <a:t>k</a:t>
            </a:r>
            <a:r>
              <a:rPr lang="en-US" sz="3600" dirty="0" err="1">
                <a:solidFill>
                  <a:srgbClr val="002060"/>
                </a:solidFill>
                <a:latin typeface="SGkClassic" pitchFamily="2" charset="2"/>
                <a:cs typeface="Times New Roman" panose="02020603050405020304" pitchFamily="18" charset="0"/>
              </a:rPr>
              <a:t>h</a:t>
            </a:r>
            <a:r>
              <a:rPr lang="en-US" sz="3600" dirty="0" err="1">
                <a:latin typeface="SGkClassic" pitchFamily="2" charset="2"/>
                <a:cs typeface="Times New Roman" panose="02020603050405020304" pitchFamily="18" charset="0"/>
              </a:rPr>
              <a:t>te</a:t>
            </a:r>
            <a:endParaRPr lang="en-US" sz="3600" dirty="0">
              <a:latin typeface="SGkClassic" pitchFamily="2" charset="2"/>
              <a:cs typeface="Times New Roman" panose="02020603050405020304" pitchFamily="18" charset="0"/>
            </a:endParaRPr>
          </a:p>
          <a:p>
            <a:pPr marL="0" indent="0">
              <a:buNone/>
            </a:pPr>
            <a:r>
              <a:rPr lang="en-US" sz="3600" dirty="0">
                <a:latin typeface="SGkClassic" pitchFamily="2" charset="2"/>
                <a:cs typeface="Times New Roman" panose="02020603050405020304" pitchFamily="18" charset="0"/>
              </a:rPr>
              <a:t>	</a:t>
            </a:r>
            <a:r>
              <a:rPr lang="en-US" sz="3600" dirty="0" err="1">
                <a:solidFill>
                  <a:srgbClr val="FF0000"/>
                </a:solidFill>
                <a:latin typeface="SGkClassic" pitchFamily="2" charset="2"/>
                <a:cs typeface="Times New Roman" panose="02020603050405020304" pitchFamily="18" charset="0"/>
              </a:rPr>
              <a:t>pe</a:t>
            </a:r>
            <a:r>
              <a:rPr lang="en-US" sz="3600" dirty="0" err="1">
                <a:latin typeface="SGkClassic" pitchFamily="2" charset="2"/>
                <a:cs typeface="Times New Roman" panose="02020603050405020304" pitchFamily="18" charset="0"/>
              </a:rPr>
              <a:t>pau</a:t>
            </a:r>
            <a:r>
              <a:rPr lang="en-US" sz="3600" dirty="0">
                <a:latin typeface="SGkClassic" pitchFamily="2" charset="2"/>
                <a:cs typeface="Times New Roman" panose="02020603050405020304" pitchFamily="18" charset="0"/>
              </a:rPr>
              <a:t>/k</a:t>
            </a:r>
            <a:r>
              <a:rPr lang="en-US" sz="3600" dirty="0">
                <a:solidFill>
                  <a:srgbClr val="002060"/>
                </a:solidFill>
                <a:latin typeface="SGkClassic" pitchFamily="2" charset="2"/>
                <a:cs typeface="Times New Roman" panose="02020603050405020304" pitchFamily="18" charset="0"/>
              </a:rPr>
              <a:t>$</a:t>
            </a:r>
            <a:r>
              <a:rPr lang="en-US" sz="3600" dirty="0">
                <a:latin typeface="SGkClassic" pitchFamily="2" charset="2"/>
                <a:cs typeface="Times New Roman" panose="02020603050405020304" pitchFamily="18" charset="0"/>
              </a:rPr>
              <a:t>		</a:t>
            </a:r>
            <a:r>
              <a:rPr lang="en-US" sz="3600" dirty="0" err="1">
                <a:solidFill>
                  <a:srgbClr val="FF0000"/>
                </a:solidFill>
                <a:latin typeface="SGkClassic" pitchFamily="2" charset="2"/>
                <a:cs typeface="Times New Roman" panose="02020603050405020304" pitchFamily="18" charset="0"/>
              </a:rPr>
              <a:t>pe</a:t>
            </a:r>
            <a:r>
              <a:rPr lang="en-US" sz="3600" dirty="0" err="1">
                <a:latin typeface="SGkClassic" pitchFamily="2" charset="2"/>
                <a:cs typeface="Times New Roman" panose="02020603050405020304" pitchFamily="18" charset="0"/>
              </a:rPr>
              <a:t>pau</a:t>
            </a:r>
            <a:r>
              <a:rPr lang="en-US" sz="3600" dirty="0">
                <a:latin typeface="SGkClassic" pitchFamily="2" charset="2"/>
                <a:cs typeface="Times New Roman" panose="02020603050405020304" pitchFamily="18" charset="0"/>
              </a:rPr>
              <a:t>/</a:t>
            </a:r>
            <a:r>
              <a:rPr lang="en-US" sz="3600" dirty="0" err="1">
                <a:latin typeface="SGkClassic" pitchFamily="2" charset="2"/>
                <a:cs typeface="Times New Roman" panose="02020603050405020304" pitchFamily="18" charset="0"/>
              </a:rPr>
              <a:t>k</a:t>
            </a:r>
            <a:r>
              <a:rPr lang="en-US" sz="3600" dirty="0" err="1">
                <a:solidFill>
                  <a:srgbClr val="002060"/>
                </a:solidFill>
                <a:latin typeface="SGkClassic" pitchFamily="2" charset="2"/>
                <a:cs typeface="Times New Roman" panose="02020603050405020304" pitchFamily="18" charset="0"/>
              </a:rPr>
              <a:t>w</a:t>
            </a:r>
            <a:r>
              <a:rPr lang="en-US" sz="3600" dirty="0" err="1">
                <a:latin typeface="SGkClassic" pitchFamily="2" charset="2"/>
                <a:cs typeface="Times New Roman" panose="02020603050405020304" pitchFamily="18" charset="0"/>
              </a:rPr>
              <a:t>ji</a:t>
            </a:r>
            <a:endParaRPr lang="en-US" sz="2800" dirty="0">
              <a:latin typeface="SGkClassic" pitchFamily="2" charset="2"/>
              <a:cs typeface="Times New Roman" panose="02020603050405020304" pitchFamily="18" charset="0"/>
            </a:endParaRPr>
          </a:p>
        </p:txBody>
      </p:sp>
    </p:spTree>
    <p:extLst>
      <p:ext uri="{BB962C8B-B14F-4D97-AF65-F5344CB8AC3E}">
        <p14:creationId xmlns:p14="http://schemas.microsoft.com/office/powerpoint/2010/main" val="12712511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Pluperfect Active Indicative</a:t>
            </a:r>
          </a:p>
        </p:txBody>
      </p:sp>
      <p:sp>
        <p:nvSpPr>
          <p:cNvPr id="3" name="Content Placeholder 2"/>
          <p:cNvSpPr>
            <a:spLocks noGrp="1"/>
          </p:cNvSpPr>
          <p:nvPr>
            <p:ph idx="1"/>
          </p:nvPr>
        </p:nvSpPr>
        <p:spPr>
          <a:xfrm>
            <a:off x="152400" y="762000"/>
            <a:ext cx="8839200" cy="6019800"/>
          </a:xfrm>
        </p:spPr>
        <p:txBody>
          <a:bodyPr/>
          <a:lstStyle/>
          <a:p>
            <a:pPr marL="0" indent="0">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Singular</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Plural</a:t>
            </a:r>
          </a:p>
          <a:p>
            <a:pPr marL="0" indent="0">
              <a:buNone/>
            </a:pPr>
            <a:r>
              <a:rPr lang="en-US" dirty="0">
                <a:latin typeface="Times New Roman" panose="02020603050405020304" pitchFamily="18" charset="0"/>
                <a:cs typeface="Times New Roman" panose="02020603050405020304" pitchFamily="18" charset="0"/>
              </a:rPr>
              <a:t>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Person	 	</a:t>
            </a:r>
            <a:r>
              <a:rPr lang="en-US" dirty="0">
                <a:latin typeface="SGkClassic" pitchFamily="2" charset="2"/>
                <a:cs typeface="Times New Roman" panose="02020603050405020304" pitchFamily="18" charset="0"/>
              </a:rPr>
              <a:t>e</a:t>
            </a:r>
            <a:r>
              <a:rPr lang="en-US" dirty="0">
                <a:solidFill>
                  <a:srgbClr val="FF0000"/>
                </a:solidFill>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pe</a:t>
            </a:r>
            <a:r>
              <a:rPr lang="en-US" dirty="0" err="1">
                <a:latin typeface="SGkClassic" pitchFamily="2" charset="2"/>
                <a:cs typeface="Times New Roman" panose="02020603050405020304" pitchFamily="18" charset="0"/>
              </a:rPr>
              <a:t>pau</a:t>
            </a:r>
            <a:r>
              <a:rPr lang="en-US" dirty="0">
                <a:latin typeface="SGkClassic" pitchFamily="2" charset="2"/>
                <a:cs typeface="Times New Roman" panose="02020603050405020304" pitchFamily="18" charset="0"/>
              </a:rPr>
              <a:t>/</a:t>
            </a:r>
            <a:r>
              <a:rPr lang="en-US" dirty="0" err="1">
                <a:solidFill>
                  <a:schemeClr val="tx2">
                    <a:lumMod val="75000"/>
                  </a:schemeClr>
                </a:solidFill>
                <a:latin typeface="SGkClassic" pitchFamily="2" charset="2"/>
                <a:cs typeface="Times New Roman" panose="02020603050405020304" pitchFamily="18" charset="0"/>
              </a:rPr>
              <a:t>kh</a:t>
            </a:r>
            <a:r>
              <a:rPr lang="en-US" dirty="0">
                <a:latin typeface="SGkClassic" pitchFamily="2" charset="2"/>
                <a:cs typeface="Times New Roman" panose="02020603050405020304" pitchFamily="18" charset="0"/>
              </a:rPr>
              <a:t>	e)</a:t>
            </a:r>
            <a:r>
              <a:rPr lang="en-US" dirty="0" err="1">
                <a:solidFill>
                  <a:srgbClr val="FF0000"/>
                </a:solidFill>
                <a:latin typeface="SGkClassic" pitchFamily="2" charset="2"/>
                <a:cs typeface="Times New Roman" panose="02020603050405020304" pitchFamily="18" charset="0"/>
              </a:rPr>
              <a:t>pe</a:t>
            </a:r>
            <a:r>
              <a:rPr lang="en-US" dirty="0" err="1">
                <a:latin typeface="SGkClassic" pitchFamily="2" charset="2"/>
                <a:cs typeface="Times New Roman" panose="02020603050405020304" pitchFamily="18" charset="0"/>
              </a:rPr>
              <a:t>pau</a:t>
            </a:r>
            <a:r>
              <a:rPr lang="en-US" dirty="0">
                <a:latin typeface="SGkClassic" pitchFamily="2" charset="2"/>
                <a:cs typeface="Times New Roman" panose="02020603050405020304" pitchFamily="18" charset="0"/>
              </a:rPr>
              <a:t>/</a:t>
            </a:r>
            <a:r>
              <a:rPr lang="en-US" dirty="0" err="1">
                <a:solidFill>
                  <a:schemeClr val="tx2">
                    <a:lumMod val="75000"/>
                  </a:schemeClr>
                </a:solidFill>
                <a:latin typeface="SGkClassic" pitchFamily="2" charset="2"/>
                <a:cs typeface="Times New Roman" panose="02020603050405020304" pitchFamily="18" charset="0"/>
              </a:rPr>
              <a:t>kemen</a:t>
            </a:r>
            <a:endParaRPr lang="en-US" dirty="0">
              <a:solidFill>
                <a:schemeClr val="tx2">
                  <a:lumMod val="75000"/>
                </a:schemeClr>
              </a:solidFill>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a:t>
            </a:r>
            <a:r>
              <a:rPr lang="en-US" dirty="0">
                <a:latin typeface="Times New Roman" panose="02020603050405020304" pitchFamily="18" charset="0"/>
                <a:cs typeface="Times New Roman" panose="02020603050405020304" pitchFamily="18" charset="0"/>
              </a:rPr>
              <a:t> Person		</a:t>
            </a:r>
            <a:r>
              <a:rPr lang="en-US" dirty="0">
                <a:latin typeface="SGkClassic" pitchFamily="2" charset="2"/>
                <a:cs typeface="Times New Roman" panose="02020603050405020304" pitchFamily="18" charset="0"/>
              </a:rPr>
              <a:t>e)</a:t>
            </a:r>
            <a:r>
              <a:rPr lang="en-US" dirty="0" err="1">
                <a:solidFill>
                  <a:srgbClr val="FF0000"/>
                </a:solidFill>
                <a:latin typeface="SGkClassic" pitchFamily="2" charset="2"/>
                <a:cs typeface="Times New Roman" panose="02020603050405020304" pitchFamily="18" charset="0"/>
              </a:rPr>
              <a:t>pe</a:t>
            </a:r>
            <a:r>
              <a:rPr lang="en-US" dirty="0" err="1">
                <a:latin typeface="SGkClassic" pitchFamily="2" charset="2"/>
                <a:cs typeface="Times New Roman" panose="02020603050405020304" pitchFamily="18" charset="0"/>
              </a:rPr>
              <a:t>pau</a:t>
            </a:r>
            <a:r>
              <a:rPr lang="en-US" dirty="0">
                <a:latin typeface="SGkClassic" pitchFamily="2" charset="2"/>
                <a:cs typeface="Times New Roman" panose="02020603050405020304" pitchFamily="18" charset="0"/>
              </a:rPr>
              <a:t>/</a:t>
            </a:r>
            <a:r>
              <a:rPr lang="en-US" dirty="0" err="1">
                <a:solidFill>
                  <a:schemeClr val="tx2">
                    <a:lumMod val="75000"/>
                  </a:schemeClr>
                </a:solidFill>
                <a:latin typeface="SGkClassic" pitchFamily="2" charset="2"/>
                <a:cs typeface="Times New Roman" panose="02020603050405020304" pitchFamily="18" charset="0"/>
              </a:rPr>
              <a:t>khj</a:t>
            </a:r>
            <a:r>
              <a:rPr lang="en-US" dirty="0">
                <a:latin typeface="SGkClassic" pitchFamily="2" charset="2"/>
                <a:cs typeface="Times New Roman" panose="02020603050405020304" pitchFamily="18" charset="0"/>
              </a:rPr>
              <a:t>	e)</a:t>
            </a:r>
            <a:r>
              <a:rPr lang="en-US" dirty="0" err="1">
                <a:solidFill>
                  <a:srgbClr val="FF0000"/>
                </a:solidFill>
                <a:latin typeface="SGkClassic" pitchFamily="2" charset="2"/>
                <a:cs typeface="Times New Roman" panose="02020603050405020304" pitchFamily="18" charset="0"/>
              </a:rPr>
              <a:t>pe</a:t>
            </a:r>
            <a:r>
              <a:rPr lang="en-US" dirty="0" err="1">
                <a:latin typeface="SGkClassic" pitchFamily="2" charset="2"/>
                <a:cs typeface="Times New Roman" panose="02020603050405020304" pitchFamily="18" charset="0"/>
              </a:rPr>
              <a:t>pau</a:t>
            </a:r>
            <a:r>
              <a:rPr lang="en-US" dirty="0">
                <a:latin typeface="SGkClassic" pitchFamily="2" charset="2"/>
                <a:cs typeface="Times New Roman" panose="02020603050405020304" pitchFamily="18" charset="0"/>
              </a:rPr>
              <a:t>/</a:t>
            </a:r>
            <a:r>
              <a:rPr lang="en-US" dirty="0" err="1">
                <a:solidFill>
                  <a:schemeClr val="tx2">
                    <a:lumMod val="75000"/>
                  </a:schemeClr>
                </a:solidFill>
                <a:latin typeface="SGkClassic" pitchFamily="2" charset="2"/>
                <a:cs typeface="Times New Roman" panose="02020603050405020304" pitchFamily="18" charset="0"/>
              </a:rPr>
              <a:t>kete</a:t>
            </a:r>
            <a:endParaRPr lang="en-US" dirty="0">
              <a:solidFill>
                <a:schemeClr val="tx2">
                  <a:lumMod val="75000"/>
                </a:schemeClr>
              </a:solidFill>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a:t>
            </a:r>
            <a:r>
              <a:rPr lang="en-US" dirty="0">
                <a:latin typeface="Times New Roman" panose="02020603050405020304" pitchFamily="18" charset="0"/>
                <a:cs typeface="Times New Roman" panose="02020603050405020304" pitchFamily="18" charset="0"/>
              </a:rPr>
              <a:t> Person		</a:t>
            </a:r>
            <a:r>
              <a:rPr lang="en-US" dirty="0">
                <a:latin typeface="SGkClassic" pitchFamily="2" charset="2"/>
                <a:cs typeface="Times New Roman" panose="02020603050405020304" pitchFamily="18" charset="0"/>
              </a:rPr>
              <a:t>e)</a:t>
            </a:r>
            <a:r>
              <a:rPr lang="en-US" dirty="0" err="1">
                <a:solidFill>
                  <a:srgbClr val="FF0000"/>
                </a:solidFill>
                <a:latin typeface="SGkClassic" pitchFamily="2" charset="2"/>
                <a:cs typeface="Times New Roman" panose="02020603050405020304" pitchFamily="18" charset="0"/>
              </a:rPr>
              <a:t>pe</a:t>
            </a:r>
            <a:r>
              <a:rPr lang="en-US" dirty="0" err="1">
                <a:latin typeface="SGkClassic" pitchFamily="2" charset="2"/>
                <a:cs typeface="Times New Roman" panose="02020603050405020304" pitchFamily="18" charset="0"/>
              </a:rPr>
              <a:t>pau</a:t>
            </a:r>
            <a:r>
              <a:rPr lang="en-US" dirty="0">
                <a:latin typeface="SGkClassic" pitchFamily="2" charset="2"/>
                <a:cs typeface="Times New Roman" panose="02020603050405020304" pitchFamily="18" charset="0"/>
              </a:rPr>
              <a:t>/</a:t>
            </a:r>
            <a:r>
              <a:rPr lang="en-US" dirty="0" err="1">
                <a:solidFill>
                  <a:schemeClr val="tx2">
                    <a:lumMod val="75000"/>
                  </a:schemeClr>
                </a:solidFill>
                <a:latin typeface="SGkClassic" pitchFamily="2" charset="2"/>
                <a:cs typeface="Times New Roman" panose="02020603050405020304" pitchFamily="18" charset="0"/>
              </a:rPr>
              <a:t>kei</a:t>
            </a:r>
            <a:r>
              <a:rPr lang="en-US" dirty="0">
                <a:latin typeface="SGkClassic" pitchFamily="2" charset="2"/>
                <a:cs typeface="Times New Roman" panose="02020603050405020304" pitchFamily="18" charset="0"/>
              </a:rPr>
              <a:t>	e)</a:t>
            </a:r>
            <a:r>
              <a:rPr lang="en-US" dirty="0" err="1">
                <a:solidFill>
                  <a:srgbClr val="FF0000"/>
                </a:solidFill>
                <a:latin typeface="SGkClassic" pitchFamily="2" charset="2"/>
                <a:cs typeface="Times New Roman" panose="02020603050405020304" pitchFamily="18" charset="0"/>
              </a:rPr>
              <a:t>pe</a:t>
            </a:r>
            <a:r>
              <a:rPr lang="en-US" dirty="0" err="1">
                <a:latin typeface="SGkClassic" pitchFamily="2" charset="2"/>
                <a:cs typeface="Times New Roman" panose="02020603050405020304" pitchFamily="18" charset="0"/>
              </a:rPr>
              <a:t>pau</a:t>
            </a:r>
            <a:r>
              <a:rPr lang="en-US" dirty="0">
                <a:latin typeface="SGkClassic" pitchFamily="2" charset="2"/>
                <a:cs typeface="Times New Roman" panose="02020603050405020304" pitchFamily="18" charset="0"/>
              </a:rPr>
              <a:t>/</a:t>
            </a:r>
            <a:r>
              <a:rPr lang="en-US" dirty="0" err="1">
                <a:solidFill>
                  <a:schemeClr val="tx2">
                    <a:lumMod val="75000"/>
                  </a:schemeClr>
                </a:solidFill>
                <a:latin typeface="SGkClassic" pitchFamily="2" charset="2"/>
                <a:cs typeface="Times New Roman" panose="02020603050405020304" pitchFamily="18" charset="0"/>
              </a:rPr>
              <a:t>keqen</a:t>
            </a:r>
            <a:endParaRPr lang="en-US" dirty="0">
              <a:solidFill>
                <a:schemeClr val="tx2">
                  <a:lumMod val="75000"/>
                </a:schemeClr>
              </a:solidFill>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The pluperfect occurs only in the indicative mood.</a:t>
            </a:r>
          </a:p>
        </p:txBody>
      </p:sp>
    </p:spTree>
    <p:extLst>
      <p:ext uri="{BB962C8B-B14F-4D97-AF65-F5344CB8AC3E}">
        <p14:creationId xmlns:p14="http://schemas.microsoft.com/office/powerpoint/2010/main" val="1778652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a:latin typeface="Times New Roman" panose="02020603050405020304" pitchFamily="18" charset="0"/>
                <a:cs typeface="Times New Roman" panose="02020603050405020304" pitchFamily="18" charset="0"/>
              </a:rPr>
              <a:t>Infinitive Endings</a:t>
            </a:r>
          </a:p>
        </p:txBody>
      </p:sp>
      <p:sp>
        <p:nvSpPr>
          <p:cNvPr id="3" name="Content Placeholder 2"/>
          <p:cNvSpPr>
            <a:spLocks noGrp="1"/>
          </p:cNvSpPr>
          <p:nvPr>
            <p:ph idx="1"/>
          </p:nvPr>
        </p:nvSpPr>
        <p:spPr>
          <a:xfrm>
            <a:off x="0" y="685800"/>
            <a:ext cx="9067800" cy="6096000"/>
          </a:xfrm>
        </p:spPr>
        <p:txBody>
          <a:bodyPr>
            <a:normAutofit lnSpcReduction="10000"/>
          </a:bodyPr>
          <a:lstStyle/>
          <a:p>
            <a:pPr marL="0" indent="0">
              <a:buNone/>
            </a:pPr>
            <a:r>
              <a:rPr lang="en-US" dirty="0">
                <a:latin typeface="Times New Roman" panose="02020603050405020304" pitchFamily="18" charset="0"/>
                <a:cs typeface="Times New Roman" panose="02020603050405020304" pitchFamily="18" charset="0"/>
              </a:rPr>
              <a:t>	Present Active </a:t>
            </a:r>
            <a:r>
              <a:rPr lang="en-US" dirty="0">
                <a:latin typeface="SGkClassic" pitchFamily="2" charset="2"/>
                <a:cs typeface="Times New Roman" panose="02020603050405020304" pitchFamily="18" charset="0"/>
              </a:rPr>
              <a:t>		pau/</a:t>
            </a:r>
            <a:r>
              <a:rPr lang="en-US" dirty="0" err="1">
                <a:latin typeface="SGkClassic" pitchFamily="2" charset="2"/>
                <a:cs typeface="Times New Roman" panose="02020603050405020304" pitchFamily="18" charset="0"/>
              </a:rPr>
              <a:t>ein</a:t>
            </a:r>
            <a:endParaRPr lang="en-US" dirty="0">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Imperfect Active 	NONE</a:t>
            </a:r>
          </a:p>
          <a:p>
            <a:pPr marL="0" indent="0">
              <a:buNone/>
            </a:pPr>
            <a:r>
              <a:rPr lang="en-US" dirty="0">
                <a:latin typeface="Times New Roman" panose="02020603050405020304" pitchFamily="18" charset="0"/>
                <a:cs typeface="Times New Roman" panose="02020603050405020304" pitchFamily="18" charset="0"/>
              </a:rPr>
              <a:t>	Future Active		</a:t>
            </a:r>
            <a:r>
              <a:rPr lang="en-US" dirty="0">
                <a:latin typeface="SGkClassic" pitchFamily="2" charset="2"/>
                <a:cs typeface="Times New Roman" panose="02020603050405020304" pitchFamily="18" charset="0"/>
              </a:rPr>
              <a:t>pau/sein</a:t>
            </a:r>
          </a:p>
          <a:p>
            <a:pPr marL="0" indent="0">
              <a:buNone/>
            </a:pPr>
            <a:r>
              <a:rPr lang="en-US" dirty="0">
                <a:latin typeface="Times New Roman" panose="02020603050405020304" pitchFamily="18" charset="0"/>
                <a:cs typeface="Times New Roman" panose="02020603050405020304" pitchFamily="18" charset="0"/>
              </a:rPr>
              <a:t>	Aorist Active		</a:t>
            </a:r>
            <a:r>
              <a:rPr lang="en-US" dirty="0">
                <a:latin typeface="SGkClassic" pitchFamily="2" charset="2"/>
                <a:cs typeface="Times New Roman" panose="02020603050405020304" pitchFamily="18" charset="0"/>
              </a:rPr>
              <a:t>pau=</a:t>
            </a:r>
            <a:r>
              <a:rPr lang="en-US" dirty="0" err="1">
                <a:latin typeface="SGkClassic" pitchFamily="2" charset="2"/>
                <a:cs typeface="Times New Roman" panose="02020603050405020304" pitchFamily="18" charset="0"/>
              </a:rPr>
              <a:t>qei</a:t>
            </a:r>
            <a:endParaRPr lang="en-US" dirty="0">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Perfect Active		</a:t>
            </a:r>
            <a:r>
              <a:rPr lang="en-US" dirty="0" err="1">
                <a:latin typeface="SGkClassic" pitchFamily="2" charset="2"/>
                <a:cs typeface="Times New Roman" panose="02020603050405020304" pitchFamily="18" charset="0"/>
              </a:rPr>
              <a:t>pepauke</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nai</a:t>
            </a:r>
            <a:endParaRPr lang="en-US" dirty="0">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Pluperfect			NONE</a:t>
            </a:r>
          </a:p>
          <a:p>
            <a:pPr marL="0" indent="0">
              <a:buNone/>
            </a:pPr>
            <a:r>
              <a:rPr lang="en-US" dirty="0">
                <a:latin typeface="Times New Roman" panose="02020603050405020304" pitchFamily="18" charset="0"/>
                <a:cs typeface="Times New Roman" panose="02020603050405020304" pitchFamily="18" charset="0"/>
              </a:rPr>
              <a:t>	Present Middle		</a:t>
            </a:r>
            <a:r>
              <a:rPr lang="en-US" dirty="0">
                <a:latin typeface="SGkClassic" pitchFamily="2" charset="2"/>
                <a:cs typeface="Times New Roman" panose="02020603050405020304" pitchFamily="18" charset="0"/>
              </a:rPr>
              <a:t>pau/</a:t>
            </a:r>
            <a:r>
              <a:rPr lang="en-US" dirty="0" err="1">
                <a:latin typeface="SGkClassic" pitchFamily="2" charset="2"/>
                <a:cs typeface="Times New Roman" panose="02020603050405020304" pitchFamily="18" charset="0"/>
              </a:rPr>
              <a:t>esqai</a:t>
            </a:r>
            <a:endParaRPr lang="en-US" dirty="0">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Future Middle		</a:t>
            </a:r>
            <a:r>
              <a:rPr lang="en-US" dirty="0">
                <a:latin typeface="SGkClassic" pitchFamily="2" charset="2"/>
                <a:cs typeface="Times New Roman" panose="02020603050405020304" pitchFamily="18" charset="0"/>
              </a:rPr>
              <a:t>pau/</a:t>
            </a:r>
            <a:r>
              <a:rPr lang="en-US" dirty="0" err="1">
                <a:latin typeface="SGkClassic" pitchFamily="2" charset="2"/>
                <a:cs typeface="Times New Roman" panose="02020603050405020304" pitchFamily="18" charset="0"/>
              </a:rPr>
              <a:t>sesqai</a:t>
            </a:r>
            <a:endParaRPr lang="en-US" dirty="0">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Aorist Middle		</a:t>
            </a:r>
            <a:r>
              <a:rPr lang="en-US" dirty="0">
                <a:latin typeface="SGkClassic" pitchFamily="2" charset="2"/>
                <a:cs typeface="Times New Roman" panose="02020603050405020304" pitchFamily="18" charset="0"/>
              </a:rPr>
              <a:t>pau/</a:t>
            </a:r>
            <a:r>
              <a:rPr lang="en-US" dirty="0" err="1">
                <a:latin typeface="SGkClassic" pitchFamily="2" charset="2"/>
                <a:cs typeface="Times New Roman" panose="02020603050405020304" pitchFamily="18" charset="0"/>
              </a:rPr>
              <a:t>qesqai</a:t>
            </a:r>
            <a:endParaRPr lang="en-US" dirty="0">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Perfect Middle		</a:t>
            </a:r>
            <a:r>
              <a:rPr lang="en-US" dirty="0" err="1">
                <a:latin typeface="SGkClassic" pitchFamily="2" charset="2"/>
                <a:cs typeface="Times New Roman" panose="02020603050405020304" pitchFamily="18" charset="0"/>
              </a:rPr>
              <a:t>pepau</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sqai</a:t>
            </a:r>
            <a:endParaRPr lang="en-US" dirty="0">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Aorist Passive		</a:t>
            </a:r>
            <a:r>
              <a:rPr lang="en-US" dirty="0" err="1">
                <a:latin typeface="SGkClassic" pitchFamily="2" charset="2"/>
                <a:cs typeface="Times New Roman" panose="02020603050405020304" pitchFamily="18" charset="0"/>
              </a:rPr>
              <a:t>pauqh</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nai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6886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Conjunctions</a:t>
            </a:r>
          </a:p>
        </p:txBody>
      </p:sp>
      <p:sp>
        <p:nvSpPr>
          <p:cNvPr id="3" name="Content Placeholder 2"/>
          <p:cNvSpPr>
            <a:spLocks noGrp="1"/>
          </p:cNvSpPr>
          <p:nvPr>
            <p:ph idx="1"/>
          </p:nvPr>
        </p:nvSpPr>
        <p:spPr>
          <a:xfrm>
            <a:off x="457200" y="685800"/>
            <a:ext cx="8686800" cy="6096000"/>
          </a:xfrm>
        </p:spPr>
        <p:txBody>
          <a:bodyPr>
            <a:normAutofit/>
          </a:bodyPr>
          <a:lstStyle/>
          <a:p>
            <a:r>
              <a:rPr lang="en-US" dirty="0" err="1">
                <a:latin typeface="SGkClassic" pitchFamily="2" charset="2"/>
              </a:rPr>
              <a:t>plh</a:t>
            </a:r>
            <a:r>
              <a:rPr lang="en-US" dirty="0">
                <a:latin typeface="SGkClassic" pitchFamily="2" charset="2"/>
              </a:rPr>
              <a:t>/n</a:t>
            </a:r>
            <a:r>
              <a:rPr lang="en-US" dirty="0">
                <a:latin typeface="Times New Roman" panose="02020603050405020304" pitchFamily="18" charset="0"/>
                <a:cs typeface="Times New Roman" panose="02020603050405020304" pitchFamily="18" charset="0"/>
              </a:rPr>
              <a:t> =  except; except that.</a:t>
            </a:r>
          </a:p>
          <a:p>
            <a:r>
              <a:rPr lang="en-US" dirty="0" err="1">
                <a:latin typeface="SGkClassic" pitchFamily="2" charset="2"/>
              </a:rPr>
              <a:t>pri</a:t>
            </a:r>
            <a:r>
              <a:rPr lang="en-US" dirty="0">
                <a:latin typeface="SGkClassic" pitchFamily="2" charset="2"/>
              </a:rPr>
              <a:t>/n </a:t>
            </a:r>
            <a:r>
              <a:rPr lang="en-US" dirty="0">
                <a:latin typeface="Times New Roman" panose="02020603050405020304" pitchFamily="18" charset="0"/>
                <a:cs typeface="Times New Roman" panose="02020603050405020304" pitchFamily="18" charset="0"/>
              </a:rPr>
              <a:t>=  before; until.</a:t>
            </a:r>
          </a:p>
          <a:p>
            <a:r>
              <a:rPr lang="en-US" dirty="0" err="1">
                <a:latin typeface="SGkClassic" pitchFamily="2" charset="2"/>
              </a:rPr>
              <a:t>te</a:t>
            </a:r>
            <a:r>
              <a:rPr lang="en-US" dirty="0">
                <a:latin typeface="Times New Roman" panose="02020603050405020304" pitchFamily="18" charset="0"/>
                <a:cs typeface="Times New Roman" panose="02020603050405020304" pitchFamily="18" charset="0"/>
              </a:rPr>
              <a:t>  =  and.</a:t>
            </a:r>
          </a:p>
          <a:p>
            <a:r>
              <a:rPr lang="en-US" b="1" dirty="0">
                <a:latin typeface="SGkClassic" pitchFamily="2" charset="2"/>
              </a:rPr>
              <a:t>w(j</a:t>
            </a:r>
            <a:r>
              <a:rPr lang="en-US" dirty="0">
                <a:latin typeface="Times New Roman" panose="02020603050405020304" pitchFamily="18" charset="0"/>
                <a:cs typeface="Times New Roman" panose="02020603050405020304" pitchFamily="18" charset="0"/>
              </a:rPr>
              <a:t> = as; as if; when, how, that, because.</a:t>
            </a:r>
          </a:p>
        </p:txBody>
      </p:sp>
    </p:spTree>
    <p:extLst>
      <p:ext uri="{BB962C8B-B14F-4D97-AF65-F5344CB8AC3E}">
        <p14:creationId xmlns:p14="http://schemas.microsoft.com/office/powerpoint/2010/main" val="7849248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a:latin typeface="Times New Roman" panose="02020603050405020304" pitchFamily="18" charset="0"/>
                <a:cs typeface="Times New Roman" panose="02020603050405020304" pitchFamily="18" charset="0"/>
              </a:rPr>
              <a:t>Present Participle</a:t>
            </a:r>
          </a:p>
        </p:txBody>
      </p:sp>
      <p:sp>
        <p:nvSpPr>
          <p:cNvPr id="3" name="Content Placeholder 2"/>
          <p:cNvSpPr>
            <a:spLocks noGrp="1"/>
          </p:cNvSpPr>
          <p:nvPr>
            <p:ph idx="1"/>
          </p:nvPr>
        </p:nvSpPr>
        <p:spPr>
          <a:xfrm>
            <a:off x="0" y="762000"/>
            <a:ext cx="9144000" cy="5364163"/>
          </a:xfrm>
        </p:spPr>
        <p:txBody>
          <a:bodyPr>
            <a:normAutofit/>
          </a:bodyPr>
          <a:lstStyle/>
          <a:p>
            <a:pPr marL="0" indent="0" algn="ctr">
              <a:buNone/>
            </a:pPr>
            <a:r>
              <a:rPr lang="en-US" sz="4000" dirty="0">
                <a:latin typeface="SGkClassic" pitchFamily="2" charset="2"/>
              </a:rPr>
              <a:t>pau/w/</a:t>
            </a:r>
            <a:r>
              <a:rPr lang="en-US" sz="4000" dirty="0">
                <a:latin typeface="Times New Roman" panose="02020603050405020304" pitchFamily="18" charset="0"/>
                <a:cs typeface="Times New Roman" panose="02020603050405020304" pitchFamily="18" charset="0"/>
              </a:rPr>
              <a:t> = “to stop”</a:t>
            </a:r>
            <a:endParaRPr lang="en-US" sz="40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Singular</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Plural</a:t>
            </a:r>
          </a:p>
          <a:p>
            <a:pPr marL="0" indent="0">
              <a:buNone/>
            </a:pPr>
            <a:r>
              <a:rPr lang="en-US" sz="1800" dirty="0">
                <a:latin typeface="Times New Roman" panose="02020603050405020304" pitchFamily="18" charset="0"/>
                <a:cs typeface="Times New Roman" panose="02020603050405020304" pitchFamily="18" charset="0"/>
              </a:rPr>
              <a:t>        mas.              fem.          	     neut.	               	mas.                 fem.	      	 neut.</a:t>
            </a:r>
          </a:p>
          <a:p>
            <a:pPr marL="0" indent="0">
              <a:buNone/>
            </a:pPr>
            <a:r>
              <a:rPr lang="en-US" sz="1800" dirty="0">
                <a:latin typeface="Times New Roman" panose="02020603050405020304" pitchFamily="18" charset="0"/>
                <a:cs typeface="Times New Roman" panose="02020603050405020304" pitchFamily="18" charset="0"/>
              </a:rPr>
              <a:t>n.    </a:t>
            </a:r>
            <a:r>
              <a:rPr lang="en-US" sz="1800" dirty="0">
                <a:latin typeface="SGkClassic" pitchFamily="2" charset="2"/>
                <a:cs typeface="Times New Roman" panose="02020603050405020304" pitchFamily="18" charset="0"/>
              </a:rPr>
              <a:t>pau/</a:t>
            </a:r>
            <a:r>
              <a:rPr lang="en-US" sz="1800" dirty="0" err="1">
                <a:latin typeface="SGkClassic" pitchFamily="2" charset="2"/>
                <a:cs typeface="Times New Roman" panose="02020603050405020304" pitchFamily="18" charset="0"/>
              </a:rPr>
              <a:t>wn</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ouqe</a:t>
            </a:r>
            <a:r>
              <a:rPr lang="en-US" sz="1800" dirty="0">
                <a:latin typeface="SGkClassic" pitchFamily="2" charset="2"/>
                <a:cs typeface="Times New Roman" panose="02020603050405020304" pitchFamily="18" charset="0"/>
              </a:rPr>
              <a:t>   pau=on	pau/</a:t>
            </a:r>
            <a:r>
              <a:rPr lang="en-US" sz="1800" dirty="0" err="1">
                <a:latin typeface="SGkClassic" pitchFamily="2" charset="2"/>
                <a:cs typeface="Times New Roman" panose="02020603050405020304" pitchFamily="18" charset="0"/>
              </a:rPr>
              <a:t>ontej</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ouqei</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onta</a:t>
            </a:r>
            <a:endParaRPr lang="en-US" sz="1800" dirty="0">
              <a:latin typeface="SGkClassic" pitchFamily="2" charset="2"/>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g.</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ontoj</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pauou</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shj</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ontoj</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pauo</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ntwn</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pauousw</a:t>
            </a:r>
            <a:r>
              <a:rPr lang="en-US" sz="1800" dirty="0">
                <a:latin typeface="SGkClassic" pitchFamily="2" charset="2"/>
                <a:cs typeface="Times New Roman" panose="02020603050405020304" pitchFamily="18" charset="0"/>
              </a:rPr>
              <a:t>=n   </a:t>
            </a:r>
            <a:r>
              <a:rPr lang="en-US" sz="1800" dirty="0" err="1">
                <a:latin typeface="SGkClassic" pitchFamily="2" charset="2"/>
                <a:cs typeface="Times New Roman" panose="02020603050405020304" pitchFamily="18" charset="0"/>
              </a:rPr>
              <a:t>pauo</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ntwn</a:t>
            </a:r>
            <a:r>
              <a:rPr lang="en-US" sz="1800" dirty="0">
                <a:latin typeface="SGkClassic" pitchFamily="2" charset="2"/>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d.   </a:t>
            </a:r>
            <a:r>
              <a:rPr lang="en-US" sz="1800" dirty="0">
                <a:latin typeface="SGkClassic" pitchFamily="2" charset="2"/>
                <a:cs typeface="Times New Roman" panose="02020603050405020304" pitchFamily="18" charset="0"/>
              </a:rPr>
              <a:t>pau/</a:t>
            </a:r>
            <a:r>
              <a:rPr lang="en-US" sz="1800" dirty="0" err="1">
                <a:latin typeface="SGkClassic" pitchFamily="2" charset="2"/>
                <a:cs typeface="Times New Roman" panose="02020603050405020304" pitchFamily="18" charset="0"/>
              </a:rPr>
              <a:t>onti</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pauou</a:t>
            </a:r>
            <a:r>
              <a:rPr lang="en-US" sz="1800" dirty="0">
                <a:latin typeface="SGkClassic" pitchFamily="2" charset="2"/>
                <a:cs typeface="Times New Roman" panose="02020603050405020304" pitchFamily="18" charset="0"/>
              </a:rPr>
              <a:t>/s$   pau/</a:t>
            </a:r>
            <a:r>
              <a:rPr lang="en-US" sz="1800" dirty="0" err="1">
                <a:latin typeface="SGkClassic" pitchFamily="2" charset="2"/>
                <a:cs typeface="Times New Roman" panose="02020603050405020304" pitchFamily="18" charset="0"/>
              </a:rPr>
              <a:t>onti</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ousi</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pauou</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qeij</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ousi</a:t>
            </a: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a.   </a:t>
            </a:r>
            <a:r>
              <a:rPr lang="en-US" sz="1800" dirty="0">
                <a:latin typeface="SGkClassic" pitchFamily="2" charset="2"/>
                <a:cs typeface="Times New Roman" panose="02020603050405020304" pitchFamily="18" charset="0"/>
              </a:rPr>
              <a:t>pau/</a:t>
            </a:r>
            <a:r>
              <a:rPr lang="en-US" sz="1800" dirty="0" err="1">
                <a:latin typeface="SGkClassic" pitchFamily="2" charset="2"/>
                <a:cs typeface="Times New Roman" panose="02020603050405020304" pitchFamily="18" charset="0"/>
              </a:rPr>
              <a:t>onta</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ouqen</a:t>
            </a:r>
            <a:r>
              <a:rPr lang="en-US" sz="1800" dirty="0">
                <a:latin typeface="SGkClassic" pitchFamily="2" charset="2"/>
                <a:cs typeface="Times New Roman" panose="02020603050405020304" pitchFamily="18" charset="0"/>
              </a:rPr>
              <a:t>   pau=on	pau/</a:t>
            </a:r>
            <a:r>
              <a:rPr lang="en-US" sz="1800" dirty="0" err="1">
                <a:latin typeface="SGkClassic" pitchFamily="2" charset="2"/>
                <a:cs typeface="Times New Roman" panose="02020603050405020304" pitchFamily="18" charset="0"/>
              </a:rPr>
              <a:t>ontaj</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pauou</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qej</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onta</a:t>
            </a:r>
            <a:endParaRPr lang="en-US" sz="1800" dirty="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To form the future active participle, add </a:t>
            </a:r>
            <a:r>
              <a:rPr lang="en-US" sz="2800" dirty="0">
                <a:latin typeface="SGkClassic" pitchFamily="2" charset="2"/>
                <a:cs typeface="Times New Roman" panose="02020603050405020304" pitchFamily="18" charset="0"/>
              </a:rPr>
              <a:t>s</a:t>
            </a:r>
          </a:p>
          <a:p>
            <a:pPr marL="0" indent="0">
              <a:buNone/>
            </a:pPr>
            <a:r>
              <a:rPr lang="en-US" sz="2000" dirty="0">
                <a:latin typeface="SGkClassic" pitchFamily="2" charset="2"/>
                <a:cs typeface="Times New Roman" panose="02020603050405020304" pitchFamily="18" charset="0"/>
              </a:rPr>
              <a:t>  pau/</a:t>
            </a:r>
            <a:r>
              <a:rPr lang="en-US" sz="2000" dirty="0" err="1">
                <a:solidFill>
                  <a:srgbClr val="FF0000"/>
                </a:solidFill>
                <a:latin typeface="SGkClassic" pitchFamily="2" charset="2"/>
                <a:cs typeface="Times New Roman" panose="02020603050405020304" pitchFamily="18" charset="0"/>
              </a:rPr>
              <a:t>s</a:t>
            </a:r>
            <a:r>
              <a:rPr lang="en-US" sz="2000" dirty="0" err="1">
                <a:latin typeface="SGkClassic" pitchFamily="2" charset="2"/>
                <a:cs typeface="Times New Roman" panose="02020603050405020304" pitchFamily="18" charset="0"/>
              </a:rPr>
              <a:t>wn</a:t>
            </a:r>
            <a:r>
              <a:rPr lang="en-US" sz="2000" dirty="0">
                <a:latin typeface="SGkClassic" pitchFamily="2" charset="2"/>
                <a:cs typeface="Times New Roman" panose="02020603050405020304" pitchFamily="18" charset="0"/>
              </a:rPr>
              <a:t>  pau/</a:t>
            </a:r>
            <a:r>
              <a:rPr lang="en-US" sz="2000" dirty="0" err="1">
                <a:solidFill>
                  <a:srgbClr val="FF0000"/>
                </a:solidFill>
                <a:latin typeface="SGkClassic" pitchFamily="2" charset="2"/>
                <a:cs typeface="Times New Roman" panose="02020603050405020304" pitchFamily="18" charset="0"/>
              </a:rPr>
              <a:t>s</a:t>
            </a:r>
            <a:r>
              <a:rPr lang="en-US" sz="2000" dirty="0" err="1">
                <a:latin typeface="SGkClassic" pitchFamily="2" charset="2"/>
                <a:cs typeface="Times New Roman" panose="02020603050405020304" pitchFamily="18" charset="0"/>
              </a:rPr>
              <a:t>ouqe</a:t>
            </a:r>
            <a:r>
              <a:rPr lang="en-US" sz="2000" dirty="0">
                <a:latin typeface="SGkClassic" pitchFamily="2" charset="2"/>
                <a:cs typeface="Times New Roman" panose="02020603050405020304" pitchFamily="18" charset="0"/>
              </a:rPr>
              <a:t> pau=</a:t>
            </a:r>
            <a:r>
              <a:rPr lang="en-US" sz="2000" dirty="0">
                <a:solidFill>
                  <a:srgbClr val="FF0000"/>
                </a:solidFill>
                <a:latin typeface="SGkClassic" pitchFamily="2" charset="2"/>
                <a:cs typeface="Times New Roman" panose="02020603050405020304" pitchFamily="18" charset="0"/>
              </a:rPr>
              <a:t>s</a:t>
            </a:r>
            <a:r>
              <a:rPr lang="en-US" sz="2000" dirty="0">
                <a:latin typeface="SGkClassic" pitchFamily="2" charset="2"/>
                <a:cs typeface="Times New Roman" panose="02020603050405020304" pitchFamily="18" charset="0"/>
              </a:rPr>
              <a:t>on 	pau/</a:t>
            </a:r>
            <a:r>
              <a:rPr lang="en-US" sz="2000" dirty="0" err="1">
                <a:solidFill>
                  <a:srgbClr val="FF0000"/>
                </a:solidFill>
                <a:latin typeface="SGkClassic" pitchFamily="2" charset="2"/>
                <a:cs typeface="Times New Roman" panose="02020603050405020304" pitchFamily="18" charset="0"/>
              </a:rPr>
              <a:t>s</a:t>
            </a:r>
            <a:r>
              <a:rPr lang="en-US" sz="2000" dirty="0" err="1">
                <a:latin typeface="SGkClassic" pitchFamily="2" charset="2"/>
                <a:cs typeface="Times New Roman" panose="02020603050405020304" pitchFamily="18" charset="0"/>
              </a:rPr>
              <a:t>ontej</a:t>
            </a:r>
            <a:r>
              <a:rPr lang="en-US" sz="2000" dirty="0">
                <a:latin typeface="SGkClassic" pitchFamily="2" charset="2"/>
                <a:cs typeface="Times New Roman" panose="02020603050405020304" pitchFamily="18" charset="0"/>
              </a:rPr>
              <a:t> </a:t>
            </a:r>
            <a:r>
              <a:rPr lang="en-US" sz="2000" dirty="0" err="1">
                <a:latin typeface="SGkClassic" pitchFamily="2" charset="2"/>
                <a:cs typeface="Times New Roman" panose="02020603050405020304" pitchFamily="18" charset="0"/>
              </a:rPr>
              <a:t>pau</a:t>
            </a:r>
            <a:r>
              <a:rPr lang="en-US" sz="2000" dirty="0" err="1">
                <a:solidFill>
                  <a:srgbClr val="FF0000"/>
                </a:solidFill>
                <a:latin typeface="SGkClassic" pitchFamily="2" charset="2"/>
                <a:cs typeface="Times New Roman" panose="02020603050405020304" pitchFamily="18" charset="0"/>
              </a:rPr>
              <a:t>s</a:t>
            </a:r>
            <a:r>
              <a:rPr lang="en-US" sz="2000" dirty="0" err="1">
                <a:latin typeface="SGkClassic" pitchFamily="2" charset="2"/>
                <a:cs typeface="Times New Roman" panose="02020603050405020304" pitchFamily="18" charset="0"/>
              </a:rPr>
              <a:t>ou</a:t>
            </a:r>
            <a:r>
              <a:rPr lang="en-US" sz="2000" dirty="0">
                <a:latin typeface="SGkClassic" pitchFamily="2" charset="2"/>
                <a:cs typeface="Times New Roman" panose="02020603050405020304" pitchFamily="18" charset="0"/>
              </a:rPr>
              <a:t>/</a:t>
            </a:r>
            <a:r>
              <a:rPr lang="en-US" sz="2000" dirty="0" err="1">
                <a:latin typeface="SGkClassic" pitchFamily="2" charset="2"/>
                <a:cs typeface="Times New Roman" panose="02020603050405020304" pitchFamily="18" charset="0"/>
              </a:rPr>
              <a:t>qei</a:t>
            </a:r>
            <a:r>
              <a:rPr lang="en-US" sz="2000" dirty="0">
                <a:latin typeface="SGkClassic" pitchFamily="2" charset="2"/>
                <a:cs typeface="Times New Roman" panose="02020603050405020304" pitchFamily="18" charset="0"/>
              </a:rPr>
              <a:t> pau/</a:t>
            </a:r>
            <a:r>
              <a:rPr lang="en-US" sz="2000" dirty="0" err="1">
                <a:solidFill>
                  <a:srgbClr val="FF0000"/>
                </a:solidFill>
                <a:latin typeface="SGkClassic" pitchFamily="2" charset="2"/>
                <a:cs typeface="Times New Roman" panose="02020603050405020304" pitchFamily="18" charset="0"/>
              </a:rPr>
              <a:t>s</a:t>
            </a:r>
            <a:r>
              <a:rPr lang="en-US" sz="2000" dirty="0" err="1">
                <a:latin typeface="SGkClassic" pitchFamily="2" charset="2"/>
                <a:cs typeface="Times New Roman" panose="02020603050405020304" pitchFamily="18" charset="0"/>
              </a:rPr>
              <a:t>onta</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06828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a:latin typeface="Times New Roman" panose="02020603050405020304" pitchFamily="18" charset="0"/>
                <a:cs typeface="Times New Roman" panose="02020603050405020304" pitchFamily="18" charset="0"/>
              </a:rPr>
              <a:t>Aorist Active Participle</a:t>
            </a:r>
          </a:p>
        </p:txBody>
      </p:sp>
      <p:sp>
        <p:nvSpPr>
          <p:cNvPr id="3" name="Content Placeholder 2"/>
          <p:cNvSpPr>
            <a:spLocks noGrp="1"/>
          </p:cNvSpPr>
          <p:nvPr>
            <p:ph idx="1"/>
          </p:nvPr>
        </p:nvSpPr>
        <p:spPr>
          <a:xfrm>
            <a:off x="0" y="762000"/>
            <a:ext cx="9144000" cy="5364163"/>
          </a:xfrm>
        </p:spPr>
        <p:txBody>
          <a:bodyPr>
            <a:normAutofit/>
          </a:bodyPr>
          <a:lstStyle/>
          <a:p>
            <a:pPr marL="0" indent="0" algn="ctr">
              <a:buNone/>
            </a:pPr>
            <a:r>
              <a:rPr lang="en-US" sz="4000" dirty="0">
                <a:latin typeface="SGkClassic" pitchFamily="2" charset="2"/>
              </a:rPr>
              <a:t>pau/w/</a:t>
            </a:r>
            <a:r>
              <a:rPr lang="en-US" sz="4000" dirty="0">
                <a:latin typeface="Times New Roman" panose="02020603050405020304" pitchFamily="18" charset="0"/>
                <a:cs typeface="Times New Roman" panose="02020603050405020304" pitchFamily="18" charset="0"/>
              </a:rPr>
              <a:t> = “to stop”</a:t>
            </a:r>
            <a:endParaRPr lang="en-US" sz="40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Singular</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Plural</a:t>
            </a:r>
          </a:p>
          <a:p>
            <a:pPr marL="0" indent="0">
              <a:buNone/>
            </a:pPr>
            <a:r>
              <a:rPr lang="en-US" sz="1800" dirty="0">
                <a:latin typeface="Times New Roman" panose="02020603050405020304" pitchFamily="18" charset="0"/>
                <a:cs typeface="Times New Roman" panose="02020603050405020304" pitchFamily="18" charset="0"/>
              </a:rPr>
              <a:t>       mas.                 fem. 	      neut.	        	mas.                   fem.	 neut.</a:t>
            </a:r>
          </a:p>
          <a:p>
            <a:pPr marL="0" indent="0">
              <a:buNone/>
            </a:pPr>
            <a:r>
              <a:rPr lang="en-US" sz="1800" dirty="0">
                <a:latin typeface="Times New Roman" panose="02020603050405020304" pitchFamily="18" charset="0"/>
                <a:cs typeface="Times New Roman" panose="02020603050405020304" pitchFamily="18" charset="0"/>
              </a:rPr>
              <a:t>n.    </a:t>
            </a:r>
            <a:r>
              <a:rPr lang="en-US" sz="1800" dirty="0">
                <a:latin typeface="SGkClassic" pitchFamily="2" charset="2"/>
                <a:cs typeface="Times New Roman" panose="02020603050405020304" pitchFamily="18" charset="0"/>
              </a:rPr>
              <a:t>pau/</a:t>
            </a:r>
            <a:r>
              <a:rPr lang="en-US" sz="1800" dirty="0" err="1">
                <a:latin typeface="SGkClassic" pitchFamily="2" charset="2"/>
                <a:cs typeface="Times New Roman" panose="02020603050405020304" pitchFamily="18" charset="0"/>
              </a:rPr>
              <a:t>qej</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qeqe</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qen</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qentej</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qeqei</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qenta</a:t>
            </a:r>
            <a:endParaRPr lang="en-US" sz="1800" dirty="0">
              <a:latin typeface="SGkClassic" pitchFamily="2" charset="2"/>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g.</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qentoj</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shj</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qentoj</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ntwn</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pauqesw</a:t>
            </a:r>
            <a:r>
              <a:rPr lang="en-US" sz="1800" dirty="0">
                <a:latin typeface="SGkClassic" pitchFamily="2" charset="2"/>
                <a:cs typeface="Times New Roman" panose="02020603050405020304" pitchFamily="18" charset="0"/>
              </a:rPr>
              <a:t>=n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ntwn</a:t>
            </a:r>
            <a:r>
              <a:rPr lang="en-US" sz="1800" dirty="0">
                <a:latin typeface="SGkClassic" pitchFamily="2" charset="2"/>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d.   </a:t>
            </a:r>
            <a:r>
              <a:rPr lang="en-US" sz="1800" dirty="0">
                <a:latin typeface="SGkClassic" pitchFamily="2" charset="2"/>
                <a:cs typeface="Times New Roman" panose="02020603050405020304" pitchFamily="18" charset="0"/>
              </a:rPr>
              <a:t>pau/</a:t>
            </a:r>
            <a:r>
              <a:rPr lang="en-US" sz="1800" dirty="0" err="1">
                <a:latin typeface="SGkClassic" pitchFamily="2" charset="2"/>
                <a:cs typeface="Times New Roman" panose="02020603050405020304" pitchFamily="18" charset="0"/>
              </a:rPr>
              <a:t>qenti</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/s$   pau/</a:t>
            </a:r>
            <a:r>
              <a:rPr lang="en-US" sz="1800" dirty="0" err="1">
                <a:latin typeface="SGkClassic" pitchFamily="2" charset="2"/>
                <a:cs typeface="Times New Roman" panose="02020603050405020304" pitchFamily="18" charset="0"/>
              </a:rPr>
              <a:t>qenti</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qesi</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qeij</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qesi</a:t>
            </a: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a.   </a:t>
            </a:r>
            <a:r>
              <a:rPr lang="en-US" sz="1800" dirty="0">
                <a:latin typeface="SGkClassic" pitchFamily="2" charset="2"/>
                <a:cs typeface="Times New Roman" panose="02020603050405020304" pitchFamily="18" charset="0"/>
              </a:rPr>
              <a:t>pau/</a:t>
            </a:r>
            <a:r>
              <a:rPr lang="en-US" sz="1800" dirty="0" err="1">
                <a:latin typeface="SGkClassic" pitchFamily="2" charset="2"/>
                <a:cs typeface="Times New Roman" panose="02020603050405020304" pitchFamily="18" charset="0"/>
              </a:rPr>
              <a:t>qenta</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qeqen</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qen</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qentaj</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qej</a:t>
            </a:r>
            <a:r>
              <a:rPr lang="en-US" sz="1800" dirty="0">
                <a:latin typeface="SGkClassic" pitchFamily="2" charset="2"/>
                <a:cs typeface="Times New Roman" panose="02020603050405020304" pitchFamily="18" charset="0"/>
              </a:rPr>
              <a:t>   pau/</a:t>
            </a:r>
            <a:r>
              <a:rPr lang="en-US" sz="1800" dirty="0" err="1">
                <a:latin typeface="SGkClassic" pitchFamily="2" charset="2"/>
                <a:cs typeface="Times New Roman" panose="02020603050405020304" pitchFamily="18" charset="0"/>
              </a:rPr>
              <a:t>qenta</a:t>
            </a:r>
            <a:endParaRPr lang="en-US" sz="18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lgn="ctr">
              <a:buNone/>
            </a:pPr>
            <a:r>
              <a:rPr lang="en-US" dirty="0">
                <a:latin typeface="Times New Roman" panose="02020603050405020304" pitchFamily="18" charset="0"/>
                <a:cs typeface="Times New Roman" panose="02020603050405020304" pitchFamily="18" charset="0"/>
              </a:rPr>
              <a:t>Note that </a:t>
            </a:r>
            <a:r>
              <a:rPr lang="en-US" dirty="0" err="1">
                <a:latin typeface="SGkClassic" pitchFamily="2" charset="2"/>
                <a:cs typeface="Times New Roman" panose="02020603050405020304" pitchFamily="18" charset="0"/>
              </a:rPr>
              <a:t>qe</a:t>
            </a:r>
            <a:r>
              <a:rPr lang="en-US" dirty="0">
                <a:latin typeface="Times New Roman" panose="02020603050405020304" pitchFamily="18" charset="0"/>
                <a:cs typeface="Times New Roman" panose="02020603050405020304" pitchFamily="18" charset="0"/>
              </a:rPr>
              <a:t> replaces </a:t>
            </a:r>
            <a:r>
              <a:rPr lang="en-US" dirty="0">
                <a:latin typeface="SGkClassic" pitchFamily="2" charset="2"/>
                <a:cs typeface="Times New Roman" panose="02020603050405020304" pitchFamily="18" charset="0"/>
              </a:rPr>
              <a:t>o</a:t>
            </a:r>
            <a:r>
              <a:rPr lang="en-US" dirty="0">
                <a:latin typeface="Times New Roman" panose="02020603050405020304" pitchFamily="18" charset="0"/>
                <a:cs typeface="Times New Roman" panose="02020603050405020304" pitchFamily="18" charset="0"/>
              </a:rPr>
              <a:t> and </a:t>
            </a:r>
            <a:r>
              <a:rPr lang="en-US" dirty="0" err="1">
                <a:latin typeface="SGkClassic" pitchFamily="2" charset="2"/>
                <a:cs typeface="Times New Roman" panose="02020603050405020304" pitchFamily="18" charset="0"/>
              </a:rPr>
              <a:t>ou</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00262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a:latin typeface="Times New Roman" panose="02020603050405020304" pitchFamily="18" charset="0"/>
                <a:cs typeface="Times New Roman" panose="02020603050405020304" pitchFamily="18" charset="0"/>
              </a:rPr>
              <a:t>Perfect Active Participle</a:t>
            </a:r>
          </a:p>
        </p:txBody>
      </p:sp>
      <p:sp>
        <p:nvSpPr>
          <p:cNvPr id="3" name="Content Placeholder 2"/>
          <p:cNvSpPr>
            <a:spLocks noGrp="1"/>
          </p:cNvSpPr>
          <p:nvPr>
            <p:ph idx="1"/>
          </p:nvPr>
        </p:nvSpPr>
        <p:spPr>
          <a:xfrm>
            <a:off x="0" y="762000"/>
            <a:ext cx="9144000" cy="5364163"/>
          </a:xfrm>
        </p:spPr>
        <p:txBody>
          <a:bodyPr>
            <a:normAutofit/>
          </a:bodyPr>
          <a:lstStyle/>
          <a:p>
            <a:pPr marL="0" indent="0" algn="ctr">
              <a:buNone/>
            </a:pPr>
            <a:r>
              <a:rPr lang="en-US" sz="4000" dirty="0">
                <a:latin typeface="SGkClassic" pitchFamily="2" charset="2"/>
              </a:rPr>
              <a:t>pau/w/</a:t>
            </a:r>
            <a:r>
              <a:rPr lang="en-US" sz="4000" dirty="0">
                <a:latin typeface="Times New Roman" panose="02020603050405020304" pitchFamily="18" charset="0"/>
                <a:cs typeface="Times New Roman" panose="02020603050405020304" pitchFamily="18" charset="0"/>
              </a:rPr>
              <a:t> = “to stop”</a:t>
            </a:r>
            <a:endParaRPr lang="en-US" sz="40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Singular</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Plural</a:t>
            </a:r>
          </a:p>
          <a:p>
            <a:pPr marL="0" indent="0">
              <a:buNone/>
            </a:pPr>
            <a:r>
              <a:rPr lang="en-US" sz="1800" dirty="0">
                <a:latin typeface="Times New Roman" panose="02020603050405020304" pitchFamily="18" charset="0"/>
                <a:cs typeface="Times New Roman" panose="02020603050405020304" pitchFamily="18" charset="0"/>
              </a:rPr>
              <a:t>      mas. 	              fem.              neut.	            mas.                  fem.	               neut.</a:t>
            </a:r>
          </a:p>
          <a:p>
            <a:pPr marL="0" indent="0">
              <a:buNone/>
            </a:pPr>
            <a:r>
              <a:rPr lang="en-US" sz="1600" dirty="0">
                <a:latin typeface="Times New Roman" panose="02020603050405020304" pitchFamily="18" charset="0"/>
                <a:cs typeface="Times New Roman" panose="02020603050405020304" pitchFamily="18" charset="0"/>
              </a:rPr>
              <a:t>n.    </a:t>
            </a:r>
            <a:r>
              <a:rPr lang="en-US" sz="1600" dirty="0" err="1">
                <a:latin typeface="SGkClassic" pitchFamily="2" charset="2"/>
                <a:cs typeface="Times New Roman" panose="02020603050405020304" pitchFamily="18" charset="0"/>
              </a:rPr>
              <a:t>pepau</a:t>
            </a:r>
            <a:r>
              <a:rPr lang="en-US" sz="1600" dirty="0">
                <a:latin typeface="SGkClassic" pitchFamily="2" charset="2"/>
                <a:cs typeface="Times New Roman" panose="02020603050405020304" pitchFamily="18" charset="0"/>
              </a:rPr>
              <a:t>/</a:t>
            </a:r>
            <a:r>
              <a:rPr lang="en-US" sz="1600" dirty="0" err="1">
                <a:latin typeface="SGkClassic" pitchFamily="2" charset="2"/>
                <a:cs typeface="Times New Roman" panose="02020603050405020304" pitchFamily="18" charset="0"/>
              </a:rPr>
              <a:t>kwj</a:t>
            </a:r>
            <a:r>
              <a:rPr lang="en-US" sz="1600" dirty="0">
                <a:latin typeface="SGkClassic" pitchFamily="2" charset="2"/>
                <a:cs typeface="Times New Roman" panose="02020603050405020304" pitchFamily="18" charset="0"/>
              </a:rPr>
              <a:t>   </a:t>
            </a:r>
            <a:r>
              <a:rPr lang="en-US" sz="1600" dirty="0" err="1">
                <a:latin typeface="SGkClassic" pitchFamily="2" charset="2"/>
                <a:cs typeface="Times New Roman" panose="02020603050405020304" pitchFamily="18" charset="0"/>
              </a:rPr>
              <a:t>pepau</a:t>
            </a:r>
            <a:r>
              <a:rPr lang="en-US" sz="1600" dirty="0">
                <a:latin typeface="SGkClassic" pitchFamily="2" charset="2"/>
                <a:cs typeface="Times New Roman" panose="02020603050405020304" pitchFamily="18" charset="0"/>
              </a:rPr>
              <a:t>/</a:t>
            </a:r>
            <a:r>
              <a:rPr lang="en-US" sz="1600" dirty="0" err="1">
                <a:latin typeface="SGkClassic" pitchFamily="2" charset="2"/>
                <a:cs typeface="Times New Roman" panose="02020603050405020304" pitchFamily="18" charset="0"/>
              </a:rPr>
              <a:t>kui</a:t>
            </a:r>
            <a:r>
              <a:rPr lang="en-US" sz="1600" dirty="0">
                <a:latin typeface="SGkClassic" pitchFamily="2" charset="2"/>
                <a:cs typeface="Times New Roman" panose="02020603050405020304" pitchFamily="18" charset="0"/>
              </a:rPr>
              <a:t>=a  </a:t>
            </a:r>
            <a:r>
              <a:rPr lang="en-US" sz="1600" b="1" dirty="0" err="1">
                <a:solidFill>
                  <a:schemeClr val="accent4">
                    <a:lumMod val="50000"/>
                  </a:schemeClr>
                </a:solidFill>
                <a:latin typeface="SGkClassic" pitchFamily="2" charset="2"/>
                <a:cs typeface="Times New Roman" panose="02020603050405020304" pitchFamily="18" charset="0"/>
              </a:rPr>
              <a:t>pepauko</a:t>
            </a:r>
            <a:r>
              <a:rPr lang="en-US" sz="1600" b="1" dirty="0">
                <a:solidFill>
                  <a:schemeClr val="accent4">
                    <a:lumMod val="50000"/>
                  </a:schemeClr>
                </a:solidFill>
                <a:latin typeface="SGkClassic" pitchFamily="2" charset="2"/>
                <a:cs typeface="Times New Roman" panose="02020603050405020304" pitchFamily="18" charset="0"/>
              </a:rPr>
              <a:t>/j</a:t>
            </a:r>
            <a:r>
              <a:rPr lang="en-US" sz="1600" dirty="0">
                <a:latin typeface="SGkClassic" pitchFamily="2" charset="2"/>
                <a:cs typeface="Times New Roman" panose="02020603050405020304" pitchFamily="18" charset="0"/>
              </a:rPr>
              <a:t>    </a:t>
            </a:r>
            <a:r>
              <a:rPr lang="en-US" sz="1600" dirty="0" err="1">
                <a:latin typeface="SGkClassic" pitchFamily="2" charset="2"/>
                <a:cs typeface="Times New Roman" panose="02020603050405020304" pitchFamily="18" charset="0"/>
              </a:rPr>
              <a:t>pepauko</a:t>
            </a:r>
            <a:r>
              <a:rPr lang="en-US" sz="1600" dirty="0">
                <a:latin typeface="SGkClassic" pitchFamily="2" charset="2"/>
                <a:cs typeface="Times New Roman" panose="02020603050405020304" pitchFamily="18" charset="0"/>
              </a:rPr>
              <a:t>/</a:t>
            </a:r>
            <a:r>
              <a:rPr lang="en-US" sz="1600" dirty="0" err="1">
                <a:latin typeface="SGkClassic" pitchFamily="2" charset="2"/>
                <a:cs typeface="Times New Roman" panose="02020603050405020304" pitchFamily="18" charset="0"/>
              </a:rPr>
              <a:t>tej</a:t>
            </a:r>
            <a:r>
              <a:rPr lang="en-US" sz="1600" dirty="0">
                <a:latin typeface="SGkClassic" pitchFamily="2" charset="2"/>
                <a:cs typeface="Times New Roman" panose="02020603050405020304" pitchFamily="18" charset="0"/>
              </a:rPr>
              <a:t>   </a:t>
            </a:r>
            <a:r>
              <a:rPr lang="en-US" sz="1600" dirty="0" err="1">
                <a:latin typeface="SGkClassic" pitchFamily="2" charset="2"/>
                <a:cs typeface="Times New Roman" panose="02020603050405020304" pitchFamily="18" charset="0"/>
              </a:rPr>
              <a:t>pepaukui</a:t>
            </a:r>
            <a:r>
              <a:rPr lang="en-US" sz="1600" dirty="0">
                <a:latin typeface="SGkClassic" pitchFamily="2" charset="2"/>
                <a:cs typeface="Times New Roman" panose="02020603050405020304" pitchFamily="18" charset="0"/>
              </a:rPr>
              <a:t>=ai   </a:t>
            </a:r>
            <a:r>
              <a:rPr lang="en-US" sz="1600" b="1" dirty="0" err="1">
                <a:solidFill>
                  <a:schemeClr val="accent2">
                    <a:lumMod val="50000"/>
                  </a:schemeClr>
                </a:solidFill>
                <a:latin typeface="SGkClassic" pitchFamily="2" charset="2"/>
                <a:cs typeface="Times New Roman" panose="02020603050405020304" pitchFamily="18" charset="0"/>
              </a:rPr>
              <a:t>pepauko</a:t>
            </a:r>
            <a:r>
              <a:rPr lang="en-US" sz="1600" b="1" dirty="0">
                <a:solidFill>
                  <a:schemeClr val="accent2">
                    <a:lumMod val="50000"/>
                  </a:schemeClr>
                </a:solidFill>
                <a:latin typeface="SGkClassic" pitchFamily="2" charset="2"/>
                <a:cs typeface="Times New Roman" panose="02020603050405020304" pitchFamily="18" charset="0"/>
              </a:rPr>
              <a:t>/ta</a:t>
            </a:r>
          </a:p>
          <a:p>
            <a:pPr marL="0" indent="0">
              <a:buNone/>
            </a:pPr>
            <a:r>
              <a:rPr lang="en-US" sz="1600" dirty="0">
                <a:latin typeface="Times New Roman" panose="02020603050405020304" pitchFamily="18" charset="0"/>
                <a:cs typeface="Times New Roman" panose="02020603050405020304" pitchFamily="18" charset="0"/>
              </a:rPr>
              <a:t>g.</a:t>
            </a:r>
            <a:r>
              <a:rPr lang="en-US" sz="1600" dirty="0">
                <a:latin typeface="SGkClassic" pitchFamily="2" charset="2"/>
                <a:cs typeface="Times New Roman" panose="02020603050405020304" pitchFamily="18" charset="0"/>
              </a:rPr>
              <a:t>  </a:t>
            </a:r>
            <a:r>
              <a:rPr lang="en-US" sz="1600" dirty="0" err="1">
                <a:solidFill>
                  <a:srgbClr val="FF0000"/>
                </a:solidFill>
                <a:latin typeface="SGkClassic" pitchFamily="2" charset="2"/>
                <a:cs typeface="Times New Roman" panose="02020603050405020304" pitchFamily="18" charset="0"/>
              </a:rPr>
              <a:t>pepauko</a:t>
            </a:r>
            <a:r>
              <a:rPr lang="en-US" sz="1600" dirty="0">
                <a:solidFill>
                  <a:srgbClr val="FF0000"/>
                </a:solidFill>
                <a:latin typeface="SGkClassic" pitchFamily="2" charset="2"/>
                <a:cs typeface="Times New Roman" panose="02020603050405020304" pitchFamily="18" charset="0"/>
              </a:rPr>
              <a:t>/</a:t>
            </a:r>
            <a:r>
              <a:rPr lang="en-US" sz="1600" dirty="0" err="1">
                <a:solidFill>
                  <a:srgbClr val="FF0000"/>
                </a:solidFill>
                <a:latin typeface="SGkClassic" pitchFamily="2" charset="2"/>
                <a:cs typeface="Times New Roman" panose="02020603050405020304" pitchFamily="18" charset="0"/>
              </a:rPr>
              <a:t>toj</a:t>
            </a:r>
            <a:r>
              <a:rPr lang="en-US" sz="1600" dirty="0">
                <a:latin typeface="SGkClassic" pitchFamily="2" charset="2"/>
                <a:cs typeface="Times New Roman" panose="02020603050405020304" pitchFamily="18" charset="0"/>
              </a:rPr>
              <a:t> </a:t>
            </a:r>
            <a:r>
              <a:rPr lang="en-US" sz="1600" dirty="0" err="1">
                <a:latin typeface="SGkClassic" pitchFamily="2" charset="2"/>
                <a:cs typeface="Times New Roman" panose="02020603050405020304" pitchFamily="18" charset="0"/>
              </a:rPr>
              <a:t>pepaukui</a:t>
            </a:r>
            <a:r>
              <a:rPr lang="en-US" sz="1600" dirty="0">
                <a:latin typeface="SGkClassic" pitchFamily="2" charset="2"/>
                <a:cs typeface="Times New Roman" panose="02020603050405020304" pitchFamily="18" charset="0"/>
              </a:rPr>
              <a:t>/</a:t>
            </a:r>
            <a:r>
              <a:rPr lang="en-US" sz="1600" dirty="0" err="1">
                <a:latin typeface="SGkClassic" pitchFamily="2" charset="2"/>
                <a:cs typeface="Times New Roman" panose="02020603050405020304" pitchFamily="18" charset="0"/>
              </a:rPr>
              <a:t>aj</a:t>
            </a:r>
            <a:r>
              <a:rPr lang="en-US" sz="1600" dirty="0">
                <a:latin typeface="SGkClassic" pitchFamily="2" charset="2"/>
                <a:cs typeface="Times New Roman" panose="02020603050405020304" pitchFamily="18" charset="0"/>
              </a:rPr>
              <a:t> </a:t>
            </a:r>
            <a:r>
              <a:rPr lang="en-US" sz="1600" dirty="0" err="1">
                <a:solidFill>
                  <a:srgbClr val="FF0000"/>
                </a:solidFill>
                <a:latin typeface="SGkClassic" pitchFamily="2" charset="2"/>
                <a:cs typeface="Times New Roman" panose="02020603050405020304" pitchFamily="18" charset="0"/>
              </a:rPr>
              <a:t>pepauko</a:t>
            </a:r>
            <a:r>
              <a:rPr lang="en-US" sz="1600" dirty="0">
                <a:solidFill>
                  <a:srgbClr val="FF0000"/>
                </a:solidFill>
                <a:latin typeface="SGkClassic" pitchFamily="2" charset="2"/>
                <a:cs typeface="Times New Roman" panose="02020603050405020304" pitchFamily="18" charset="0"/>
              </a:rPr>
              <a:t>/</a:t>
            </a:r>
            <a:r>
              <a:rPr lang="en-US" sz="1600" dirty="0" err="1">
                <a:solidFill>
                  <a:srgbClr val="FF0000"/>
                </a:solidFill>
                <a:latin typeface="SGkClassic" pitchFamily="2" charset="2"/>
                <a:cs typeface="Times New Roman" panose="02020603050405020304" pitchFamily="18" charset="0"/>
              </a:rPr>
              <a:t>toj</a:t>
            </a:r>
            <a:r>
              <a:rPr lang="en-US" sz="1600" dirty="0">
                <a:solidFill>
                  <a:srgbClr val="C00000"/>
                </a:solidFill>
                <a:latin typeface="SGkClassic" pitchFamily="2" charset="2"/>
                <a:cs typeface="Times New Roman" panose="02020603050405020304" pitchFamily="18" charset="0"/>
              </a:rPr>
              <a:t>  </a:t>
            </a:r>
            <a:r>
              <a:rPr lang="en-US" sz="1600" dirty="0" err="1">
                <a:solidFill>
                  <a:srgbClr val="002060"/>
                </a:solidFill>
                <a:latin typeface="SGkClassic" pitchFamily="2" charset="2"/>
                <a:cs typeface="Times New Roman" panose="02020603050405020304" pitchFamily="18" charset="0"/>
              </a:rPr>
              <a:t>pepauko</a:t>
            </a:r>
            <a:r>
              <a:rPr lang="en-US" sz="1600" dirty="0">
                <a:solidFill>
                  <a:srgbClr val="002060"/>
                </a:solidFill>
                <a:latin typeface="SGkClassic" pitchFamily="2" charset="2"/>
                <a:cs typeface="Times New Roman" panose="02020603050405020304" pitchFamily="18" charset="0"/>
              </a:rPr>
              <a:t>/</a:t>
            </a:r>
            <a:r>
              <a:rPr lang="en-US" sz="1600" dirty="0" err="1">
                <a:solidFill>
                  <a:srgbClr val="002060"/>
                </a:solidFill>
                <a:latin typeface="SGkClassic" pitchFamily="2" charset="2"/>
                <a:cs typeface="Times New Roman" panose="02020603050405020304" pitchFamily="18" charset="0"/>
              </a:rPr>
              <a:t>twn</a:t>
            </a:r>
            <a:r>
              <a:rPr lang="en-US" sz="1600" dirty="0">
                <a:latin typeface="SGkClassic" pitchFamily="2" charset="2"/>
                <a:cs typeface="Times New Roman" panose="02020603050405020304" pitchFamily="18" charset="0"/>
              </a:rPr>
              <a:t>  </a:t>
            </a:r>
            <a:r>
              <a:rPr lang="en-US" sz="1600" dirty="0" err="1">
                <a:latin typeface="SGkClassic" pitchFamily="2" charset="2"/>
                <a:cs typeface="Times New Roman" panose="02020603050405020304" pitchFamily="18" charset="0"/>
              </a:rPr>
              <a:t>pepaukuiw</a:t>
            </a:r>
            <a:r>
              <a:rPr lang="en-US" sz="1600" dirty="0">
                <a:latin typeface="SGkClassic" pitchFamily="2" charset="2"/>
                <a:cs typeface="Times New Roman" panose="02020603050405020304" pitchFamily="18" charset="0"/>
              </a:rPr>
              <a:t>=n  </a:t>
            </a:r>
            <a:r>
              <a:rPr lang="en-US" sz="1600" dirty="0" err="1">
                <a:solidFill>
                  <a:srgbClr val="002060"/>
                </a:solidFill>
                <a:latin typeface="SGkClassic" pitchFamily="2" charset="2"/>
                <a:cs typeface="Times New Roman" panose="02020603050405020304" pitchFamily="18" charset="0"/>
              </a:rPr>
              <a:t>pepauko</a:t>
            </a:r>
            <a:r>
              <a:rPr lang="en-US" sz="1600" dirty="0">
                <a:solidFill>
                  <a:srgbClr val="002060"/>
                </a:solidFill>
                <a:latin typeface="SGkClassic" pitchFamily="2" charset="2"/>
                <a:cs typeface="Times New Roman" panose="02020603050405020304" pitchFamily="18" charset="0"/>
              </a:rPr>
              <a:t>/</a:t>
            </a:r>
            <a:r>
              <a:rPr lang="en-US" sz="1600" dirty="0" err="1">
                <a:solidFill>
                  <a:srgbClr val="002060"/>
                </a:solidFill>
                <a:latin typeface="SGkClassic" pitchFamily="2" charset="2"/>
                <a:cs typeface="Times New Roman" panose="02020603050405020304" pitchFamily="18" charset="0"/>
              </a:rPr>
              <a:t>twn</a:t>
            </a:r>
            <a:r>
              <a:rPr lang="en-US" sz="1600" dirty="0">
                <a:latin typeface="SGkClassic" pitchFamily="2" charset="2"/>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pPr marL="0" indent="0">
              <a:buNone/>
            </a:pPr>
            <a:r>
              <a:rPr lang="en-US" sz="1600" dirty="0">
                <a:latin typeface="Times New Roman" panose="02020603050405020304" pitchFamily="18" charset="0"/>
                <a:cs typeface="Times New Roman" panose="02020603050405020304" pitchFamily="18" charset="0"/>
              </a:rPr>
              <a:t>d.   </a:t>
            </a:r>
            <a:r>
              <a:rPr lang="en-US" sz="1600" dirty="0" err="1">
                <a:latin typeface="SGkClassic" pitchFamily="2" charset="2"/>
                <a:cs typeface="Times New Roman" panose="02020603050405020304" pitchFamily="18" charset="0"/>
              </a:rPr>
              <a:t>pepauko</a:t>
            </a:r>
            <a:r>
              <a:rPr lang="en-US" sz="1600" dirty="0">
                <a:latin typeface="SGkClassic" pitchFamily="2" charset="2"/>
                <a:cs typeface="Times New Roman" panose="02020603050405020304" pitchFamily="18" charset="0"/>
              </a:rPr>
              <a:t>/</a:t>
            </a:r>
            <a:r>
              <a:rPr lang="en-US" sz="1600" dirty="0" err="1">
                <a:latin typeface="SGkClassic" pitchFamily="2" charset="2"/>
                <a:cs typeface="Times New Roman" panose="02020603050405020304" pitchFamily="18" charset="0"/>
              </a:rPr>
              <a:t>ti</a:t>
            </a:r>
            <a:r>
              <a:rPr lang="en-US" sz="1600" dirty="0">
                <a:latin typeface="SGkClassic" pitchFamily="2" charset="2"/>
                <a:cs typeface="Times New Roman" panose="02020603050405020304" pitchFamily="18" charset="0"/>
              </a:rPr>
              <a:t>   </a:t>
            </a:r>
            <a:r>
              <a:rPr lang="en-US" sz="1600" dirty="0" err="1">
                <a:latin typeface="SGkClassic" pitchFamily="2" charset="2"/>
                <a:cs typeface="Times New Roman" panose="02020603050405020304" pitchFamily="18" charset="0"/>
              </a:rPr>
              <a:t>pepaukui</a:t>
            </a:r>
            <a:r>
              <a:rPr lang="en-US" sz="1600" dirty="0">
                <a:latin typeface="SGkClassic" pitchFamily="2" charset="2"/>
                <a:cs typeface="Times New Roman" panose="02020603050405020304" pitchFamily="18" charset="0"/>
              </a:rPr>
              <a:t>/#  </a:t>
            </a:r>
            <a:r>
              <a:rPr lang="en-US" sz="1600" dirty="0" err="1">
                <a:latin typeface="SGkClassic" pitchFamily="2" charset="2"/>
                <a:cs typeface="Times New Roman" panose="02020603050405020304" pitchFamily="18" charset="0"/>
              </a:rPr>
              <a:t>pepauko</a:t>
            </a:r>
            <a:r>
              <a:rPr lang="en-US" sz="1600" dirty="0">
                <a:latin typeface="SGkClassic" pitchFamily="2" charset="2"/>
                <a:cs typeface="Times New Roman" panose="02020603050405020304" pitchFamily="18" charset="0"/>
              </a:rPr>
              <a:t>/</a:t>
            </a:r>
            <a:r>
              <a:rPr lang="en-US" sz="1600" dirty="0" err="1">
                <a:latin typeface="SGkClassic" pitchFamily="2" charset="2"/>
                <a:cs typeface="Times New Roman" panose="02020603050405020304" pitchFamily="18" charset="0"/>
              </a:rPr>
              <a:t>ti</a:t>
            </a:r>
            <a:r>
              <a:rPr lang="en-US" sz="1600" dirty="0">
                <a:latin typeface="SGkClassic" pitchFamily="2" charset="2"/>
                <a:cs typeface="Times New Roman" panose="02020603050405020304" pitchFamily="18" charset="0"/>
              </a:rPr>
              <a:t>    </a:t>
            </a:r>
            <a:r>
              <a:rPr lang="en-US" sz="1600" b="1" dirty="0" err="1">
                <a:solidFill>
                  <a:schemeClr val="accent5">
                    <a:lumMod val="50000"/>
                  </a:schemeClr>
                </a:solidFill>
                <a:latin typeface="SGkClassic" pitchFamily="2" charset="2"/>
                <a:cs typeface="Times New Roman" panose="02020603050405020304" pitchFamily="18" charset="0"/>
              </a:rPr>
              <a:t>pepauko</a:t>
            </a:r>
            <a:r>
              <a:rPr lang="en-US" sz="1600" b="1" dirty="0">
                <a:solidFill>
                  <a:schemeClr val="accent5">
                    <a:lumMod val="50000"/>
                  </a:schemeClr>
                </a:solidFill>
                <a:latin typeface="SGkClassic" pitchFamily="2" charset="2"/>
                <a:cs typeface="Times New Roman" panose="02020603050405020304" pitchFamily="18" charset="0"/>
              </a:rPr>
              <a:t>/</a:t>
            </a:r>
            <a:r>
              <a:rPr lang="en-US" sz="1600" b="1" dirty="0" err="1">
                <a:solidFill>
                  <a:schemeClr val="accent5">
                    <a:lumMod val="50000"/>
                  </a:schemeClr>
                </a:solidFill>
                <a:latin typeface="SGkClassic" pitchFamily="2" charset="2"/>
                <a:cs typeface="Times New Roman" panose="02020603050405020304" pitchFamily="18" charset="0"/>
              </a:rPr>
              <a:t>si</a:t>
            </a:r>
            <a:r>
              <a:rPr lang="en-US" sz="1600" dirty="0">
                <a:latin typeface="SGkClassic" pitchFamily="2" charset="2"/>
                <a:cs typeface="Times New Roman" panose="02020603050405020304" pitchFamily="18" charset="0"/>
              </a:rPr>
              <a:t>   </a:t>
            </a:r>
            <a:r>
              <a:rPr lang="en-US" sz="1600" dirty="0" err="1">
                <a:latin typeface="SGkClassic" pitchFamily="2" charset="2"/>
                <a:cs typeface="Times New Roman" panose="02020603050405020304" pitchFamily="18" charset="0"/>
              </a:rPr>
              <a:t>pepaukui</a:t>
            </a:r>
            <a:r>
              <a:rPr lang="en-US" sz="1600" dirty="0">
                <a:latin typeface="SGkClassic" pitchFamily="2" charset="2"/>
                <a:cs typeface="Times New Roman" panose="02020603050405020304" pitchFamily="18" charset="0"/>
              </a:rPr>
              <a:t>/</a:t>
            </a:r>
            <a:r>
              <a:rPr lang="en-US" sz="1600" dirty="0" err="1">
                <a:latin typeface="SGkClassic" pitchFamily="2" charset="2"/>
                <a:cs typeface="Times New Roman" panose="02020603050405020304" pitchFamily="18" charset="0"/>
              </a:rPr>
              <a:t>aij</a:t>
            </a:r>
            <a:r>
              <a:rPr lang="en-US" sz="1600" dirty="0">
                <a:latin typeface="SGkClassic" pitchFamily="2" charset="2"/>
                <a:cs typeface="Times New Roman" panose="02020603050405020304" pitchFamily="18" charset="0"/>
              </a:rPr>
              <a:t>  </a:t>
            </a:r>
            <a:r>
              <a:rPr lang="en-US" sz="1600" b="1" dirty="0" err="1">
                <a:solidFill>
                  <a:schemeClr val="accent5">
                    <a:lumMod val="50000"/>
                  </a:schemeClr>
                </a:solidFill>
                <a:latin typeface="SGkClassic" pitchFamily="2" charset="2"/>
                <a:cs typeface="Times New Roman" panose="02020603050405020304" pitchFamily="18" charset="0"/>
              </a:rPr>
              <a:t>pepauko</a:t>
            </a:r>
            <a:r>
              <a:rPr lang="en-US" sz="1600" b="1" dirty="0">
                <a:solidFill>
                  <a:schemeClr val="accent5">
                    <a:lumMod val="50000"/>
                  </a:schemeClr>
                </a:solidFill>
                <a:latin typeface="SGkClassic" pitchFamily="2" charset="2"/>
                <a:cs typeface="Times New Roman" panose="02020603050405020304" pitchFamily="18" charset="0"/>
              </a:rPr>
              <a:t>/</a:t>
            </a:r>
            <a:r>
              <a:rPr lang="en-US" sz="1600" b="1" dirty="0" err="1">
                <a:solidFill>
                  <a:schemeClr val="accent5">
                    <a:lumMod val="50000"/>
                  </a:schemeClr>
                </a:solidFill>
                <a:latin typeface="SGkClassic" pitchFamily="2" charset="2"/>
                <a:cs typeface="Times New Roman" panose="02020603050405020304" pitchFamily="18" charset="0"/>
              </a:rPr>
              <a:t>si</a:t>
            </a:r>
            <a:endParaRPr lang="en-US" sz="1600" b="1" dirty="0">
              <a:solidFill>
                <a:schemeClr val="accent5">
                  <a:lumMod val="50000"/>
                </a:schemeClr>
              </a:solidFill>
              <a:latin typeface="Times New Roman" panose="02020603050405020304" pitchFamily="18" charset="0"/>
              <a:cs typeface="Times New Roman" panose="02020603050405020304" pitchFamily="18" charset="0"/>
            </a:endParaRPr>
          </a:p>
          <a:p>
            <a:pPr marL="0" indent="0">
              <a:buNone/>
            </a:pPr>
            <a:r>
              <a:rPr lang="en-US" sz="1600" dirty="0">
                <a:latin typeface="Times New Roman" panose="02020603050405020304" pitchFamily="18" charset="0"/>
                <a:cs typeface="Times New Roman" panose="02020603050405020304" pitchFamily="18" charset="0"/>
              </a:rPr>
              <a:t>a.   </a:t>
            </a:r>
            <a:r>
              <a:rPr lang="en-US" sz="1600" dirty="0" err="1">
                <a:latin typeface="SGkClassic" pitchFamily="2" charset="2"/>
                <a:cs typeface="Times New Roman" panose="02020603050405020304" pitchFamily="18" charset="0"/>
              </a:rPr>
              <a:t>pepauko</a:t>
            </a:r>
            <a:r>
              <a:rPr lang="en-US" sz="1600" dirty="0">
                <a:latin typeface="SGkClassic" pitchFamily="2" charset="2"/>
                <a:cs typeface="Times New Roman" panose="02020603050405020304" pitchFamily="18" charset="0"/>
              </a:rPr>
              <a:t>/ta   </a:t>
            </a:r>
            <a:r>
              <a:rPr lang="en-US" sz="1600" dirty="0" err="1">
                <a:latin typeface="SGkClassic" pitchFamily="2" charset="2"/>
                <a:cs typeface="Times New Roman" panose="02020603050405020304" pitchFamily="18" charset="0"/>
              </a:rPr>
              <a:t>pepaukui</a:t>
            </a:r>
            <a:r>
              <a:rPr lang="en-US" sz="1600" dirty="0">
                <a:latin typeface="SGkClassic" pitchFamily="2" charset="2"/>
                <a:cs typeface="Times New Roman" panose="02020603050405020304" pitchFamily="18" charset="0"/>
              </a:rPr>
              <a:t>=an </a:t>
            </a:r>
            <a:r>
              <a:rPr lang="en-US" sz="1600" b="1" dirty="0" err="1">
                <a:solidFill>
                  <a:schemeClr val="accent4">
                    <a:lumMod val="50000"/>
                  </a:schemeClr>
                </a:solidFill>
                <a:latin typeface="SGkClassic" pitchFamily="2" charset="2"/>
                <a:cs typeface="Times New Roman" panose="02020603050405020304" pitchFamily="18" charset="0"/>
              </a:rPr>
              <a:t>pepauko</a:t>
            </a:r>
            <a:r>
              <a:rPr lang="en-US" sz="1600" b="1" dirty="0">
                <a:solidFill>
                  <a:schemeClr val="accent4">
                    <a:lumMod val="50000"/>
                  </a:schemeClr>
                </a:solidFill>
                <a:latin typeface="SGkClassic" pitchFamily="2" charset="2"/>
                <a:cs typeface="Times New Roman" panose="02020603050405020304" pitchFamily="18" charset="0"/>
              </a:rPr>
              <a:t>/j    </a:t>
            </a:r>
            <a:r>
              <a:rPr lang="en-US" sz="1600" dirty="0" err="1">
                <a:latin typeface="SGkClassic" pitchFamily="2" charset="2"/>
                <a:cs typeface="Times New Roman" panose="02020603050405020304" pitchFamily="18" charset="0"/>
              </a:rPr>
              <a:t>pepauko</a:t>
            </a:r>
            <a:r>
              <a:rPr lang="en-US" sz="1600" dirty="0">
                <a:latin typeface="SGkClassic" pitchFamily="2" charset="2"/>
                <a:cs typeface="Times New Roman" panose="02020603050405020304" pitchFamily="18" charset="0"/>
              </a:rPr>
              <a:t>/</a:t>
            </a:r>
            <a:r>
              <a:rPr lang="en-US" sz="1600" dirty="0" err="1">
                <a:latin typeface="SGkClassic" pitchFamily="2" charset="2"/>
                <a:cs typeface="Times New Roman" panose="02020603050405020304" pitchFamily="18" charset="0"/>
              </a:rPr>
              <a:t>taj</a:t>
            </a:r>
            <a:r>
              <a:rPr lang="en-US" sz="1600" dirty="0">
                <a:latin typeface="SGkClassic" pitchFamily="2" charset="2"/>
                <a:cs typeface="Times New Roman" panose="02020603050405020304" pitchFamily="18" charset="0"/>
              </a:rPr>
              <a:t>  </a:t>
            </a:r>
            <a:r>
              <a:rPr lang="en-US" sz="1600" dirty="0" err="1">
                <a:latin typeface="SGkClassic" pitchFamily="2" charset="2"/>
                <a:cs typeface="Times New Roman" panose="02020603050405020304" pitchFamily="18" charset="0"/>
              </a:rPr>
              <a:t>pepaukui</a:t>
            </a:r>
            <a:r>
              <a:rPr lang="en-US" sz="1600" dirty="0">
                <a:latin typeface="SGkClassic" pitchFamily="2" charset="2"/>
                <a:cs typeface="Times New Roman" panose="02020603050405020304" pitchFamily="18" charset="0"/>
              </a:rPr>
              <a:t>/</a:t>
            </a:r>
            <a:r>
              <a:rPr lang="en-US" sz="1600" dirty="0" err="1">
                <a:latin typeface="SGkClassic" pitchFamily="2" charset="2"/>
                <a:cs typeface="Times New Roman" panose="02020603050405020304" pitchFamily="18" charset="0"/>
              </a:rPr>
              <a:t>aj</a:t>
            </a:r>
            <a:r>
              <a:rPr lang="en-US" sz="1600" dirty="0">
                <a:latin typeface="SGkClassic" pitchFamily="2" charset="2"/>
                <a:cs typeface="Times New Roman" panose="02020603050405020304" pitchFamily="18" charset="0"/>
              </a:rPr>
              <a:t>   </a:t>
            </a:r>
            <a:r>
              <a:rPr lang="en-US" sz="1600" b="1" dirty="0" err="1">
                <a:solidFill>
                  <a:schemeClr val="accent2">
                    <a:lumMod val="50000"/>
                  </a:schemeClr>
                </a:solidFill>
                <a:latin typeface="SGkClassic" pitchFamily="2" charset="2"/>
                <a:cs typeface="Times New Roman" panose="02020603050405020304" pitchFamily="18" charset="0"/>
              </a:rPr>
              <a:t>pepauko</a:t>
            </a:r>
            <a:r>
              <a:rPr lang="en-US" sz="1600" b="1" dirty="0">
                <a:solidFill>
                  <a:schemeClr val="accent2">
                    <a:lumMod val="50000"/>
                  </a:schemeClr>
                </a:solidFill>
                <a:latin typeface="SGkClassic" pitchFamily="2" charset="2"/>
                <a:cs typeface="Times New Roman" panose="02020603050405020304" pitchFamily="18" charset="0"/>
              </a:rPr>
              <a:t>/ta</a:t>
            </a:r>
            <a:endParaRPr lang="en-US" sz="1600" b="1" dirty="0">
              <a:solidFill>
                <a:schemeClr val="accent2">
                  <a:lumMod val="50000"/>
                </a:schemeClr>
              </a:solidFill>
              <a:latin typeface="Times New Roman" panose="02020603050405020304" pitchFamily="18" charset="0"/>
              <a:cs typeface="Times New Roman" panose="02020603050405020304" pitchFamily="18" charset="0"/>
            </a:endParaRPr>
          </a:p>
          <a:p>
            <a:pPr marL="0" indent="0">
              <a:buNone/>
            </a:pPr>
            <a:endParaRPr lang="en-US" sz="1600" dirty="0">
              <a:latin typeface="Times New Roman" panose="02020603050405020304" pitchFamily="18" charset="0"/>
              <a:cs typeface="Times New Roman" panose="02020603050405020304" pitchFamily="18" charset="0"/>
            </a:endParaRPr>
          </a:p>
          <a:p>
            <a:pPr marL="0" indent="0" algn="ctr">
              <a:buNone/>
            </a:pPr>
            <a:r>
              <a:rPr lang="en-US" dirty="0">
                <a:latin typeface="Times New Roman" panose="02020603050405020304" pitchFamily="18" charset="0"/>
                <a:cs typeface="Times New Roman" panose="02020603050405020304" pitchFamily="18" charset="0"/>
              </a:rPr>
              <a:t>Note that </a:t>
            </a:r>
            <a:r>
              <a:rPr lang="en-US" dirty="0">
                <a:latin typeface="SGkClassic" pitchFamily="2" charset="2"/>
                <a:cs typeface="Times New Roman" panose="02020603050405020304" pitchFamily="18" charset="0"/>
              </a:rPr>
              <a:t>ko</a:t>
            </a:r>
            <a:r>
              <a:rPr lang="en-US" dirty="0">
                <a:latin typeface="Times New Roman" panose="02020603050405020304" pitchFamily="18" charset="0"/>
                <a:cs typeface="Times New Roman" panose="02020603050405020304" pitchFamily="18" charset="0"/>
              </a:rPr>
              <a:t> (masculine and neuter) or </a:t>
            </a:r>
            <a:r>
              <a:rPr lang="en-US" dirty="0" err="1">
                <a:latin typeface="SGkClassic" pitchFamily="2" charset="2"/>
                <a:cs typeface="Times New Roman" panose="02020603050405020304" pitchFamily="18" charset="0"/>
              </a:rPr>
              <a:t>ku</a:t>
            </a:r>
            <a:r>
              <a:rPr lang="en-US" dirty="0">
                <a:latin typeface="Times New Roman" panose="02020603050405020304" pitchFamily="18" charset="0"/>
                <a:cs typeface="Times New Roman" panose="02020603050405020304" pitchFamily="18" charset="0"/>
              </a:rPr>
              <a:t> (feminine) replaces </a:t>
            </a:r>
            <a:r>
              <a:rPr lang="en-US" dirty="0" err="1">
                <a:latin typeface="SGkClassic" pitchFamily="2" charset="2"/>
                <a:cs typeface="Times New Roman" panose="02020603050405020304" pitchFamily="18" charset="0"/>
              </a:rPr>
              <a:t>qe</a:t>
            </a:r>
            <a:r>
              <a:rPr lang="en-US" dirty="0">
                <a:latin typeface="Times New Roman" panose="02020603050405020304" pitchFamily="18" charset="0"/>
                <a:cs typeface="Times New Roman" panose="02020603050405020304" pitchFamily="18" charset="0"/>
              </a:rPr>
              <a:t> (the aorist indicator)</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45089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a:latin typeface="Times New Roman" panose="02020603050405020304" pitchFamily="18" charset="0"/>
                <a:cs typeface="Times New Roman" panose="02020603050405020304" pitchFamily="18" charset="0"/>
              </a:rPr>
              <a:t>Aorist Passive Participle</a:t>
            </a:r>
          </a:p>
        </p:txBody>
      </p:sp>
      <p:sp>
        <p:nvSpPr>
          <p:cNvPr id="3" name="Content Placeholder 2"/>
          <p:cNvSpPr>
            <a:spLocks noGrp="1"/>
          </p:cNvSpPr>
          <p:nvPr>
            <p:ph idx="1"/>
          </p:nvPr>
        </p:nvSpPr>
        <p:spPr>
          <a:xfrm>
            <a:off x="0" y="762000"/>
            <a:ext cx="9144000" cy="5364163"/>
          </a:xfrm>
        </p:spPr>
        <p:txBody>
          <a:bodyPr>
            <a:normAutofit/>
          </a:bodyPr>
          <a:lstStyle/>
          <a:p>
            <a:pPr marL="0" indent="0" algn="ctr">
              <a:buNone/>
            </a:pPr>
            <a:r>
              <a:rPr lang="en-US" sz="4000" dirty="0">
                <a:latin typeface="SGkClassic" pitchFamily="2" charset="2"/>
              </a:rPr>
              <a:t>pau/w/</a:t>
            </a:r>
            <a:r>
              <a:rPr lang="en-US" sz="4000" dirty="0">
                <a:latin typeface="Times New Roman" panose="02020603050405020304" pitchFamily="18" charset="0"/>
                <a:cs typeface="Times New Roman" panose="02020603050405020304" pitchFamily="18" charset="0"/>
              </a:rPr>
              <a:t> = “to stop”</a:t>
            </a:r>
            <a:endParaRPr lang="en-US" sz="40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Singular</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Plural</a:t>
            </a:r>
          </a:p>
          <a:p>
            <a:pPr marL="0" indent="0">
              <a:buNone/>
            </a:pPr>
            <a:r>
              <a:rPr lang="en-US" sz="1800" dirty="0">
                <a:latin typeface="Times New Roman" panose="02020603050405020304" pitchFamily="18" charset="0"/>
                <a:cs typeface="Times New Roman" panose="02020603050405020304" pitchFamily="18" charset="0"/>
              </a:rPr>
              <a:t>        mas. 	fem.                 neut.        	mas.                   fem.	    neut.</a:t>
            </a:r>
          </a:p>
          <a:p>
            <a:pPr marL="0" indent="0">
              <a:buNone/>
            </a:pPr>
            <a:r>
              <a:rPr lang="en-US" sz="1800" dirty="0">
                <a:latin typeface="Times New Roman" panose="02020603050405020304" pitchFamily="18" charset="0"/>
                <a:cs typeface="Times New Roman" panose="02020603050405020304" pitchFamily="18" charset="0"/>
              </a:rPr>
              <a:t>n.    </a:t>
            </a:r>
            <a:r>
              <a:rPr lang="en-US" sz="1800" dirty="0" err="1">
                <a:latin typeface="SGkClassic" pitchFamily="2" charset="2"/>
                <a:cs typeface="Times New Roman" panose="02020603050405020304" pitchFamily="18" charset="0"/>
              </a:rPr>
              <a:t>pauqei</a:t>
            </a:r>
            <a:r>
              <a:rPr lang="en-US" sz="1800" dirty="0">
                <a:latin typeface="SGkClassic" pitchFamily="2" charset="2"/>
                <a:cs typeface="Times New Roman" panose="02020603050405020304" pitchFamily="18" charset="0"/>
              </a:rPr>
              <a:t>/j     </a:t>
            </a:r>
            <a:r>
              <a:rPr lang="en-US" sz="1800" dirty="0" err="1">
                <a:latin typeface="SGkClassic" pitchFamily="2" charset="2"/>
                <a:cs typeface="Times New Roman" panose="02020603050405020304" pitchFamily="18" charset="0"/>
              </a:rPr>
              <a:t>pauqei</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sa</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/n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ntej</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pauqei</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sai</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nta</a:t>
            </a:r>
            <a:endParaRPr lang="en-US" sz="1800" dirty="0">
              <a:latin typeface="SGkClassic" pitchFamily="2" charset="2"/>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g.</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ntoj</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pauqei</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shj</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ntoj</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ntwn</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pauqeisw</a:t>
            </a:r>
            <a:r>
              <a:rPr lang="en-US" sz="1800" dirty="0">
                <a:latin typeface="SGkClassic" pitchFamily="2" charset="2"/>
                <a:cs typeface="Times New Roman" panose="02020603050405020304" pitchFamily="18" charset="0"/>
              </a:rPr>
              <a:t>=n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ntwn</a:t>
            </a:r>
            <a:r>
              <a:rPr lang="en-US" sz="1800" dirty="0">
                <a:latin typeface="SGkClassic" pitchFamily="2" charset="2"/>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d.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nti</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pauqei</a:t>
            </a:r>
            <a:r>
              <a:rPr lang="en-US" sz="1800" dirty="0">
                <a:latin typeface="SGkClassic" pitchFamily="2" charset="2"/>
                <a:cs typeface="Times New Roman" panose="02020603050405020304" pitchFamily="18" charset="0"/>
              </a:rPr>
              <a:t>/s$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nti</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pauqei</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si</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pauqei</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saij</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pauqei</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si</a:t>
            </a: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a.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nta</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pauqei</a:t>
            </a:r>
            <a:r>
              <a:rPr lang="en-US" sz="1800" dirty="0">
                <a:latin typeface="SGkClassic" pitchFamily="2" charset="2"/>
                <a:cs typeface="Times New Roman" panose="02020603050405020304" pitchFamily="18" charset="0"/>
              </a:rPr>
              <a:t>=san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/n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ntaj</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pauqei</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saj</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pauqe</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nta</a:t>
            </a:r>
            <a:endParaRPr lang="en-US" sz="18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lgn="ctr">
              <a:buNone/>
            </a:pPr>
            <a:r>
              <a:rPr lang="en-US" dirty="0">
                <a:latin typeface="Times New Roman" panose="02020603050405020304" pitchFamily="18" charset="0"/>
                <a:cs typeface="Times New Roman" panose="02020603050405020304" pitchFamily="18" charset="0"/>
              </a:rPr>
              <a:t>Note that </a:t>
            </a:r>
            <a:r>
              <a:rPr lang="en-US" dirty="0" err="1">
                <a:latin typeface="SGkClassic" pitchFamily="2" charset="2"/>
                <a:cs typeface="Times New Roman" panose="02020603050405020304" pitchFamily="18" charset="0"/>
              </a:rPr>
              <a:t>qe</a:t>
            </a:r>
            <a:r>
              <a:rPr lang="en-US" dirty="0">
                <a:latin typeface="Times New Roman" panose="02020603050405020304" pitchFamily="18" charset="0"/>
                <a:cs typeface="Times New Roman" panose="02020603050405020304" pitchFamily="18" charset="0"/>
              </a:rPr>
              <a:t> replaces </a:t>
            </a:r>
            <a:r>
              <a:rPr lang="en-US" dirty="0" err="1">
                <a:latin typeface="SGkClassic" pitchFamily="2" charset="2"/>
                <a:cs typeface="Times New Roman" panose="02020603050405020304" pitchFamily="18" charset="0"/>
              </a:rPr>
              <a:t>sa</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4421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First Aorist Passive Indicative</a:t>
            </a:r>
          </a:p>
        </p:txBody>
      </p:sp>
      <p:sp>
        <p:nvSpPr>
          <p:cNvPr id="3" name="Content Placeholder 2"/>
          <p:cNvSpPr>
            <a:spLocks noGrp="1"/>
          </p:cNvSpPr>
          <p:nvPr>
            <p:ph idx="1"/>
          </p:nvPr>
        </p:nvSpPr>
        <p:spPr>
          <a:xfrm>
            <a:off x="152400" y="762000"/>
            <a:ext cx="8991600" cy="5364163"/>
          </a:xfrm>
        </p:spPr>
        <p:txBody>
          <a:bodyPr>
            <a:normAutofit/>
          </a:bodyPr>
          <a:lstStyle/>
          <a:p>
            <a:pPr marL="0" indent="0" algn="ctr">
              <a:buNone/>
            </a:pPr>
            <a:r>
              <a:rPr lang="en-US" sz="4000" dirty="0">
                <a:latin typeface="SGkClassic" pitchFamily="2" charset="2"/>
              </a:rPr>
              <a:t>pau/w </a:t>
            </a:r>
            <a:r>
              <a:rPr lang="en-US" sz="4000" dirty="0">
                <a:latin typeface="Times New Roman" panose="02020603050405020304" pitchFamily="18" charset="0"/>
                <a:cs typeface="Times New Roman" panose="02020603050405020304" pitchFamily="18" charset="0"/>
              </a:rPr>
              <a:t>= “to stop”</a:t>
            </a:r>
            <a:endParaRPr lang="en-US" sz="4000" dirty="0"/>
          </a:p>
          <a:p>
            <a:pPr marL="0" indent="0">
              <a:buNone/>
            </a:pPr>
            <a:r>
              <a:rPr lang="en-US" dirty="0"/>
              <a:t>		 </a:t>
            </a:r>
            <a:r>
              <a:rPr lang="en-US" u="sng" dirty="0"/>
              <a:t>Singular</a:t>
            </a:r>
            <a:r>
              <a:rPr lang="en-US" dirty="0"/>
              <a:t>		 </a:t>
            </a:r>
            <a:r>
              <a:rPr lang="en-US" u="sng" dirty="0"/>
              <a:t>Plural</a:t>
            </a:r>
          </a:p>
          <a:p>
            <a:pPr marL="0" indent="0">
              <a:buNone/>
            </a:pPr>
            <a:r>
              <a:rPr lang="en-US" dirty="0">
                <a:latin typeface="Times New Roman" panose="02020603050405020304" pitchFamily="18" charset="0"/>
                <a:cs typeface="Times New Roman" panose="02020603050405020304" pitchFamily="18" charset="0"/>
              </a:rPr>
              <a:t>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Person</a:t>
            </a:r>
            <a:r>
              <a:rPr lang="en-US" dirty="0"/>
              <a:t>	</a:t>
            </a:r>
            <a:r>
              <a:rPr lang="en-US" dirty="0">
                <a:latin typeface="Times New Roman" panose="02020603050405020304" pitchFamily="18" charset="0"/>
                <a:cs typeface="Times New Roman" panose="02020603050405020304" pitchFamily="18" charset="0"/>
              </a:rPr>
              <a:t> </a:t>
            </a:r>
            <a:r>
              <a:rPr lang="en-US" b="1" dirty="0">
                <a:latin typeface="SGkClassic" pitchFamily="2" charset="2"/>
              </a:rPr>
              <a:t>e)</a:t>
            </a:r>
            <a:r>
              <a:rPr lang="en-US" dirty="0" err="1">
                <a:latin typeface="SGkClassic" pitchFamily="2" charset="2"/>
              </a:rPr>
              <a:t>pau</a:t>
            </a:r>
            <a:r>
              <a:rPr lang="en-US" b="1" dirty="0" err="1">
                <a:solidFill>
                  <a:srgbClr val="FF0000"/>
                </a:solidFill>
                <a:latin typeface="SGkClassic" pitchFamily="2" charset="2"/>
              </a:rPr>
              <a:t>qh</a:t>
            </a:r>
            <a:r>
              <a:rPr lang="en-US" b="1" dirty="0" err="1">
                <a:latin typeface="SGkClassic" pitchFamily="2" charset="2"/>
              </a:rPr>
              <a:t>n</a:t>
            </a:r>
            <a:r>
              <a:rPr lang="en-US" dirty="0"/>
              <a:t>		</a:t>
            </a:r>
            <a:r>
              <a:rPr lang="en-US" b="1" dirty="0">
                <a:latin typeface="SGkClassic" pitchFamily="2" charset="2"/>
              </a:rPr>
              <a:t>e</a:t>
            </a:r>
            <a:r>
              <a:rPr lang="en-US" dirty="0">
                <a:latin typeface="SGkClassic" pitchFamily="2" charset="2"/>
              </a:rPr>
              <a:t>)pau/</a:t>
            </a:r>
            <a:r>
              <a:rPr lang="en-US" b="1" dirty="0" err="1">
                <a:solidFill>
                  <a:srgbClr val="FF0000"/>
                </a:solidFill>
                <a:latin typeface="SGkClassic" pitchFamily="2" charset="2"/>
              </a:rPr>
              <a:t>qh</a:t>
            </a:r>
            <a:r>
              <a:rPr lang="en-US" b="1" dirty="0" err="1">
                <a:latin typeface="SGkClassic" pitchFamily="2" charset="2"/>
              </a:rPr>
              <a:t>men</a:t>
            </a:r>
            <a:endParaRPr lang="en-US" b="1" dirty="0">
              <a:solidFill>
                <a:srgbClr val="C00000"/>
              </a:solidFill>
            </a:endParaRP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a:t>
            </a:r>
            <a:r>
              <a:rPr lang="en-US" dirty="0">
                <a:latin typeface="Times New Roman" panose="02020603050405020304" pitchFamily="18" charset="0"/>
                <a:cs typeface="Times New Roman" panose="02020603050405020304" pitchFamily="18" charset="0"/>
              </a:rPr>
              <a:t> Person</a:t>
            </a:r>
            <a:r>
              <a:rPr lang="en-US" b="1" dirty="0">
                <a:latin typeface="SGkClassic" pitchFamily="2" charset="2"/>
              </a:rPr>
              <a:t>	</a:t>
            </a:r>
            <a:r>
              <a:rPr lang="en-US" dirty="0">
                <a:latin typeface="Times New Roman" panose="02020603050405020304" pitchFamily="18" charset="0"/>
                <a:cs typeface="Times New Roman" panose="02020603050405020304" pitchFamily="18" charset="0"/>
              </a:rPr>
              <a:t> </a:t>
            </a:r>
            <a:r>
              <a:rPr lang="en-US" b="1" dirty="0">
                <a:latin typeface="SGkClassic" pitchFamily="2" charset="2"/>
              </a:rPr>
              <a:t>e)</a:t>
            </a:r>
            <a:r>
              <a:rPr lang="en-US" dirty="0">
                <a:latin typeface="SGkClassic" pitchFamily="2" charset="2"/>
              </a:rPr>
              <a:t>/pau/</a:t>
            </a:r>
            <a:r>
              <a:rPr lang="en-US" dirty="0" err="1">
                <a:solidFill>
                  <a:srgbClr val="FF0000"/>
                </a:solidFill>
                <a:latin typeface="SGkClassic" pitchFamily="2" charset="2"/>
              </a:rPr>
              <a:t>qh</a:t>
            </a:r>
            <a:r>
              <a:rPr lang="en-US" b="1" dirty="0" err="1">
                <a:latin typeface="SGkClassic" pitchFamily="2" charset="2"/>
              </a:rPr>
              <a:t>j</a:t>
            </a:r>
            <a:r>
              <a:rPr lang="en-US" dirty="0"/>
              <a:t>	</a:t>
            </a:r>
            <a:r>
              <a:rPr lang="en-US" dirty="0">
                <a:latin typeface="SGkClassic" pitchFamily="2" charset="2"/>
              </a:rPr>
              <a:t>	</a:t>
            </a:r>
            <a:r>
              <a:rPr lang="en-US" b="1" dirty="0">
                <a:latin typeface="SGkClassic" pitchFamily="2" charset="2"/>
              </a:rPr>
              <a:t>e</a:t>
            </a:r>
            <a:r>
              <a:rPr lang="en-US" dirty="0">
                <a:latin typeface="SGkClassic" pitchFamily="2" charset="2"/>
              </a:rPr>
              <a:t>)pau/</a:t>
            </a:r>
            <a:r>
              <a:rPr lang="en-US" b="1" dirty="0" err="1">
                <a:solidFill>
                  <a:srgbClr val="FF0000"/>
                </a:solidFill>
                <a:latin typeface="SGkClassic" pitchFamily="2" charset="2"/>
              </a:rPr>
              <a:t>qh</a:t>
            </a:r>
            <a:r>
              <a:rPr lang="en-US" b="1" dirty="0" err="1">
                <a:latin typeface="SGkClassic" pitchFamily="2" charset="2"/>
              </a:rPr>
              <a:t>te</a:t>
            </a:r>
            <a:endParaRPr lang="en-US" b="1" dirty="0">
              <a:solidFill>
                <a:srgbClr val="C00000"/>
              </a:solidFill>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a:t>
            </a:r>
            <a:r>
              <a:rPr lang="en-US" dirty="0">
                <a:latin typeface="Times New Roman" panose="02020603050405020304" pitchFamily="18" charset="0"/>
                <a:cs typeface="Times New Roman" panose="02020603050405020304" pitchFamily="18" charset="0"/>
              </a:rPr>
              <a:t> Person	 </a:t>
            </a:r>
            <a:r>
              <a:rPr lang="en-US" b="1" dirty="0">
                <a:latin typeface="SGkClassic" pitchFamily="2" charset="2"/>
              </a:rPr>
              <a:t>e)p</a:t>
            </a:r>
            <a:r>
              <a:rPr lang="en-US" dirty="0">
                <a:latin typeface="SGkClassic" pitchFamily="2" charset="2"/>
              </a:rPr>
              <a:t>au/</a:t>
            </a:r>
            <a:r>
              <a:rPr lang="en-US" b="1" dirty="0" err="1">
                <a:solidFill>
                  <a:srgbClr val="FF0000"/>
                </a:solidFill>
                <a:latin typeface="SGkClassic" pitchFamily="2" charset="2"/>
              </a:rPr>
              <a:t>qh</a:t>
            </a:r>
            <a:r>
              <a:rPr lang="en-US" dirty="0">
                <a:latin typeface="SGkClassic" pitchFamily="2" charset="2"/>
              </a:rPr>
              <a:t>		</a:t>
            </a:r>
            <a:r>
              <a:rPr lang="en-US" b="1" dirty="0">
                <a:latin typeface="SGkClassic" pitchFamily="2" charset="2"/>
              </a:rPr>
              <a:t>e)/</a:t>
            </a:r>
            <a:r>
              <a:rPr lang="en-US" dirty="0" err="1">
                <a:latin typeface="SGkClassic" pitchFamily="2" charset="2"/>
              </a:rPr>
              <a:t>pau</a:t>
            </a:r>
            <a:r>
              <a:rPr lang="en-US" b="1" dirty="0" err="1">
                <a:solidFill>
                  <a:srgbClr val="FF0000"/>
                </a:solidFill>
                <a:latin typeface="SGkClassic" pitchFamily="2" charset="2"/>
              </a:rPr>
              <a:t>qh</a:t>
            </a:r>
            <a:r>
              <a:rPr lang="en-US" b="1" dirty="0" err="1">
                <a:latin typeface="SGkClassic" pitchFamily="2" charset="2"/>
              </a:rPr>
              <a:t>san</a:t>
            </a:r>
            <a:endParaRPr lang="en-US" b="1" dirty="0">
              <a:solidFill>
                <a:srgbClr val="C00000"/>
              </a:solidFill>
              <a:latin typeface="SGkClassic" pitchFamily="2" charset="2"/>
            </a:endParaRPr>
          </a:p>
          <a:p>
            <a:pPr marL="0" indent="0">
              <a:buNone/>
            </a:pPr>
            <a:endParaRPr lang="en-US" b="1" dirty="0">
              <a:solidFill>
                <a:srgbClr val="FF0000"/>
              </a:solidFill>
              <a:latin typeface="SGkClassic" pitchFamily="2" charset="2"/>
            </a:endParaRPr>
          </a:p>
          <a:p>
            <a:pPr marL="0" indent="0">
              <a:buNone/>
            </a:pPr>
            <a:endParaRPr lang="en-US" dirty="0">
              <a:latin typeface="SGkClassic" pitchFamily="2" charset="2"/>
            </a:endParaRPr>
          </a:p>
        </p:txBody>
      </p:sp>
    </p:spTree>
    <p:extLst>
      <p:ext uri="{BB962C8B-B14F-4D97-AF65-F5344CB8AC3E}">
        <p14:creationId xmlns:p14="http://schemas.microsoft.com/office/powerpoint/2010/main" val="5640482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a:latin typeface="Times New Roman" panose="02020603050405020304" pitchFamily="18" charset="0"/>
                <a:cs typeface="Times New Roman" panose="02020603050405020304" pitchFamily="18" charset="0"/>
              </a:rPr>
              <a:t>First Aorist Passive Subjunctive</a:t>
            </a:r>
          </a:p>
        </p:txBody>
      </p:sp>
      <p:sp>
        <p:nvSpPr>
          <p:cNvPr id="3" name="Content Placeholder 2"/>
          <p:cNvSpPr>
            <a:spLocks noGrp="1"/>
          </p:cNvSpPr>
          <p:nvPr>
            <p:ph idx="1"/>
          </p:nvPr>
        </p:nvSpPr>
        <p:spPr>
          <a:xfrm>
            <a:off x="152400" y="762000"/>
            <a:ext cx="8991600" cy="5364163"/>
          </a:xfrm>
        </p:spPr>
        <p:txBody>
          <a:bodyPr>
            <a:normAutofit/>
          </a:bodyPr>
          <a:lstStyle/>
          <a:p>
            <a:pPr marL="0" indent="0" algn="ctr">
              <a:buNone/>
            </a:pPr>
            <a:r>
              <a:rPr lang="en-US" sz="4000" dirty="0">
                <a:latin typeface="SGkClassic" pitchFamily="2" charset="2"/>
              </a:rPr>
              <a:t>pau/w </a:t>
            </a:r>
            <a:r>
              <a:rPr lang="en-US" sz="4000" dirty="0">
                <a:latin typeface="Times New Roman" panose="02020603050405020304" pitchFamily="18" charset="0"/>
                <a:cs typeface="Times New Roman" panose="02020603050405020304" pitchFamily="18" charset="0"/>
              </a:rPr>
              <a:t>= “to stop”</a:t>
            </a:r>
            <a:endParaRPr lang="en-US" sz="4000" dirty="0"/>
          </a:p>
          <a:p>
            <a:pPr marL="0" indent="0">
              <a:buNone/>
            </a:pPr>
            <a:r>
              <a:rPr lang="en-US" dirty="0"/>
              <a:t>		  </a:t>
            </a:r>
            <a:r>
              <a:rPr lang="en-US" u="sng" dirty="0"/>
              <a:t>Singular</a:t>
            </a:r>
            <a:r>
              <a:rPr lang="en-US" dirty="0"/>
              <a:t>		  </a:t>
            </a:r>
            <a:r>
              <a:rPr lang="en-US" u="sng" dirty="0"/>
              <a:t>Plural</a:t>
            </a:r>
          </a:p>
          <a:p>
            <a:pPr marL="0" indent="0">
              <a:buNone/>
            </a:pPr>
            <a:r>
              <a:rPr lang="en-US" dirty="0">
                <a:latin typeface="Times New Roman" panose="02020603050405020304" pitchFamily="18" charset="0"/>
                <a:cs typeface="Times New Roman" panose="02020603050405020304" pitchFamily="18" charset="0"/>
              </a:rPr>
              <a:t>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Person</a:t>
            </a:r>
            <a:r>
              <a:rPr lang="en-US" dirty="0"/>
              <a:t>	</a:t>
            </a:r>
            <a:r>
              <a:rPr lang="en-US" b="1" dirty="0">
                <a:latin typeface="SGkClassic" pitchFamily="2" charset="2"/>
              </a:rPr>
              <a:t> </a:t>
            </a:r>
            <a:r>
              <a:rPr lang="en-US" dirty="0" err="1">
                <a:latin typeface="SGkClassic" pitchFamily="2" charset="2"/>
              </a:rPr>
              <a:t>pau</a:t>
            </a:r>
            <a:r>
              <a:rPr lang="en-US" b="1" dirty="0" err="1">
                <a:solidFill>
                  <a:srgbClr val="FF0000"/>
                </a:solidFill>
                <a:latin typeface="SGkClassic" pitchFamily="2" charset="2"/>
              </a:rPr>
              <a:t>qw</a:t>
            </a:r>
            <a:r>
              <a:rPr lang="en-US" b="1" dirty="0">
                <a:solidFill>
                  <a:srgbClr val="FF0000"/>
                </a:solidFill>
                <a:latin typeface="SGkClassic" pitchFamily="2" charset="2"/>
              </a:rPr>
              <a:t>=</a:t>
            </a:r>
            <a:r>
              <a:rPr lang="en-US" dirty="0"/>
              <a:t>		</a:t>
            </a:r>
            <a:r>
              <a:rPr lang="en-US" dirty="0" err="1">
                <a:latin typeface="SGkClassic" pitchFamily="2" charset="2"/>
              </a:rPr>
              <a:t>pau</a:t>
            </a:r>
            <a:r>
              <a:rPr lang="en-US" b="1" dirty="0" err="1">
                <a:solidFill>
                  <a:srgbClr val="FF0000"/>
                </a:solidFill>
                <a:latin typeface="SGkClassic" pitchFamily="2" charset="2"/>
              </a:rPr>
              <a:t>qw</a:t>
            </a:r>
            <a:r>
              <a:rPr lang="en-US" b="1" dirty="0">
                <a:solidFill>
                  <a:srgbClr val="FF0000"/>
                </a:solidFill>
                <a:latin typeface="SGkClassic" pitchFamily="2" charset="2"/>
              </a:rPr>
              <a:t>=</a:t>
            </a:r>
            <a:r>
              <a:rPr lang="en-US" b="1" dirty="0">
                <a:latin typeface="SGkClassic" pitchFamily="2" charset="2"/>
              </a:rPr>
              <a:t>men</a:t>
            </a:r>
            <a:endParaRPr lang="en-US" b="1" dirty="0">
              <a:solidFill>
                <a:srgbClr val="C00000"/>
              </a:solidFill>
            </a:endParaRP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a:t>
            </a:r>
            <a:r>
              <a:rPr lang="en-US" dirty="0">
                <a:latin typeface="Times New Roman" panose="02020603050405020304" pitchFamily="18" charset="0"/>
                <a:cs typeface="Times New Roman" panose="02020603050405020304" pitchFamily="18" charset="0"/>
              </a:rPr>
              <a:t> Person</a:t>
            </a:r>
            <a:r>
              <a:rPr lang="en-US" b="1" dirty="0">
                <a:latin typeface="SGkClassic" pitchFamily="2" charset="2"/>
              </a:rPr>
              <a:t>	 </a:t>
            </a:r>
            <a:r>
              <a:rPr lang="en-US" dirty="0" err="1">
                <a:latin typeface="SGkClassic" pitchFamily="2" charset="2"/>
              </a:rPr>
              <a:t>pau</a:t>
            </a:r>
            <a:r>
              <a:rPr lang="en-US" dirty="0" err="1">
                <a:solidFill>
                  <a:srgbClr val="FF0000"/>
                </a:solidFill>
                <a:latin typeface="SGkClassic" pitchFamily="2" charset="2"/>
              </a:rPr>
              <a:t>q</a:t>
            </a:r>
            <a:r>
              <a:rPr lang="en-US" dirty="0">
                <a:solidFill>
                  <a:srgbClr val="FF0000"/>
                </a:solidFill>
                <a:latin typeface="SGkClassic" pitchFamily="2" charset="2"/>
              </a:rPr>
              <a:t>$=</a:t>
            </a:r>
            <a:r>
              <a:rPr lang="en-US" b="1" dirty="0">
                <a:latin typeface="SGkClassic" pitchFamily="2" charset="2"/>
              </a:rPr>
              <a:t>j</a:t>
            </a:r>
            <a:r>
              <a:rPr lang="en-US" dirty="0"/>
              <a:t>	</a:t>
            </a:r>
            <a:r>
              <a:rPr lang="en-US" dirty="0">
                <a:latin typeface="SGkClassic" pitchFamily="2" charset="2"/>
              </a:rPr>
              <a:t>	</a:t>
            </a:r>
            <a:r>
              <a:rPr lang="en-US" dirty="0" err="1">
                <a:latin typeface="SGkClassic" pitchFamily="2" charset="2"/>
              </a:rPr>
              <a:t>pau</a:t>
            </a:r>
            <a:r>
              <a:rPr lang="en-US" b="1" dirty="0" err="1">
                <a:solidFill>
                  <a:srgbClr val="FF0000"/>
                </a:solidFill>
                <a:latin typeface="SGkClassic" pitchFamily="2" charset="2"/>
              </a:rPr>
              <a:t>qh</a:t>
            </a:r>
            <a:r>
              <a:rPr lang="en-US" b="1" dirty="0">
                <a:solidFill>
                  <a:srgbClr val="FF0000"/>
                </a:solidFill>
                <a:latin typeface="SGkClassic" pitchFamily="2" charset="2"/>
              </a:rPr>
              <a:t>=</a:t>
            </a:r>
            <a:r>
              <a:rPr lang="en-US" b="1" dirty="0">
                <a:latin typeface="SGkClassic" pitchFamily="2" charset="2"/>
              </a:rPr>
              <a:t>te</a:t>
            </a:r>
            <a:endParaRPr lang="en-US" b="1" dirty="0">
              <a:solidFill>
                <a:srgbClr val="C00000"/>
              </a:solidFill>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a:t>
            </a:r>
            <a:r>
              <a:rPr lang="en-US" dirty="0">
                <a:latin typeface="Times New Roman" panose="02020603050405020304" pitchFamily="18" charset="0"/>
                <a:cs typeface="Times New Roman" panose="02020603050405020304" pitchFamily="18" charset="0"/>
              </a:rPr>
              <a:t> Person</a:t>
            </a:r>
            <a:r>
              <a:rPr lang="en-US" dirty="0"/>
              <a:t>	</a:t>
            </a:r>
            <a:r>
              <a:rPr lang="en-US" b="1" dirty="0">
                <a:latin typeface="SGkClassic" pitchFamily="2" charset="2"/>
              </a:rPr>
              <a:t> p</a:t>
            </a:r>
            <a:r>
              <a:rPr lang="en-US" dirty="0">
                <a:latin typeface="SGkClassic" pitchFamily="2" charset="2"/>
              </a:rPr>
              <a:t>au/</a:t>
            </a:r>
            <a:r>
              <a:rPr lang="en-US" b="1" dirty="0">
                <a:solidFill>
                  <a:srgbClr val="FF0000"/>
                </a:solidFill>
                <a:latin typeface="SGkClassic" pitchFamily="2" charset="2"/>
              </a:rPr>
              <a:t>q$=</a:t>
            </a:r>
            <a:r>
              <a:rPr lang="en-US" dirty="0">
                <a:latin typeface="SGkClassic" pitchFamily="2" charset="2"/>
              </a:rPr>
              <a:t>		</a:t>
            </a:r>
            <a:r>
              <a:rPr lang="en-US" dirty="0" err="1">
                <a:latin typeface="SGkClassic" pitchFamily="2" charset="2"/>
              </a:rPr>
              <a:t>pau</a:t>
            </a:r>
            <a:r>
              <a:rPr lang="en-US" b="1" dirty="0" err="1">
                <a:solidFill>
                  <a:srgbClr val="FF0000"/>
                </a:solidFill>
                <a:latin typeface="SGkClassic" pitchFamily="2" charset="2"/>
              </a:rPr>
              <a:t>qw</a:t>
            </a:r>
            <a:r>
              <a:rPr lang="en-US" b="1" dirty="0">
                <a:solidFill>
                  <a:srgbClr val="FF0000"/>
                </a:solidFill>
                <a:latin typeface="SGkClassic" pitchFamily="2" charset="2"/>
              </a:rPr>
              <a:t>=</a:t>
            </a:r>
            <a:r>
              <a:rPr lang="en-US" b="1" dirty="0" err="1">
                <a:latin typeface="SGkClassic" pitchFamily="2" charset="2"/>
              </a:rPr>
              <a:t>si</a:t>
            </a:r>
            <a:endParaRPr lang="en-US" b="1" dirty="0">
              <a:solidFill>
                <a:srgbClr val="C00000"/>
              </a:solidFill>
              <a:latin typeface="SGkClassic" pitchFamily="2" charset="2"/>
            </a:endParaRPr>
          </a:p>
          <a:p>
            <a:pPr marL="0" indent="0">
              <a:buNone/>
            </a:pPr>
            <a:endParaRPr lang="en-US" b="1" dirty="0">
              <a:solidFill>
                <a:srgbClr val="FF0000"/>
              </a:solidFill>
              <a:latin typeface="SGkClassic" pitchFamily="2" charset="2"/>
            </a:endParaRPr>
          </a:p>
          <a:p>
            <a:pPr marL="0" indent="0">
              <a:buNone/>
            </a:pPr>
            <a:endParaRPr lang="en-US" dirty="0">
              <a:latin typeface="SGkClassic" pitchFamily="2" charset="2"/>
            </a:endParaRPr>
          </a:p>
        </p:txBody>
      </p:sp>
    </p:spTree>
    <p:extLst>
      <p:ext uri="{BB962C8B-B14F-4D97-AF65-F5344CB8AC3E}">
        <p14:creationId xmlns:p14="http://schemas.microsoft.com/office/powerpoint/2010/main" val="28249400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a:latin typeface="Times New Roman" panose="02020603050405020304" pitchFamily="18" charset="0"/>
                <a:cs typeface="Times New Roman" panose="02020603050405020304" pitchFamily="18" charset="0"/>
              </a:rPr>
              <a:t>First Aorist Passive Optative</a:t>
            </a:r>
          </a:p>
        </p:txBody>
      </p:sp>
      <p:sp>
        <p:nvSpPr>
          <p:cNvPr id="3" name="Content Placeholder 2"/>
          <p:cNvSpPr>
            <a:spLocks noGrp="1"/>
          </p:cNvSpPr>
          <p:nvPr>
            <p:ph idx="1"/>
          </p:nvPr>
        </p:nvSpPr>
        <p:spPr>
          <a:xfrm>
            <a:off x="152400" y="762000"/>
            <a:ext cx="8991600" cy="5364163"/>
          </a:xfrm>
        </p:spPr>
        <p:txBody>
          <a:bodyPr>
            <a:normAutofit/>
          </a:bodyPr>
          <a:lstStyle/>
          <a:p>
            <a:pPr marL="0" indent="0" algn="ctr">
              <a:buNone/>
            </a:pPr>
            <a:r>
              <a:rPr lang="en-US" sz="4000" dirty="0">
                <a:latin typeface="SGkClassic" pitchFamily="2" charset="2"/>
              </a:rPr>
              <a:t>pau/w </a:t>
            </a:r>
            <a:r>
              <a:rPr lang="en-US" sz="4000" dirty="0">
                <a:latin typeface="Times New Roman" panose="02020603050405020304" pitchFamily="18" charset="0"/>
                <a:cs typeface="Times New Roman" panose="02020603050405020304" pitchFamily="18" charset="0"/>
              </a:rPr>
              <a:t>= “to stop”</a:t>
            </a:r>
            <a:endParaRPr lang="en-US" sz="4000" dirty="0"/>
          </a:p>
          <a:p>
            <a:pPr marL="0" indent="0">
              <a:buNone/>
            </a:pPr>
            <a:r>
              <a:rPr lang="en-US" dirty="0"/>
              <a:t>		</a:t>
            </a:r>
            <a:r>
              <a:rPr lang="en-US" u="sng" dirty="0"/>
              <a:t>Singular</a:t>
            </a:r>
            <a:r>
              <a:rPr lang="en-US" dirty="0"/>
              <a:t>		</a:t>
            </a:r>
            <a:r>
              <a:rPr lang="en-US" u="sng" dirty="0"/>
              <a:t>Plural</a:t>
            </a:r>
            <a:r>
              <a:rPr lang="en-US" dirty="0"/>
              <a:t>		or</a:t>
            </a:r>
          </a:p>
          <a:p>
            <a:pPr marL="0" indent="0">
              <a:buNone/>
            </a:pPr>
            <a:r>
              <a:rPr lang="en-US" dirty="0">
                <a:latin typeface="Times New Roman" panose="02020603050405020304" pitchFamily="18" charset="0"/>
                <a:cs typeface="Times New Roman" panose="02020603050405020304" pitchFamily="18" charset="0"/>
              </a:rPr>
              <a:t>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Person</a:t>
            </a:r>
            <a:r>
              <a:rPr lang="en-US" dirty="0"/>
              <a:t>	</a:t>
            </a:r>
            <a:r>
              <a:rPr lang="en-US" dirty="0" err="1">
                <a:latin typeface="SGkClassic" pitchFamily="2" charset="2"/>
              </a:rPr>
              <a:t>pau</a:t>
            </a:r>
            <a:r>
              <a:rPr lang="en-US" b="1" dirty="0" err="1">
                <a:solidFill>
                  <a:srgbClr val="FF0000"/>
                </a:solidFill>
                <a:latin typeface="SGkClassic" pitchFamily="2" charset="2"/>
              </a:rPr>
              <a:t>qei</a:t>
            </a:r>
            <a:r>
              <a:rPr lang="en-US" b="1" dirty="0">
                <a:solidFill>
                  <a:srgbClr val="FF0000"/>
                </a:solidFill>
                <a:latin typeface="SGkClassic" pitchFamily="2" charset="2"/>
              </a:rPr>
              <a:t>/</a:t>
            </a:r>
            <a:r>
              <a:rPr lang="en-US" b="1" dirty="0" err="1">
                <a:latin typeface="SGkClassic" pitchFamily="2" charset="2"/>
              </a:rPr>
              <a:t>hn</a:t>
            </a:r>
            <a:r>
              <a:rPr lang="en-US" dirty="0"/>
              <a:t>		</a:t>
            </a:r>
            <a:r>
              <a:rPr lang="en-US" dirty="0" err="1">
                <a:latin typeface="SGkClassic" pitchFamily="2" charset="2"/>
              </a:rPr>
              <a:t>pau</a:t>
            </a:r>
            <a:r>
              <a:rPr lang="en-US" b="1" dirty="0" err="1">
                <a:solidFill>
                  <a:srgbClr val="FF0000"/>
                </a:solidFill>
                <a:latin typeface="SGkClassic" pitchFamily="2" charset="2"/>
              </a:rPr>
              <a:t>qei</a:t>
            </a:r>
            <a:r>
              <a:rPr lang="en-US" b="1" dirty="0">
                <a:solidFill>
                  <a:srgbClr val="FF0000"/>
                </a:solidFill>
                <a:latin typeface="SGkClassic" pitchFamily="2" charset="2"/>
              </a:rPr>
              <a:t>=</a:t>
            </a:r>
            <a:r>
              <a:rPr lang="en-US" b="1" dirty="0">
                <a:latin typeface="SGkClassic" pitchFamily="2" charset="2"/>
              </a:rPr>
              <a:t>men	</a:t>
            </a:r>
            <a:r>
              <a:rPr lang="en-US" b="1" dirty="0" err="1">
                <a:latin typeface="SGkClassic" pitchFamily="2" charset="2"/>
              </a:rPr>
              <a:t>hmen</a:t>
            </a:r>
            <a:endParaRPr lang="en-US" b="1" dirty="0">
              <a:solidFill>
                <a:srgbClr val="C00000"/>
              </a:solidFill>
            </a:endParaRP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a:t>
            </a:r>
            <a:r>
              <a:rPr lang="en-US" dirty="0">
                <a:latin typeface="Times New Roman" panose="02020603050405020304" pitchFamily="18" charset="0"/>
                <a:cs typeface="Times New Roman" panose="02020603050405020304" pitchFamily="18" charset="0"/>
              </a:rPr>
              <a:t> Person</a:t>
            </a:r>
            <a:r>
              <a:rPr lang="en-US" b="1" dirty="0">
                <a:latin typeface="SGkClassic" pitchFamily="2" charset="2"/>
              </a:rPr>
              <a:t>	</a:t>
            </a:r>
            <a:r>
              <a:rPr lang="en-US" dirty="0" err="1">
                <a:latin typeface="SGkClassic" pitchFamily="2" charset="2"/>
              </a:rPr>
              <a:t>pau</a:t>
            </a:r>
            <a:r>
              <a:rPr lang="en-US" dirty="0" err="1">
                <a:solidFill>
                  <a:srgbClr val="FF0000"/>
                </a:solidFill>
                <a:latin typeface="SGkClassic" pitchFamily="2" charset="2"/>
              </a:rPr>
              <a:t>qei</a:t>
            </a:r>
            <a:r>
              <a:rPr lang="en-US" dirty="0">
                <a:solidFill>
                  <a:srgbClr val="FF0000"/>
                </a:solidFill>
                <a:latin typeface="SGkClassic" pitchFamily="2" charset="2"/>
              </a:rPr>
              <a:t>/</a:t>
            </a:r>
            <a:r>
              <a:rPr lang="en-US" dirty="0" err="1">
                <a:latin typeface="SGkClassic" pitchFamily="2" charset="2"/>
              </a:rPr>
              <a:t>h</a:t>
            </a:r>
            <a:r>
              <a:rPr lang="en-US" b="1" dirty="0" err="1">
                <a:latin typeface="SGkClassic" pitchFamily="2" charset="2"/>
              </a:rPr>
              <a:t>j</a:t>
            </a:r>
            <a:r>
              <a:rPr lang="en-US" dirty="0"/>
              <a:t>	</a:t>
            </a:r>
            <a:r>
              <a:rPr lang="en-US" dirty="0">
                <a:latin typeface="SGkClassic" pitchFamily="2" charset="2"/>
              </a:rPr>
              <a:t>	</a:t>
            </a:r>
            <a:r>
              <a:rPr lang="en-US" dirty="0" err="1">
                <a:latin typeface="SGkClassic" pitchFamily="2" charset="2"/>
              </a:rPr>
              <a:t>pau</a:t>
            </a:r>
            <a:r>
              <a:rPr lang="en-US" b="1" dirty="0" err="1">
                <a:solidFill>
                  <a:srgbClr val="FF0000"/>
                </a:solidFill>
                <a:latin typeface="SGkClassic" pitchFamily="2" charset="2"/>
              </a:rPr>
              <a:t>qei</a:t>
            </a:r>
            <a:r>
              <a:rPr lang="en-US" b="1" dirty="0">
                <a:solidFill>
                  <a:srgbClr val="FF0000"/>
                </a:solidFill>
                <a:latin typeface="SGkClassic" pitchFamily="2" charset="2"/>
              </a:rPr>
              <a:t>=</a:t>
            </a:r>
            <a:r>
              <a:rPr lang="en-US" b="1" dirty="0">
                <a:latin typeface="SGkClassic" pitchFamily="2" charset="2"/>
              </a:rPr>
              <a:t>te		</a:t>
            </a:r>
            <a:r>
              <a:rPr lang="en-US" b="1" dirty="0" err="1">
                <a:latin typeface="SGkClassic" pitchFamily="2" charset="2"/>
              </a:rPr>
              <a:t>hte</a:t>
            </a:r>
            <a:endParaRPr lang="en-US" b="1" dirty="0">
              <a:solidFill>
                <a:srgbClr val="C00000"/>
              </a:solidFill>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a:t>
            </a:r>
            <a:r>
              <a:rPr lang="en-US" dirty="0">
                <a:latin typeface="Times New Roman" panose="02020603050405020304" pitchFamily="18" charset="0"/>
                <a:cs typeface="Times New Roman" panose="02020603050405020304" pitchFamily="18" charset="0"/>
              </a:rPr>
              <a:t> Person</a:t>
            </a:r>
            <a:r>
              <a:rPr lang="en-US" dirty="0"/>
              <a:t>	</a:t>
            </a:r>
            <a:r>
              <a:rPr lang="en-US" b="1" dirty="0">
                <a:latin typeface="SGkClassic" pitchFamily="2" charset="2"/>
              </a:rPr>
              <a:t>p</a:t>
            </a:r>
            <a:r>
              <a:rPr lang="en-US" dirty="0">
                <a:latin typeface="SGkClassic" pitchFamily="2" charset="2"/>
              </a:rPr>
              <a:t>au/</a:t>
            </a:r>
            <a:r>
              <a:rPr lang="en-US" b="1" dirty="0" err="1">
                <a:solidFill>
                  <a:srgbClr val="FF0000"/>
                </a:solidFill>
                <a:latin typeface="SGkClassic" pitchFamily="2" charset="2"/>
              </a:rPr>
              <a:t>qei</a:t>
            </a:r>
            <a:r>
              <a:rPr lang="en-US" b="1" dirty="0">
                <a:solidFill>
                  <a:srgbClr val="C00000"/>
                </a:solidFill>
                <a:latin typeface="SGkClassic" pitchFamily="2" charset="2"/>
              </a:rPr>
              <a:t>/</a:t>
            </a:r>
            <a:r>
              <a:rPr lang="en-US" b="1" dirty="0">
                <a:latin typeface="SGkClassic" pitchFamily="2" charset="2"/>
              </a:rPr>
              <a:t>h</a:t>
            </a:r>
            <a:r>
              <a:rPr lang="en-US" dirty="0">
                <a:latin typeface="SGkClassic" pitchFamily="2" charset="2"/>
              </a:rPr>
              <a:t>		</a:t>
            </a:r>
            <a:r>
              <a:rPr lang="en-US" dirty="0" err="1">
                <a:latin typeface="SGkClassic" pitchFamily="2" charset="2"/>
              </a:rPr>
              <a:t>pau</a:t>
            </a:r>
            <a:r>
              <a:rPr lang="en-US" b="1" dirty="0" err="1">
                <a:solidFill>
                  <a:srgbClr val="FF0000"/>
                </a:solidFill>
                <a:latin typeface="SGkClassic" pitchFamily="2" charset="2"/>
              </a:rPr>
              <a:t>qei</a:t>
            </a:r>
            <a:r>
              <a:rPr lang="en-US" b="1" dirty="0">
                <a:solidFill>
                  <a:srgbClr val="FF0000"/>
                </a:solidFill>
                <a:latin typeface="SGkClassic" pitchFamily="2" charset="2"/>
              </a:rPr>
              <a:t>=</a:t>
            </a:r>
            <a:r>
              <a:rPr lang="en-US" b="1" dirty="0" err="1">
                <a:latin typeface="SGkClassic" pitchFamily="2" charset="2"/>
              </a:rPr>
              <a:t>en</a:t>
            </a:r>
            <a:r>
              <a:rPr lang="en-US" b="1" dirty="0">
                <a:solidFill>
                  <a:srgbClr val="C00000"/>
                </a:solidFill>
                <a:latin typeface="SGkClassic" pitchFamily="2" charset="2"/>
              </a:rPr>
              <a:t> 	</a:t>
            </a:r>
            <a:r>
              <a:rPr lang="en-US" b="1" dirty="0" err="1">
                <a:latin typeface="SGkClassic" pitchFamily="2" charset="2"/>
              </a:rPr>
              <a:t>hsan</a:t>
            </a:r>
            <a:endParaRPr lang="en-US" b="1" dirty="0">
              <a:latin typeface="SGkClassic" pitchFamily="2" charset="2"/>
            </a:endParaRPr>
          </a:p>
          <a:p>
            <a:pPr marL="0" indent="0">
              <a:buNone/>
            </a:pPr>
            <a:endParaRPr lang="en-US" b="1" dirty="0">
              <a:solidFill>
                <a:srgbClr val="FF0000"/>
              </a:solidFill>
              <a:latin typeface="SGkClassic" pitchFamily="2" charset="2"/>
            </a:endParaRPr>
          </a:p>
          <a:p>
            <a:pPr marL="0" indent="0">
              <a:buNone/>
            </a:pPr>
            <a:endParaRPr lang="en-US" dirty="0">
              <a:latin typeface="SGkClassic" pitchFamily="2" charset="2"/>
            </a:endParaRPr>
          </a:p>
        </p:txBody>
      </p:sp>
    </p:spTree>
    <p:extLst>
      <p:ext uri="{BB962C8B-B14F-4D97-AF65-F5344CB8AC3E}">
        <p14:creationId xmlns:p14="http://schemas.microsoft.com/office/powerpoint/2010/main" val="16238658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err="1">
                <a:latin typeface="SGkClassic" pitchFamily="2" charset="2"/>
              </a:rPr>
              <a:t>gignw</a:t>
            </a:r>
            <a:r>
              <a:rPr lang="en-US" dirty="0">
                <a:latin typeface="SGkClassic" pitchFamily="2" charset="2"/>
              </a:rPr>
              <a:t>/</a:t>
            </a:r>
            <a:r>
              <a:rPr lang="en-US" dirty="0" err="1">
                <a:latin typeface="SGkClassic" pitchFamily="2" charset="2"/>
              </a:rPr>
              <a:t>skw</a:t>
            </a:r>
            <a:r>
              <a:rPr lang="en-US" dirty="0">
                <a:latin typeface="Times New Roman" panose="02020603050405020304" pitchFamily="18" charset="0"/>
                <a:cs typeface="Times New Roman" panose="02020603050405020304" pitchFamily="18" charset="0"/>
              </a:rPr>
              <a:t> = “to perceive, know”</a:t>
            </a:r>
            <a:endParaRPr lang="en-US" dirty="0">
              <a:latin typeface="SGkClassic" pitchFamily="2" charset="2"/>
            </a:endParaRPr>
          </a:p>
        </p:txBody>
      </p:sp>
      <p:sp>
        <p:nvSpPr>
          <p:cNvPr id="3" name="Content Placeholder 2"/>
          <p:cNvSpPr>
            <a:spLocks noGrp="1"/>
          </p:cNvSpPr>
          <p:nvPr>
            <p:ph idx="1"/>
          </p:nvPr>
        </p:nvSpPr>
        <p:spPr>
          <a:xfrm>
            <a:off x="30018" y="533400"/>
            <a:ext cx="8991600" cy="6172200"/>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2</a:t>
            </a:r>
            <a:r>
              <a:rPr lang="en-US" sz="2400" baseline="30000" dirty="0">
                <a:latin typeface="Times New Roman" panose="02020603050405020304" pitchFamily="18" charset="0"/>
                <a:cs typeface="Times New Roman" panose="02020603050405020304" pitchFamily="18" charset="0"/>
              </a:rPr>
              <a:t>nd</a:t>
            </a:r>
            <a:r>
              <a:rPr lang="en-US" sz="2400" dirty="0">
                <a:latin typeface="Times New Roman" panose="02020603050405020304" pitchFamily="18" charset="0"/>
                <a:cs typeface="Times New Roman" panose="02020603050405020304" pitchFamily="18" charset="0"/>
              </a:rPr>
              <a:t> Aorist Act. </a:t>
            </a:r>
            <a:r>
              <a:rPr lang="en-US" sz="2400" u="sng" dirty="0">
                <a:latin typeface="Times New Roman" panose="02020603050405020304" pitchFamily="18" charset="0"/>
                <a:cs typeface="Times New Roman" panose="02020603050405020304" pitchFamily="18" charset="0"/>
              </a:rPr>
              <a:t>Indicative</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Subjunctive</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Optative</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Imperative</a:t>
            </a:r>
          </a:p>
          <a:p>
            <a:pPr marL="0" indent="0">
              <a:buNone/>
            </a:pPr>
            <a:r>
              <a:rPr lang="en-US" dirty="0">
                <a:latin typeface="Times New Roman" panose="02020603050405020304" pitchFamily="18" charset="0"/>
                <a:cs typeface="Times New Roman" panose="02020603050405020304" pitchFamily="18" charset="0"/>
              </a:rPr>
              <a:t>I	  </a:t>
            </a:r>
            <a:r>
              <a:rPr lang="en-US" dirty="0">
                <a:latin typeface="SGkClassic" pitchFamily="2" charset="2"/>
                <a:cs typeface="Times New Roman" panose="02020603050405020304" pitchFamily="18" charset="0"/>
              </a:rPr>
              <a:t> e)/</a:t>
            </a:r>
            <a:r>
              <a:rPr lang="en-US" dirty="0" err="1">
                <a:latin typeface="SGkClassic" pitchFamily="2" charset="2"/>
                <a:cs typeface="Times New Roman" panose="02020603050405020304" pitchFamily="18" charset="0"/>
              </a:rPr>
              <a:t>gnwn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gnw</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gnoi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hn</a:t>
            </a:r>
            <a:r>
              <a:rPr lang="en-US" dirty="0">
                <a:latin typeface="SGkClassic" pitchFamily="2" charset="2"/>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you       </a:t>
            </a:r>
            <a:r>
              <a:rPr lang="en-US" dirty="0">
                <a:latin typeface="SGkClassic" pitchFamily="2" charset="2"/>
                <a:cs typeface="Times New Roman" panose="02020603050405020304" pitchFamily="18" charset="0"/>
              </a:rPr>
              <a:t>e)</a:t>
            </a:r>
            <a:r>
              <a:rPr lang="en-US" dirty="0" err="1">
                <a:latin typeface="SGkClassic" pitchFamily="2" charset="2"/>
                <a:cs typeface="Times New Roman" panose="02020603050405020304" pitchFamily="18" charset="0"/>
              </a:rPr>
              <a:t>gmwj</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gn</a:t>
            </a:r>
            <a:r>
              <a:rPr lang="en-US" dirty="0">
                <a:latin typeface="SGkClassic" pitchFamily="2" charset="2"/>
                <a:cs typeface="Times New Roman" panose="02020603050405020304" pitchFamily="18" charset="0"/>
              </a:rPr>
              <a:t>%=j    </a:t>
            </a:r>
            <a:r>
              <a:rPr lang="en-US" dirty="0" err="1">
                <a:latin typeface="SGkClassic" pitchFamily="2" charset="2"/>
                <a:cs typeface="Times New Roman" panose="02020603050405020304" pitchFamily="18" charset="0"/>
              </a:rPr>
              <a:t>gnoi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hj</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gnw</a:t>
            </a:r>
            <a:r>
              <a:rPr lang="en-US" dirty="0">
                <a:latin typeface="SGkClassic" pitchFamily="2" charset="2"/>
                <a:cs typeface="Times New Roman" panose="02020603050405020304" pitchFamily="18" charset="0"/>
              </a:rPr>
              <a:t>=qi</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he/she   </a:t>
            </a:r>
            <a:r>
              <a:rPr lang="en-US" dirty="0">
                <a:latin typeface="SGkClassic" pitchFamily="2" charset="2"/>
                <a:cs typeface="Times New Roman" panose="02020603050405020304" pitchFamily="18" charset="0"/>
              </a:rPr>
              <a:t>e)/</a:t>
            </a:r>
            <a:r>
              <a:rPr lang="en-US" dirty="0" err="1">
                <a:latin typeface="SGkClassic" pitchFamily="2" charset="2"/>
                <a:cs typeface="Times New Roman" panose="02020603050405020304" pitchFamily="18" charset="0"/>
              </a:rPr>
              <a:t>gnw</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gn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gnoi</a:t>
            </a:r>
            <a:r>
              <a:rPr lang="en-US" dirty="0">
                <a:latin typeface="SGkClassic" pitchFamily="2" charset="2"/>
                <a:cs typeface="Times New Roman" panose="02020603050405020304" pitchFamily="18" charset="0"/>
              </a:rPr>
              <a:t>/h   </a:t>
            </a:r>
            <a:r>
              <a:rPr lang="en-US" dirty="0" err="1">
                <a:latin typeface="SGkClassic" pitchFamily="2" charset="2"/>
                <a:cs typeface="Times New Roman" panose="02020603050405020304" pitchFamily="18" charset="0"/>
              </a:rPr>
              <a:t>gnw</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tw</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we         </a:t>
            </a:r>
            <a:r>
              <a:rPr lang="en-US" dirty="0">
                <a:latin typeface="SGkClassic" pitchFamily="2" charset="2"/>
                <a:cs typeface="Times New Roman" panose="02020603050405020304" pitchFamily="18" charset="0"/>
              </a:rPr>
              <a:t>e)/</a:t>
            </a:r>
            <a:r>
              <a:rPr lang="en-US" dirty="0" err="1">
                <a:latin typeface="SGkClassic" pitchFamily="2" charset="2"/>
                <a:cs typeface="Times New Roman" panose="02020603050405020304" pitchFamily="18" charset="0"/>
              </a:rPr>
              <a:t>gnwmen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gnw</a:t>
            </a:r>
            <a:r>
              <a:rPr lang="en-US" dirty="0">
                <a:latin typeface="SGkClassic" pitchFamily="2" charset="2"/>
                <a:cs typeface="Times New Roman" panose="02020603050405020304" pitchFamily="18" charset="0"/>
              </a:rPr>
              <a:t>=men </a:t>
            </a:r>
            <a:r>
              <a:rPr lang="en-US" dirty="0" err="1">
                <a:latin typeface="SGkClassic" pitchFamily="2" charset="2"/>
                <a:cs typeface="Times New Roman" panose="02020603050405020304" pitchFamily="18" charset="0"/>
              </a:rPr>
              <a:t>gnoi</a:t>
            </a:r>
            <a:r>
              <a:rPr lang="en-US" dirty="0">
                <a:latin typeface="SGkClassic" pitchFamily="2" charset="2"/>
                <a:cs typeface="Times New Roman" panose="02020603050405020304" pitchFamily="18" charset="0"/>
              </a:rPr>
              <a:t>=men ------</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you        </a:t>
            </a:r>
            <a:r>
              <a:rPr lang="en-US" dirty="0">
                <a:latin typeface="SGkClassic" pitchFamily="2" charset="2"/>
                <a:cs typeface="Times New Roman" panose="02020603050405020304" pitchFamily="18" charset="0"/>
              </a:rPr>
              <a:t>e)/</a:t>
            </a:r>
            <a:r>
              <a:rPr lang="en-US" dirty="0" err="1">
                <a:latin typeface="SGkClassic" pitchFamily="2" charset="2"/>
                <a:cs typeface="Times New Roman" panose="02020603050405020304" pitchFamily="18" charset="0"/>
              </a:rPr>
              <a:t>gnwte</a:t>
            </a:r>
            <a:r>
              <a:rPr lang="en-US" dirty="0">
                <a:latin typeface="SGkClassic" pitchFamily="2" charset="2"/>
                <a:cs typeface="Times New Roman" panose="02020603050405020304" pitchFamily="18" charset="0"/>
              </a:rPr>
              <a:t>   </a:t>
            </a:r>
            <a:r>
              <a:rPr lang="en-US" dirty="0" err="1">
                <a:solidFill>
                  <a:srgbClr val="FF0000"/>
                </a:solidFill>
                <a:latin typeface="SGkClassic" pitchFamily="2" charset="2"/>
                <a:cs typeface="Times New Roman" panose="02020603050405020304" pitchFamily="18" charset="0"/>
              </a:rPr>
              <a:t>gnw</a:t>
            </a:r>
            <a:r>
              <a:rPr lang="en-US" dirty="0">
                <a:solidFill>
                  <a:srgbClr val="FF0000"/>
                </a:solidFill>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te</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gnoi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te</a:t>
            </a:r>
            <a:r>
              <a:rPr lang="en-US" dirty="0">
                <a:latin typeface="SGkClassic" pitchFamily="2" charset="2"/>
                <a:cs typeface="Times New Roman" panose="02020603050405020304" pitchFamily="18" charset="0"/>
              </a:rPr>
              <a:t>  </a:t>
            </a:r>
            <a:r>
              <a:rPr lang="en-US" dirty="0" err="1">
                <a:solidFill>
                  <a:srgbClr val="FF0000"/>
                </a:solidFill>
                <a:latin typeface="SGkClassic" pitchFamily="2" charset="2"/>
                <a:cs typeface="Times New Roman" panose="02020603050405020304" pitchFamily="18" charset="0"/>
              </a:rPr>
              <a:t>gnw</a:t>
            </a:r>
            <a:r>
              <a:rPr lang="en-US" dirty="0">
                <a:solidFill>
                  <a:srgbClr val="FF0000"/>
                </a:solidFill>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te</a:t>
            </a:r>
            <a:endParaRPr lang="en-US" dirty="0">
              <a:solidFill>
                <a:srgbClr val="FF0000"/>
              </a:solidFill>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they       </a:t>
            </a:r>
            <a:r>
              <a:rPr lang="en-US" dirty="0">
                <a:latin typeface="SGkClassic" pitchFamily="2" charset="2"/>
                <a:cs typeface="Times New Roman" panose="02020603050405020304" pitchFamily="18" charset="0"/>
              </a:rPr>
              <a:t>e)/</a:t>
            </a:r>
            <a:r>
              <a:rPr lang="en-US" dirty="0" err="1">
                <a:latin typeface="SGkClassic" pitchFamily="2" charset="2"/>
                <a:cs typeface="Times New Roman" panose="02020603050405020304" pitchFamily="18" charset="0"/>
              </a:rPr>
              <a:t>gnwsan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gnw</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si</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gnoi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en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gnw</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twn</a:t>
            </a:r>
            <a:endParaRPr lang="en-US" dirty="0">
              <a:latin typeface="Times New Roman" panose="02020603050405020304" pitchFamily="18" charset="0"/>
              <a:cs typeface="Times New Roman" panose="02020603050405020304" pitchFamily="18" charset="0"/>
            </a:endParaRPr>
          </a:p>
          <a:p>
            <a:pPr marL="0" indent="0">
              <a:buNone/>
            </a:pPr>
            <a:r>
              <a:rPr lang="en-US" dirty="0" err="1">
                <a:latin typeface="Times New Roman" panose="02020603050405020304" pitchFamily="18" charset="0"/>
                <a:cs typeface="Times New Roman" panose="02020603050405020304" pitchFamily="18" charset="0"/>
              </a:rPr>
              <a:t>Infinitve</a:t>
            </a:r>
            <a:r>
              <a:rPr lang="en-US" dirty="0">
                <a:latin typeface="Times New Roman" panose="02020603050405020304" pitchFamily="18" charset="0"/>
                <a:cs typeface="Times New Roman" panose="02020603050405020304" pitchFamily="18" charset="0"/>
              </a:rPr>
              <a:t>: </a:t>
            </a:r>
            <a:r>
              <a:rPr lang="en-US" dirty="0" err="1">
                <a:latin typeface="SGkClassic" pitchFamily="2" charset="2"/>
                <a:cs typeface="Times New Roman" panose="02020603050405020304" pitchFamily="18" charset="0"/>
              </a:rPr>
              <a:t>gnw</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nai</a:t>
            </a:r>
            <a:endParaRPr lang="en-US" dirty="0">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Participle: </a:t>
            </a:r>
            <a:r>
              <a:rPr lang="en-US" dirty="0" err="1">
                <a:latin typeface="SGkClassic" pitchFamily="2" charset="2"/>
                <a:cs typeface="Times New Roman" panose="02020603050405020304" pitchFamily="18" charset="0"/>
              </a:rPr>
              <a:t>gnou</a:t>
            </a:r>
            <a:r>
              <a:rPr lang="en-US" dirty="0">
                <a:latin typeface="SGkClassic" pitchFamily="2" charset="2"/>
                <a:cs typeface="Times New Roman" panose="02020603050405020304" pitchFamily="18" charset="0"/>
              </a:rPr>
              <a:t>/j, </a:t>
            </a:r>
            <a:r>
              <a:rPr lang="en-US" dirty="0" err="1">
                <a:latin typeface="SGkClassic" pitchFamily="2" charset="2"/>
                <a:cs typeface="Times New Roman" panose="02020603050405020304" pitchFamily="18" charset="0"/>
              </a:rPr>
              <a:t>gnou</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sa</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gno</a:t>
            </a:r>
            <a:r>
              <a:rPr lang="en-US" dirty="0">
                <a:latin typeface="SGkClassic" pitchFamily="2" charset="2"/>
                <a:cs typeface="Times New Roman" panose="02020603050405020304" pitchFamily="18" charset="0"/>
              </a:rPr>
              <a:t>/n...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55832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a:latin typeface="SGkClassic" pitchFamily="2" charset="2"/>
              </a:rPr>
              <a:t>oi)=da</a:t>
            </a:r>
            <a:r>
              <a:rPr lang="en-US" dirty="0">
                <a:latin typeface="Times New Roman" panose="02020603050405020304" pitchFamily="18" charset="0"/>
                <a:cs typeface="Times New Roman" panose="02020603050405020304" pitchFamily="18" charset="0"/>
              </a:rPr>
              <a:t> = “to know, perceive”</a:t>
            </a:r>
            <a:endParaRPr lang="en-US" dirty="0">
              <a:latin typeface="SGkClassic" pitchFamily="2" charset="2"/>
            </a:endParaRPr>
          </a:p>
        </p:txBody>
      </p:sp>
      <p:sp>
        <p:nvSpPr>
          <p:cNvPr id="3" name="Content Placeholder 2"/>
          <p:cNvSpPr>
            <a:spLocks noGrp="1"/>
          </p:cNvSpPr>
          <p:nvPr>
            <p:ph idx="1"/>
          </p:nvPr>
        </p:nvSpPr>
        <p:spPr>
          <a:xfrm>
            <a:off x="30018" y="533400"/>
            <a:ext cx="8991600" cy="6172200"/>
          </a:xfrm>
        </p:spPr>
        <p:txBody>
          <a:bodyPr>
            <a:normAutofit/>
          </a:bodyPr>
          <a:lstStyle/>
          <a:p>
            <a:pPr marL="0" indent="0" algn="ctr">
              <a:buNone/>
            </a:pPr>
            <a:r>
              <a:rPr lang="en-US" sz="2400" dirty="0">
                <a:latin typeface="Times New Roman" panose="02020603050405020304" pitchFamily="18" charset="0"/>
                <a:cs typeface="Times New Roman" panose="02020603050405020304" pitchFamily="18" charset="0"/>
              </a:rPr>
              <a:t>Second Perfect Active</a:t>
            </a:r>
          </a:p>
          <a:p>
            <a:pPr marL="0" indent="0">
              <a:buNone/>
            </a:pPr>
            <a:r>
              <a:rPr lang="en-US" sz="2400" u="sng" dirty="0">
                <a:latin typeface="Times New Roman" panose="02020603050405020304" pitchFamily="18" charset="0"/>
                <a:cs typeface="Times New Roman" panose="02020603050405020304" pitchFamily="18" charset="0"/>
              </a:rPr>
              <a:t>Indicative</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Subjunctive</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Optative</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Imperative</a:t>
            </a:r>
          </a:p>
          <a:p>
            <a:pPr marL="0" indent="0">
              <a:buNone/>
            </a:pPr>
            <a:r>
              <a:rPr lang="en-US" dirty="0">
                <a:latin typeface="SGkClassic" pitchFamily="2" charset="2"/>
                <a:cs typeface="Times New Roman" panose="02020603050405020304" pitchFamily="18" charset="0"/>
              </a:rPr>
              <a:t>oi)=da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dw</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dei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hn</a:t>
            </a:r>
            <a:r>
              <a:rPr lang="en-US" dirty="0">
                <a:latin typeface="SGkClassic" pitchFamily="2" charset="2"/>
                <a:cs typeface="Times New Roman" panose="02020603050405020304" pitchFamily="18" charset="0"/>
              </a:rPr>
              <a:t> 	-----</a:t>
            </a:r>
          </a:p>
          <a:p>
            <a:pPr marL="0" indent="0">
              <a:buNone/>
            </a:pPr>
            <a:r>
              <a:rPr lang="en-US" dirty="0">
                <a:latin typeface="SGkClassic" pitchFamily="2" charset="2"/>
                <a:cs typeface="Times New Roman" panose="02020603050405020304" pitchFamily="18" charset="0"/>
              </a:rPr>
              <a:t>oi)=</a:t>
            </a:r>
            <a:r>
              <a:rPr lang="en-US" dirty="0" err="1">
                <a:latin typeface="SGkClassic" pitchFamily="2" charset="2"/>
                <a:cs typeface="Times New Roman" panose="02020603050405020304" pitchFamily="18" charset="0"/>
              </a:rPr>
              <a:t>sqa</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)d$=j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dei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hj</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sqi</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oi)=de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)d$=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dei</a:t>
            </a:r>
            <a:r>
              <a:rPr lang="en-US" dirty="0">
                <a:latin typeface="SGkClassic" pitchFamily="2" charset="2"/>
                <a:cs typeface="Times New Roman" panose="02020603050405020304" pitchFamily="18" charset="0"/>
              </a:rPr>
              <a:t>/h   	</a:t>
            </a:r>
            <a:r>
              <a:rPr lang="en-US" dirty="0" err="1">
                <a:latin typeface="SGkClassic" pitchFamily="2" charset="2"/>
                <a:cs typeface="Times New Roman" panose="02020603050405020304" pitchFamily="18" charset="0"/>
              </a:rPr>
              <a: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stw</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smen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dw</a:t>
            </a:r>
            <a:r>
              <a:rPr lang="en-US" dirty="0">
                <a:latin typeface="SGkClassic" pitchFamily="2" charset="2"/>
                <a:cs typeface="Times New Roman" panose="02020603050405020304" pitchFamily="18" charset="0"/>
              </a:rPr>
              <a:t>=men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dei</a:t>
            </a:r>
            <a:r>
              <a:rPr lang="en-US" dirty="0">
                <a:latin typeface="SGkClassic" pitchFamily="2" charset="2"/>
                <a:cs typeface="Times New Roman" panose="02020603050405020304" pitchFamily="18" charset="0"/>
              </a:rPr>
              <a:t>=men 	----</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ste</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)dh=te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dei</a:t>
            </a:r>
            <a:r>
              <a:rPr lang="en-US" dirty="0">
                <a:latin typeface="SGkClassic" pitchFamily="2" charset="2"/>
                <a:cs typeface="Times New Roman" panose="02020603050405020304" pitchFamily="18" charset="0"/>
              </a:rPr>
              <a:t>=te  	</a:t>
            </a:r>
            <a:r>
              <a:rPr lang="en-US" dirty="0" err="1">
                <a:latin typeface="SGkClassic" pitchFamily="2" charset="2"/>
                <a:cs typeface="Times New Roman" panose="02020603050405020304" pitchFamily="18" charset="0"/>
              </a:rPr>
              <a: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ste</a:t>
            </a:r>
            <a:endParaRPr lang="en-US" dirty="0">
              <a:solidFill>
                <a:srgbClr val="C00000"/>
              </a:solidFill>
              <a:latin typeface="Times New Roman" panose="02020603050405020304" pitchFamily="18" charset="0"/>
              <a:cs typeface="Times New Roman" panose="02020603050405020304" pitchFamily="18" charset="0"/>
            </a:endParaRPr>
          </a:p>
          <a:p>
            <a:pPr marL="0" indent="0">
              <a:buNone/>
            </a:pP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sasi</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dw</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si</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dei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en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stwn</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Infinitive: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)de/</a:t>
            </a:r>
            <a:r>
              <a:rPr lang="en-US" dirty="0" err="1">
                <a:latin typeface="SGkClassic" pitchFamily="2" charset="2"/>
                <a:cs typeface="Times New Roman" panose="02020603050405020304" pitchFamily="18" charset="0"/>
              </a:rPr>
              <a:t>nai</a:t>
            </a:r>
            <a:endParaRPr lang="en-US" dirty="0">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Participle: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dw</a:t>
            </a:r>
            <a:r>
              <a:rPr lang="en-US" dirty="0">
                <a:latin typeface="SGkClassic" pitchFamily="2" charset="2"/>
                <a:cs typeface="Times New Roman" panose="02020603050405020304" pitchFamily="18" charset="0"/>
              </a:rPr>
              <a:t>/j,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)dui=a, </a:t>
            </a:r>
            <a:r>
              <a:rPr lang="en-US" dirty="0" err="1">
                <a:latin typeface="SGkClassic" pitchFamily="2" charset="2"/>
                <a:cs typeface="Times New Roman" panose="02020603050405020304" pitchFamily="18" charset="0"/>
              </a:rPr>
              <a:t>ei</a:t>
            </a:r>
            <a:r>
              <a:rPr lang="en-US" dirty="0">
                <a:latin typeface="SGkClassic" pitchFamily="2" charset="2"/>
                <a:cs typeface="Times New Roman" panose="02020603050405020304" pitchFamily="18" charset="0"/>
              </a:rPr>
              <a:t>)do/j...</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1527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Verbs Ending in </a:t>
            </a:r>
            <a:r>
              <a:rPr lang="en-US" dirty="0">
                <a:latin typeface="SGkClassic" pitchFamily="2" charset="2"/>
              </a:rPr>
              <a:t>mi</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Present Active Indicative</a:t>
            </a:r>
          </a:p>
          <a:p>
            <a:pPr marL="0" indent="0">
              <a:buNone/>
            </a:pPr>
            <a:r>
              <a:rPr lang="en-US" dirty="0">
                <a:latin typeface="Times New Roman" panose="02020603050405020304" pitchFamily="18" charset="0"/>
                <a:cs typeface="Times New Roman" panose="02020603050405020304" pitchFamily="18" charset="0"/>
              </a:rPr>
              <a:t>	to stand		to put, place	to give</a:t>
            </a:r>
          </a:p>
          <a:p>
            <a:pPr marL="0" indent="0">
              <a:buNone/>
            </a:pPr>
            <a:r>
              <a:rPr lang="en-US" dirty="0">
                <a:latin typeface="Times New Roman" panose="02020603050405020304" pitchFamily="18" charset="0"/>
                <a:cs typeface="Times New Roman" panose="02020603050405020304" pitchFamily="18" charset="0"/>
              </a:rPr>
              <a:t>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sthmi</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qhmi</a:t>
            </a:r>
            <a:r>
              <a:rPr lang="en-US" dirty="0">
                <a:latin typeface="SGkClassic" pitchFamily="2" charset="2"/>
                <a:cs typeface="Times New Roman" panose="02020603050405020304" pitchFamily="18" charset="0"/>
              </a:rPr>
              <a:t>		di/</a:t>
            </a:r>
            <a:r>
              <a:rPr lang="en-US" dirty="0" err="1">
                <a:latin typeface="SGkClassic" pitchFamily="2" charset="2"/>
                <a:cs typeface="Times New Roman" panose="02020603050405020304" pitchFamily="18" charset="0"/>
              </a:rPr>
              <a:t>dwmi</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sthj</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qhj</a:t>
            </a:r>
            <a:r>
              <a:rPr lang="en-US" dirty="0">
                <a:latin typeface="SGkClassic" pitchFamily="2" charset="2"/>
                <a:cs typeface="Times New Roman" panose="02020603050405020304" pitchFamily="18" charset="0"/>
              </a:rPr>
              <a:t>		di/</a:t>
            </a:r>
            <a:r>
              <a:rPr lang="en-US" dirty="0" err="1">
                <a:latin typeface="SGkClassic" pitchFamily="2" charset="2"/>
                <a:cs typeface="Times New Roman" panose="02020603050405020304" pitchFamily="18" charset="0"/>
              </a:rPr>
              <a:t>dwj</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	i(/</a:t>
            </a:r>
            <a:r>
              <a:rPr lang="en-US" dirty="0" err="1">
                <a:latin typeface="SGkClassic" pitchFamily="2" charset="2"/>
                <a:cs typeface="Times New Roman" panose="02020603050405020304" pitchFamily="18" charset="0"/>
              </a:rPr>
              <a:t>sthsi</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qhsi</a:t>
            </a:r>
            <a:r>
              <a:rPr lang="en-US" dirty="0">
                <a:latin typeface="SGkClassic" pitchFamily="2" charset="2"/>
                <a:cs typeface="Times New Roman" panose="02020603050405020304" pitchFamily="18" charset="0"/>
              </a:rPr>
              <a:t>		di/</a:t>
            </a:r>
            <a:r>
              <a:rPr lang="en-US" dirty="0" err="1">
                <a:latin typeface="SGkClassic" pitchFamily="2" charset="2"/>
                <a:cs typeface="Times New Roman" panose="02020603050405020304" pitchFamily="18" charset="0"/>
              </a:rPr>
              <a:t>dwsi</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1</a:t>
            </a:r>
            <a:r>
              <a:rPr lang="en-US" baseline="30000" dirty="0">
                <a:latin typeface="Times New Roman" panose="02020603050405020304" pitchFamily="18" charset="0"/>
                <a:cs typeface="Times New Roman" panose="02020603050405020304" pitchFamily="18" charset="0"/>
              </a:rPr>
              <a:t>st </a:t>
            </a:r>
            <a:r>
              <a:rPr lang="en-US" baseline="30000" dirty="0">
                <a:latin typeface="SGkClassic" pitchFamily="2" charset="2"/>
                <a:cs typeface="Times New Roman" panose="02020603050405020304" pitchFamily="18" charset="0"/>
              </a:rPr>
              <a:t>	</a:t>
            </a:r>
            <a:r>
              <a:rPr lang="en-US" dirty="0">
                <a:latin typeface="SGkClassic" pitchFamily="2" charset="2"/>
                <a:cs typeface="Times New Roman" panose="02020603050405020304" pitchFamily="18" charset="0"/>
              </a:rPr>
              <a:t>i(/stamen		</a:t>
            </a:r>
            <a:r>
              <a:rPr lang="en-US" dirty="0" err="1">
                <a:latin typeface="SGkClassic" pitchFamily="2" charset="2"/>
                <a:cs typeface="Times New Roman" panose="02020603050405020304" pitchFamily="18" charset="0"/>
              </a:rPr>
              <a:t>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qemen</a:t>
            </a:r>
            <a:r>
              <a:rPr lang="en-US" dirty="0">
                <a:latin typeface="SGkClassic" pitchFamily="2" charset="2"/>
                <a:cs typeface="Times New Roman" panose="02020603050405020304" pitchFamily="18" charset="0"/>
              </a:rPr>
              <a:t>		di/</a:t>
            </a:r>
            <a:r>
              <a:rPr lang="en-US" dirty="0" err="1">
                <a:latin typeface="SGkClassic" pitchFamily="2" charset="2"/>
                <a:cs typeface="Times New Roman" panose="02020603050405020304" pitchFamily="18" charset="0"/>
              </a:rPr>
              <a:t>domen</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 </a:t>
            </a:r>
            <a:r>
              <a:rPr lang="en-US" dirty="0">
                <a:latin typeface="SGkClassic" pitchFamily="2" charset="2"/>
                <a:cs typeface="Times New Roman" panose="02020603050405020304" pitchFamily="18" charset="0"/>
              </a:rPr>
              <a:t>	i(/state		</a:t>
            </a:r>
            <a:r>
              <a:rPr lang="en-US" dirty="0" err="1">
                <a:latin typeface="SGkClassic" pitchFamily="2" charset="2"/>
                <a:cs typeface="Times New Roman" panose="02020603050405020304" pitchFamily="18" charset="0"/>
              </a:rPr>
              <a:t>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qete</a:t>
            </a:r>
            <a:r>
              <a:rPr lang="en-US" dirty="0">
                <a:latin typeface="SGkClassic" pitchFamily="2" charset="2"/>
                <a:cs typeface="Times New Roman" panose="02020603050405020304" pitchFamily="18" charset="0"/>
              </a:rPr>
              <a:t>		di/dote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 </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sta</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si</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tiqe</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asi</a:t>
            </a:r>
            <a:r>
              <a:rPr lang="en-US" dirty="0">
                <a:latin typeface="SGkClassic" pitchFamily="2" charset="2"/>
                <a:cs typeface="Times New Roman" panose="02020603050405020304" pitchFamily="18" charset="0"/>
              </a:rPr>
              <a:t>		dido/</a:t>
            </a:r>
            <a:r>
              <a:rPr lang="en-US" dirty="0" err="1">
                <a:latin typeface="SGkClassic" pitchFamily="2" charset="2"/>
                <a:cs typeface="Times New Roman" panose="02020603050405020304" pitchFamily="18" charset="0"/>
              </a:rPr>
              <a:t>asi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1444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Prepositions</a:t>
            </a:r>
          </a:p>
        </p:txBody>
      </p:sp>
      <p:sp>
        <p:nvSpPr>
          <p:cNvPr id="3" name="Content Placeholder 2"/>
          <p:cNvSpPr>
            <a:spLocks noGrp="1"/>
          </p:cNvSpPr>
          <p:nvPr>
            <p:ph idx="1"/>
          </p:nvPr>
        </p:nvSpPr>
        <p:spPr>
          <a:xfrm>
            <a:off x="381000" y="762000"/>
            <a:ext cx="8686800" cy="6019800"/>
          </a:xfrm>
        </p:spPr>
        <p:txBody>
          <a:bodyPr>
            <a:normAutofit fontScale="92500" lnSpcReduction="10000"/>
          </a:bodyPr>
          <a:lstStyle/>
          <a:p>
            <a:r>
              <a:rPr lang="en-US" dirty="0">
                <a:latin typeface="SGkClassic" pitchFamily="2" charset="2"/>
              </a:rPr>
              <a:t>a)</a:t>
            </a:r>
            <a:r>
              <a:rPr lang="en-US" dirty="0" err="1">
                <a:latin typeface="SGkClassic" pitchFamily="2" charset="2"/>
              </a:rPr>
              <a:t>na</a:t>
            </a:r>
            <a:r>
              <a:rPr lang="en-US" dirty="0">
                <a:latin typeface="SGkClassic" pitchFamily="2" charset="2"/>
              </a:rPr>
              <a:t>/</a:t>
            </a:r>
            <a:r>
              <a:rPr lang="en-US" dirty="0">
                <a:latin typeface="Times New Roman" panose="02020603050405020304" pitchFamily="18" charset="0"/>
                <a:cs typeface="Times New Roman" panose="02020603050405020304" pitchFamily="18" charset="0"/>
              </a:rPr>
              <a:t>  = up; again.</a:t>
            </a:r>
            <a:endParaRPr lang="en-US" dirty="0">
              <a:latin typeface="SGkClassic" pitchFamily="2" charset="2"/>
            </a:endParaRPr>
          </a:p>
          <a:p>
            <a:r>
              <a:rPr lang="en-US" dirty="0">
                <a:latin typeface="SGkClassic" pitchFamily="2" charset="2"/>
              </a:rPr>
              <a:t>a)</a:t>
            </a:r>
            <a:r>
              <a:rPr lang="en-US" dirty="0" err="1">
                <a:latin typeface="SGkClassic" pitchFamily="2" charset="2"/>
              </a:rPr>
              <a:t>nti</a:t>
            </a:r>
            <a:r>
              <a:rPr lang="en-US" dirty="0">
                <a:latin typeface="SGkClassic" pitchFamily="2" charset="2"/>
              </a:rPr>
              <a:t>/ </a:t>
            </a:r>
            <a:r>
              <a:rPr lang="en-US" dirty="0">
                <a:latin typeface="Times New Roman" panose="02020603050405020304" pitchFamily="18" charset="0"/>
                <a:cs typeface="Times New Roman" panose="02020603050405020304" pitchFamily="18" charset="0"/>
              </a:rPr>
              <a:t>= against; face to face; instead of.</a:t>
            </a:r>
            <a:endParaRPr lang="en-US" dirty="0">
              <a:latin typeface="SGkClassic" pitchFamily="2" charset="2"/>
            </a:endParaRPr>
          </a:p>
          <a:p>
            <a:r>
              <a:rPr lang="en-US" dirty="0">
                <a:latin typeface="SGkClassic" pitchFamily="2" charset="2"/>
              </a:rPr>
              <a:t>a)</a:t>
            </a:r>
            <a:r>
              <a:rPr lang="en-US" dirty="0" err="1">
                <a:latin typeface="SGkClassic" pitchFamily="2" charset="2"/>
              </a:rPr>
              <a:t>po</a:t>
            </a:r>
            <a:r>
              <a:rPr lang="en-US" dirty="0">
                <a:latin typeface="SGkClassic" pitchFamily="2" charset="2"/>
              </a:rPr>
              <a:t>/ </a:t>
            </a:r>
            <a:r>
              <a:rPr lang="en-US" dirty="0">
                <a:latin typeface="Times New Roman" panose="02020603050405020304" pitchFamily="18" charset="0"/>
                <a:cs typeface="Times New Roman" panose="02020603050405020304" pitchFamily="18" charset="0"/>
              </a:rPr>
              <a:t>= from; away from; by.</a:t>
            </a:r>
            <a:endParaRPr lang="en-US" dirty="0">
              <a:latin typeface="SGkClassic" pitchFamily="2" charset="2"/>
            </a:endParaRPr>
          </a:p>
          <a:p>
            <a:r>
              <a:rPr lang="en-US" dirty="0" err="1">
                <a:latin typeface="SGkClassic" pitchFamily="2" charset="2"/>
              </a:rPr>
              <a:t>dia</a:t>
            </a:r>
            <a:r>
              <a:rPr lang="en-US" dirty="0">
                <a:latin typeface="SGkClassic" pitchFamily="2" charset="2"/>
              </a:rPr>
              <a:t>/ </a:t>
            </a:r>
            <a:r>
              <a:rPr lang="en-US" dirty="0">
                <a:latin typeface="Times New Roman" panose="02020603050405020304" pitchFamily="18" charset="0"/>
                <a:cs typeface="Times New Roman" panose="02020603050405020304" pitchFamily="18" charset="0"/>
              </a:rPr>
              <a:t>= through; between.</a:t>
            </a:r>
            <a:endParaRPr lang="en-US" dirty="0">
              <a:latin typeface="SGkClassic" pitchFamily="2" charset="2"/>
            </a:endParaRPr>
          </a:p>
          <a:p>
            <a:r>
              <a:rPr lang="en-US" dirty="0" err="1">
                <a:latin typeface="SGkClassic" pitchFamily="2" charset="2"/>
              </a:rPr>
              <a:t>ei</a:t>
            </a:r>
            <a:r>
              <a:rPr lang="en-US" dirty="0">
                <a:latin typeface="SGkClassic" pitchFamily="2" charset="2"/>
              </a:rPr>
              <a:t>/j </a:t>
            </a:r>
            <a:r>
              <a:rPr lang="en-US" dirty="0">
                <a:latin typeface="Times New Roman" panose="02020603050405020304" pitchFamily="18" charset="0"/>
                <a:cs typeface="Times New Roman" panose="02020603050405020304" pitchFamily="18" charset="0"/>
              </a:rPr>
              <a:t>= into; in; within; against; among; with reference to; as; because of; for the purpose of.</a:t>
            </a:r>
            <a:endParaRPr lang="en-US" dirty="0">
              <a:latin typeface="SGkClassic" pitchFamily="2" charset="2"/>
            </a:endParaRPr>
          </a:p>
          <a:p>
            <a:r>
              <a:rPr lang="en-US" dirty="0">
                <a:latin typeface="SGkClassic" pitchFamily="2" charset="2"/>
              </a:rPr>
              <a:t>e)k </a:t>
            </a:r>
            <a:r>
              <a:rPr lang="en-US" dirty="0">
                <a:latin typeface="Times New Roman" panose="02020603050405020304" pitchFamily="18" charset="0"/>
                <a:cs typeface="Times New Roman" panose="02020603050405020304" pitchFamily="18" charset="0"/>
              </a:rPr>
              <a:t>= out of; from; away.</a:t>
            </a:r>
            <a:endParaRPr lang="en-US" dirty="0">
              <a:latin typeface="SGkClassic" pitchFamily="2" charset="2"/>
            </a:endParaRPr>
          </a:p>
          <a:p>
            <a:r>
              <a:rPr lang="en-US" dirty="0">
                <a:latin typeface="SGkClassic" pitchFamily="2" charset="2"/>
              </a:rPr>
              <a:t>e)n </a:t>
            </a:r>
            <a:r>
              <a:rPr lang="en-US" dirty="0">
                <a:latin typeface="Times New Roman" panose="02020603050405020304" pitchFamily="18" charset="0"/>
                <a:cs typeface="Times New Roman" panose="02020603050405020304" pitchFamily="18" charset="0"/>
              </a:rPr>
              <a:t>= in; within; with, by means of; because of.</a:t>
            </a:r>
            <a:endParaRPr lang="en-US" dirty="0">
              <a:latin typeface="SGkClassic" pitchFamily="2" charset="2"/>
            </a:endParaRPr>
          </a:p>
          <a:p>
            <a:r>
              <a:rPr lang="en-US" dirty="0">
                <a:latin typeface="SGkClassic" pitchFamily="2" charset="2"/>
              </a:rPr>
              <a:t>e)pi/ </a:t>
            </a:r>
            <a:r>
              <a:rPr lang="en-US" dirty="0">
                <a:latin typeface="Times New Roman" panose="02020603050405020304" pitchFamily="18" charset="0"/>
                <a:cs typeface="Times New Roman" panose="02020603050405020304" pitchFamily="18" charset="0"/>
              </a:rPr>
              <a:t>= upon; on; at; over; against; on account of.</a:t>
            </a:r>
            <a:endParaRPr lang="en-US" dirty="0">
              <a:latin typeface="SGkClassic" pitchFamily="2" charset="2"/>
            </a:endParaRPr>
          </a:p>
          <a:p>
            <a:r>
              <a:rPr lang="en-US" dirty="0">
                <a:latin typeface="SGkClassic" pitchFamily="2" charset="2"/>
              </a:rPr>
              <a:t>kata/</a:t>
            </a:r>
            <a:r>
              <a:rPr lang="en-US" dirty="0">
                <a:latin typeface="Times New Roman" panose="02020603050405020304" pitchFamily="18" charset="0"/>
                <a:cs typeface="Times New Roman" panose="02020603050405020304" pitchFamily="18" charset="0"/>
              </a:rPr>
              <a:t> = down; against; throughout; by; with reference to.</a:t>
            </a:r>
            <a:endParaRPr lang="en-US" dirty="0">
              <a:latin typeface="SGkClassic" pitchFamily="2" charset="2"/>
            </a:endParaRPr>
          </a:p>
          <a:p>
            <a:r>
              <a:rPr lang="en-US" dirty="0">
                <a:latin typeface="SGkClassic" pitchFamily="2" charset="2"/>
              </a:rPr>
              <a:t>meta/ </a:t>
            </a:r>
            <a:r>
              <a:rPr lang="en-US" dirty="0">
                <a:latin typeface="Times New Roman" panose="02020603050405020304" pitchFamily="18" charset="0"/>
                <a:cs typeface="Times New Roman" panose="02020603050405020304" pitchFamily="18" charset="0"/>
              </a:rPr>
              <a:t>= with; in the midst of; after.</a:t>
            </a:r>
            <a:endParaRPr lang="en-US" dirty="0">
              <a:latin typeface="SGkClassic" pitchFamily="2" charset="2"/>
            </a:endParaRPr>
          </a:p>
        </p:txBody>
      </p:sp>
    </p:spTree>
    <p:extLst>
      <p:ext uri="{BB962C8B-B14F-4D97-AF65-F5344CB8AC3E}">
        <p14:creationId xmlns:p14="http://schemas.microsoft.com/office/powerpoint/2010/main" val="28695547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Verbs Ending in </a:t>
            </a:r>
            <a:r>
              <a:rPr lang="en-US" dirty="0">
                <a:latin typeface="SGkClassic" pitchFamily="2" charset="2"/>
              </a:rPr>
              <a:t>mi</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Imperfect Active Indicative</a:t>
            </a:r>
          </a:p>
          <a:p>
            <a:pPr marL="0" indent="0">
              <a:buNone/>
            </a:pPr>
            <a:r>
              <a:rPr lang="en-US" dirty="0">
                <a:latin typeface="Times New Roman" panose="02020603050405020304" pitchFamily="18" charset="0"/>
                <a:cs typeface="Times New Roman" panose="02020603050405020304" pitchFamily="18" charset="0"/>
              </a:rPr>
              <a:t>	to stand		to put, place	to give</a:t>
            </a:r>
          </a:p>
          <a:p>
            <a:pPr marL="0" indent="0">
              <a:buNone/>
            </a:pPr>
            <a:r>
              <a:rPr lang="en-US" dirty="0">
                <a:latin typeface="Times New Roman" panose="02020603050405020304" pitchFamily="18" charset="0"/>
                <a:cs typeface="Times New Roman" panose="02020603050405020304" pitchFamily="18" charset="0"/>
              </a:rPr>
              <a:t>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sthn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eti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qhn</a:t>
            </a:r>
            <a:r>
              <a:rPr lang="en-US" dirty="0">
                <a:latin typeface="SGkClassic" pitchFamily="2" charset="2"/>
                <a:cs typeface="Times New Roman" panose="02020603050405020304" pitchFamily="18" charset="0"/>
              </a:rPr>
              <a:t>		e)di/</a:t>
            </a:r>
            <a:r>
              <a:rPr lang="en-US" dirty="0" err="1">
                <a:latin typeface="SGkClassic" pitchFamily="2" charset="2"/>
                <a:cs typeface="Times New Roman" panose="02020603050405020304" pitchFamily="18" charset="0"/>
              </a:rPr>
              <a:t>doun</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sthj</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eti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qeij</a:t>
            </a:r>
            <a:r>
              <a:rPr lang="en-US" dirty="0">
                <a:latin typeface="SGkClassic" pitchFamily="2" charset="2"/>
                <a:cs typeface="Times New Roman" panose="02020603050405020304" pitchFamily="18" charset="0"/>
              </a:rPr>
              <a:t>		e)di/</a:t>
            </a:r>
            <a:r>
              <a:rPr lang="en-US" dirty="0" err="1">
                <a:latin typeface="SGkClassic" pitchFamily="2" charset="2"/>
                <a:cs typeface="Times New Roman" panose="02020603050405020304" pitchFamily="18" charset="0"/>
              </a:rPr>
              <a:t>douj</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	i(/</a:t>
            </a:r>
            <a:r>
              <a:rPr lang="en-US" dirty="0" err="1">
                <a:latin typeface="SGkClassic" pitchFamily="2" charset="2"/>
                <a:cs typeface="Times New Roman" panose="02020603050405020304" pitchFamily="18" charset="0"/>
              </a:rPr>
              <a:t>sth</a:t>
            </a:r>
            <a:r>
              <a:rPr lang="en-US" dirty="0">
                <a:latin typeface="SGkClassic" pitchFamily="2" charset="2"/>
                <a:cs typeface="Times New Roman" panose="02020603050405020304" pitchFamily="18" charset="0"/>
              </a:rPr>
              <a:t>			e)</a:t>
            </a:r>
            <a:r>
              <a:rPr lang="en-US" dirty="0" err="1">
                <a:latin typeface="SGkClassic" pitchFamily="2" charset="2"/>
                <a:cs typeface="Times New Roman" panose="02020603050405020304" pitchFamily="18" charset="0"/>
              </a:rPr>
              <a:t>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qei</a:t>
            </a:r>
            <a:r>
              <a:rPr lang="en-US" dirty="0">
                <a:latin typeface="SGkClassic" pitchFamily="2" charset="2"/>
                <a:cs typeface="Times New Roman" panose="02020603050405020304" pitchFamily="18" charset="0"/>
              </a:rPr>
              <a:t>		e)di/</a:t>
            </a:r>
            <a:r>
              <a:rPr lang="en-US" dirty="0" err="1">
                <a:latin typeface="SGkClassic" pitchFamily="2" charset="2"/>
                <a:cs typeface="Times New Roman" panose="02020603050405020304" pitchFamily="18" charset="0"/>
              </a:rPr>
              <a:t>dou</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1</a:t>
            </a:r>
            <a:r>
              <a:rPr lang="en-US" baseline="30000" dirty="0">
                <a:latin typeface="Times New Roman" panose="02020603050405020304" pitchFamily="18" charset="0"/>
                <a:cs typeface="Times New Roman" panose="02020603050405020304" pitchFamily="18" charset="0"/>
              </a:rPr>
              <a:t>st </a:t>
            </a:r>
            <a:r>
              <a:rPr lang="en-US" baseline="30000" dirty="0">
                <a:latin typeface="SGkClassic" pitchFamily="2" charset="2"/>
                <a:cs typeface="Times New Roman" panose="02020603050405020304" pitchFamily="18" charset="0"/>
              </a:rPr>
              <a:t>	</a:t>
            </a:r>
            <a:r>
              <a:rPr lang="en-US" dirty="0">
                <a:latin typeface="SGkClassic" pitchFamily="2" charset="2"/>
                <a:cs typeface="Times New Roman" panose="02020603050405020304" pitchFamily="18" charset="0"/>
              </a:rPr>
              <a:t>i(/stamen		e)</a:t>
            </a:r>
            <a:r>
              <a:rPr lang="en-US" dirty="0" err="1">
                <a:latin typeface="SGkClassic" pitchFamily="2" charset="2"/>
                <a:cs typeface="Times New Roman" panose="02020603050405020304" pitchFamily="18" charset="0"/>
              </a:rPr>
              <a:t>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qemen</a:t>
            </a:r>
            <a:r>
              <a:rPr lang="en-US" dirty="0">
                <a:latin typeface="SGkClassic" pitchFamily="2" charset="2"/>
                <a:cs typeface="Times New Roman" panose="02020603050405020304" pitchFamily="18" charset="0"/>
              </a:rPr>
              <a:t>		e)di/</a:t>
            </a:r>
            <a:r>
              <a:rPr lang="en-US" dirty="0" err="1">
                <a:latin typeface="SGkClassic" pitchFamily="2" charset="2"/>
                <a:cs typeface="Times New Roman" panose="02020603050405020304" pitchFamily="18" charset="0"/>
              </a:rPr>
              <a:t>domen</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 </a:t>
            </a:r>
            <a:r>
              <a:rPr lang="en-US" dirty="0">
                <a:latin typeface="SGkClassic" pitchFamily="2" charset="2"/>
                <a:cs typeface="Times New Roman" panose="02020603050405020304" pitchFamily="18" charset="0"/>
              </a:rPr>
              <a:t>	i(/state		e)</a:t>
            </a:r>
            <a:r>
              <a:rPr lang="en-US" dirty="0" err="1">
                <a:latin typeface="SGkClassic" pitchFamily="2" charset="2"/>
                <a:cs typeface="Times New Roman" panose="02020603050405020304" pitchFamily="18" charset="0"/>
              </a:rPr>
              <a:t>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qete</a:t>
            </a:r>
            <a:r>
              <a:rPr lang="en-US" dirty="0">
                <a:latin typeface="SGkClassic" pitchFamily="2" charset="2"/>
                <a:cs typeface="Times New Roman" panose="02020603050405020304" pitchFamily="18" charset="0"/>
              </a:rPr>
              <a:t>		e)di/dote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 </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stasan</a:t>
            </a:r>
            <a:r>
              <a:rPr lang="en-US" dirty="0">
                <a:latin typeface="SGkClassic" pitchFamily="2" charset="2"/>
                <a:cs typeface="Times New Roman" panose="02020603050405020304" pitchFamily="18" charset="0"/>
              </a:rPr>
              <a:t>		e)</a:t>
            </a:r>
            <a:r>
              <a:rPr lang="en-US" dirty="0" err="1">
                <a:latin typeface="SGkClassic" pitchFamily="2" charset="2"/>
                <a:cs typeface="Times New Roman" panose="02020603050405020304" pitchFamily="18" charset="0"/>
              </a:rPr>
              <a:t>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qesan</a:t>
            </a:r>
            <a:r>
              <a:rPr lang="en-US" dirty="0">
                <a:latin typeface="SGkClassic" pitchFamily="2" charset="2"/>
                <a:cs typeface="Times New Roman" panose="02020603050405020304" pitchFamily="18" charset="0"/>
              </a:rPr>
              <a:t>		e)di/</a:t>
            </a:r>
            <a:r>
              <a:rPr lang="en-US" dirty="0" err="1">
                <a:latin typeface="SGkClassic" pitchFamily="2" charset="2"/>
                <a:cs typeface="Times New Roman" panose="02020603050405020304" pitchFamily="18" charset="0"/>
              </a:rPr>
              <a:t>dosan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2478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Verbs Ending in </a:t>
            </a:r>
            <a:r>
              <a:rPr lang="en-US" dirty="0">
                <a:latin typeface="SGkClassic" pitchFamily="2" charset="2"/>
              </a:rPr>
              <a:t>mi</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Present Active Subjunctive</a:t>
            </a:r>
          </a:p>
          <a:p>
            <a:pPr marL="0" indent="0">
              <a:buNone/>
            </a:pPr>
            <a:r>
              <a:rPr lang="en-US" dirty="0">
                <a:latin typeface="Times New Roman" panose="02020603050405020304" pitchFamily="18" charset="0"/>
                <a:cs typeface="Times New Roman" panose="02020603050405020304" pitchFamily="18" charset="0"/>
              </a:rPr>
              <a:t>	to stand		to put, place	to give</a:t>
            </a:r>
          </a:p>
          <a:p>
            <a:pPr marL="0" indent="0">
              <a:buNone/>
            </a:pPr>
            <a:r>
              <a:rPr lang="en-US" dirty="0">
                <a:latin typeface="Times New Roman" panose="02020603050405020304" pitchFamily="18" charset="0"/>
                <a:cs typeface="Times New Roman" panose="02020603050405020304" pitchFamily="18" charset="0"/>
              </a:rPr>
              <a:t>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stw</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tiqw</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didw</a:t>
            </a:r>
            <a:r>
              <a:rPr lang="en-US" dirty="0">
                <a:latin typeface="SGkClassic" pitchFamily="2" charset="2"/>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a:t>
            </a:r>
            <a:r>
              <a:rPr lang="en-US" dirty="0">
                <a:latin typeface="SGkClassic" pitchFamily="2" charset="2"/>
                <a:cs typeface="Times New Roman" panose="02020603050405020304" pitchFamily="18" charset="0"/>
              </a:rPr>
              <a:t>$=j		</a:t>
            </a:r>
            <a:r>
              <a:rPr lang="en-US" dirty="0" err="1">
                <a:latin typeface="SGkClassic" pitchFamily="2" charset="2"/>
                <a:cs typeface="Times New Roman" panose="02020603050405020304" pitchFamily="18" charset="0"/>
              </a:rPr>
              <a:t>tiq</a:t>
            </a:r>
            <a:r>
              <a:rPr lang="en-US" dirty="0">
                <a:latin typeface="SGkClassic" pitchFamily="2" charset="2"/>
                <a:cs typeface="Times New Roman" panose="02020603050405020304" pitchFamily="18" charset="0"/>
              </a:rPr>
              <a:t>$=j		did%=j</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	i(</a:t>
            </a:r>
            <a:r>
              <a:rPr lang="en-US" dirty="0" err="1">
                <a:latin typeface="SGkClassic" pitchFamily="2" charset="2"/>
                <a:cs typeface="Times New Roman" panose="02020603050405020304" pitchFamily="18" charset="0"/>
              </a:rPr>
              <a:t>st</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tiq</a:t>
            </a:r>
            <a:r>
              <a:rPr lang="en-US" dirty="0">
                <a:latin typeface="SGkClassic" pitchFamily="2" charset="2"/>
                <a:cs typeface="Times New Roman" panose="02020603050405020304" pitchFamily="18" charset="0"/>
              </a:rPr>
              <a:t>$=			did%=</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1</a:t>
            </a:r>
            <a:r>
              <a:rPr lang="en-US" baseline="30000" dirty="0">
                <a:latin typeface="Times New Roman" panose="02020603050405020304" pitchFamily="18" charset="0"/>
                <a:cs typeface="Times New Roman" panose="02020603050405020304" pitchFamily="18" charset="0"/>
              </a:rPr>
              <a:t>st </a:t>
            </a:r>
            <a:r>
              <a:rPr lang="en-US" baseline="30000" dirty="0">
                <a:latin typeface="SGkClassic" pitchFamily="2" charset="2"/>
                <a:cs typeface="Times New Roman" panose="02020603050405020304" pitchFamily="18" charset="0"/>
              </a:rPr>
              <a:t>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stw</a:t>
            </a:r>
            <a:r>
              <a:rPr lang="en-US" dirty="0">
                <a:latin typeface="SGkClassic" pitchFamily="2" charset="2"/>
                <a:cs typeface="Times New Roman" panose="02020603050405020304" pitchFamily="18" charset="0"/>
              </a:rPr>
              <a:t>=men		</a:t>
            </a:r>
            <a:r>
              <a:rPr lang="en-US" dirty="0" err="1">
                <a:latin typeface="SGkClassic" pitchFamily="2" charset="2"/>
                <a:cs typeface="Times New Roman" panose="02020603050405020304" pitchFamily="18" charset="0"/>
              </a:rPr>
              <a:t>tiqw</a:t>
            </a:r>
            <a:r>
              <a:rPr lang="en-US" dirty="0">
                <a:latin typeface="SGkClassic" pitchFamily="2" charset="2"/>
                <a:cs typeface="Times New Roman" panose="02020603050405020304" pitchFamily="18" charset="0"/>
              </a:rPr>
              <a:t>=men		</a:t>
            </a:r>
            <a:r>
              <a:rPr lang="en-US" dirty="0" err="1">
                <a:latin typeface="SGkClassic" pitchFamily="2" charset="2"/>
                <a:cs typeface="Times New Roman" panose="02020603050405020304" pitchFamily="18" charset="0"/>
              </a:rPr>
              <a:t>didw</a:t>
            </a:r>
            <a:r>
              <a:rPr lang="en-US" dirty="0">
                <a:latin typeface="SGkClassic" pitchFamily="2" charset="2"/>
                <a:cs typeface="Times New Roman" panose="02020603050405020304" pitchFamily="18" charset="0"/>
              </a:rPr>
              <a:t>=men</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 </a:t>
            </a:r>
            <a:r>
              <a:rPr lang="en-US" dirty="0">
                <a:latin typeface="SGkClassic" pitchFamily="2" charset="2"/>
                <a:cs typeface="Times New Roman" panose="02020603050405020304" pitchFamily="18" charset="0"/>
              </a:rPr>
              <a:t>	i(</a:t>
            </a:r>
            <a:r>
              <a:rPr lang="en-US" dirty="0" err="1">
                <a:latin typeface="SGkClassic" pitchFamily="2" charset="2"/>
                <a:cs typeface="Times New Roman" panose="02020603050405020304" pitchFamily="18" charset="0"/>
              </a:rPr>
              <a:t>sth</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te</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tiqh</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te</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didw</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te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 </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stw</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si</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tiqw</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si</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didw</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si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0188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Verbs Ending in </a:t>
            </a:r>
            <a:r>
              <a:rPr lang="en-US" dirty="0">
                <a:latin typeface="SGkClassic" pitchFamily="2" charset="2"/>
              </a:rPr>
              <a:t>mi</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Present Active Optative</a:t>
            </a:r>
          </a:p>
          <a:p>
            <a:pPr marL="0" indent="0">
              <a:buNone/>
            </a:pPr>
            <a:r>
              <a:rPr lang="en-US" dirty="0">
                <a:latin typeface="Times New Roman" panose="02020603050405020304" pitchFamily="18" charset="0"/>
                <a:cs typeface="Times New Roman" panose="02020603050405020304" pitchFamily="18" charset="0"/>
              </a:rPr>
              <a:t>	to stand		to put, place	to give</a:t>
            </a:r>
          </a:p>
          <a:p>
            <a:pPr marL="0" indent="0">
              <a:buNone/>
            </a:pPr>
            <a:r>
              <a:rPr lang="en-US" dirty="0">
                <a:latin typeface="Times New Roman" panose="02020603050405020304" pitchFamily="18" charset="0"/>
                <a:cs typeface="Times New Roman" panose="02020603050405020304" pitchFamily="18" charset="0"/>
              </a:rPr>
              <a:t>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a:t>
            </a:r>
            <a:r>
              <a:rPr lang="en-US" dirty="0" err="1">
                <a:solidFill>
                  <a:srgbClr val="FF0000"/>
                </a:solidFill>
                <a:latin typeface="SGkClassic" pitchFamily="2" charset="2"/>
                <a:cs typeface="Times New Roman" panose="02020603050405020304" pitchFamily="18" charset="0"/>
              </a:rPr>
              <a:t>ai</a:t>
            </a:r>
            <a:r>
              <a:rPr lang="en-US" dirty="0">
                <a:solidFill>
                  <a:srgbClr val="FF0000"/>
                </a:solidFill>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h</a:t>
            </a:r>
            <a:r>
              <a:rPr lang="en-US" dirty="0" err="1">
                <a:latin typeface="SGkClassic" pitchFamily="2" charset="2"/>
                <a:cs typeface="Times New Roman" panose="02020603050405020304" pitchFamily="18" charset="0"/>
              </a:rPr>
              <a:t>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tiq</a:t>
            </a:r>
            <a:r>
              <a:rPr lang="en-US" dirty="0" err="1">
                <a:solidFill>
                  <a:srgbClr val="FF0000"/>
                </a:solidFill>
                <a:latin typeface="SGkClassic" pitchFamily="2" charset="2"/>
                <a:cs typeface="Times New Roman" panose="02020603050405020304" pitchFamily="18" charset="0"/>
              </a:rPr>
              <a:t>ei</a:t>
            </a:r>
            <a:r>
              <a:rPr lang="en-US" dirty="0">
                <a:solidFill>
                  <a:srgbClr val="FF0000"/>
                </a:solidFill>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h</a:t>
            </a:r>
            <a:r>
              <a:rPr lang="en-US" dirty="0" err="1">
                <a:latin typeface="SGkClassic" pitchFamily="2" charset="2"/>
                <a:cs typeface="Times New Roman" panose="02020603050405020304" pitchFamily="18" charset="0"/>
              </a:rPr>
              <a:t>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did</a:t>
            </a:r>
            <a:r>
              <a:rPr lang="en-US" dirty="0" err="1">
                <a:solidFill>
                  <a:srgbClr val="FF0000"/>
                </a:solidFill>
                <a:latin typeface="SGkClassic" pitchFamily="2" charset="2"/>
                <a:cs typeface="Times New Roman" panose="02020603050405020304" pitchFamily="18" charset="0"/>
              </a:rPr>
              <a:t>oi</a:t>
            </a:r>
            <a:r>
              <a:rPr lang="en-US" dirty="0">
                <a:solidFill>
                  <a:srgbClr val="FF0000"/>
                </a:solidFill>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h</a:t>
            </a:r>
            <a:r>
              <a:rPr lang="en-US" dirty="0" err="1">
                <a:latin typeface="SGkClassic" pitchFamily="2" charset="2"/>
                <a:cs typeface="Times New Roman" panose="02020603050405020304" pitchFamily="18" charset="0"/>
              </a:rPr>
              <a:t>n</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stai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hj</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tiqei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hj</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didoi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hj</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	i(</a:t>
            </a:r>
            <a:r>
              <a:rPr lang="en-US" dirty="0" err="1">
                <a:latin typeface="SGkClassic" pitchFamily="2" charset="2"/>
                <a:cs typeface="Times New Roman" panose="02020603050405020304" pitchFamily="18" charset="0"/>
              </a:rPr>
              <a:t>stai</a:t>
            </a:r>
            <a:r>
              <a:rPr lang="en-US" dirty="0">
                <a:latin typeface="SGkClassic" pitchFamily="2" charset="2"/>
                <a:cs typeface="Times New Roman" panose="02020603050405020304" pitchFamily="18" charset="0"/>
              </a:rPr>
              <a:t>/h		</a:t>
            </a:r>
            <a:r>
              <a:rPr lang="en-US" dirty="0" err="1">
                <a:latin typeface="SGkClassic" pitchFamily="2" charset="2"/>
                <a:cs typeface="Times New Roman" panose="02020603050405020304" pitchFamily="18" charset="0"/>
              </a:rPr>
              <a:t>tiqei</a:t>
            </a:r>
            <a:r>
              <a:rPr lang="en-US" dirty="0">
                <a:latin typeface="SGkClassic" pitchFamily="2" charset="2"/>
                <a:cs typeface="Times New Roman" panose="02020603050405020304" pitchFamily="18" charset="0"/>
              </a:rPr>
              <a:t>/h		</a:t>
            </a:r>
            <a:r>
              <a:rPr lang="en-US" dirty="0" err="1">
                <a:latin typeface="SGkClassic" pitchFamily="2" charset="2"/>
                <a:cs typeface="Times New Roman" panose="02020603050405020304" pitchFamily="18" charset="0"/>
              </a:rPr>
              <a:t>didoi</a:t>
            </a:r>
            <a:r>
              <a:rPr lang="en-US" dirty="0">
                <a:latin typeface="SGkClassic" pitchFamily="2" charset="2"/>
                <a:cs typeface="Times New Roman" panose="02020603050405020304" pitchFamily="18" charset="0"/>
              </a:rPr>
              <a:t>/h</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1</a:t>
            </a:r>
            <a:r>
              <a:rPr lang="en-US" baseline="30000" dirty="0">
                <a:latin typeface="Times New Roman" panose="02020603050405020304" pitchFamily="18" charset="0"/>
                <a:cs typeface="Times New Roman" panose="02020603050405020304" pitchFamily="18" charset="0"/>
              </a:rPr>
              <a:t>st </a:t>
            </a:r>
            <a:r>
              <a:rPr lang="en-US" baseline="30000" dirty="0">
                <a:latin typeface="SGkClassic" pitchFamily="2" charset="2"/>
                <a:cs typeface="Times New Roman" panose="02020603050405020304" pitchFamily="18" charset="0"/>
              </a:rPr>
              <a:t>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stai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hmen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tiqei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hmen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didoi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hmen</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 </a:t>
            </a:r>
            <a:r>
              <a:rPr lang="en-US" dirty="0">
                <a:latin typeface="SGkClassic" pitchFamily="2" charset="2"/>
                <a:cs typeface="Times New Roman" panose="02020603050405020304" pitchFamily="18" charset="0"/>
              </a:rPr>
              <a:t>	i(</a:t>
            </a:r>
            <a:r>
              <a:rPr lang="en-US" dirty="0" err="1">
                <a:latin typeface="SGkClassic" pitchFamily="2" charset="2"/>
                <a:cs typeface="Times New Roman" panose="02020603050405020304" pitchFamily="18" charset="0"/>
              </a:rPr>
              <a:t>staihte</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tiqei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hte</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didoi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hte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 </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stai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hsan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tiqei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hsan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didoi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hsan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26594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Verbs Ending in </a:t>
            </a:r>
            <a:r>
              <a:rPr lang="en-US" dirty="0">
                <a:latin typeface="SGkClassic" pitchFamily="2" charset="2"/>
              </a:rPr>
              <a:t>mi</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Present Active Imperative</a:t>
            </a:r>
          </a:p>
          <a:p>
            <a:pPr marL="0" indent="0">
              <a:buNone/>
            </a:pPr>
            <a:r>
              <a:rPr lang="en-US" dirty="0">
                <a:latin typeface="Times New Roman" panose="02020603050405020304" pitchFamily="18" charset="0"/>
                <a:cs typeface="Times New Roman" panose="02020603050405020304" pitchFamily="18" charset="0"/>
              </a:rPr>
              <a:t>	to stand		to put, place	to give</a:t>
            </a: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sth</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qei</a:t>
            </a:r>
            <a:r>
              <a:rPr lang="en-US" dirty="0">
                <a:latin typeface="SGkClassic" pitchFamily="2" charset="2"/>
                <a:cs typeface="Times New Roman" panose="02020603050405020304" pitchFamily="18" charset="0"/>
              </a:rPr>
              <a:t>		di/</a:t>
            </a:r>
            <a:r>
              <a:rPr lang="en-US" dirty="0" err="1">
                <a:latin typeface="SGkClassic" pitchFamily="2" charset="2"/>
                <a:cs typeface="Times New Roman" panose="02020603050405020304" pitchFamily="18" charset="0"/>
              </a:rPr>
              <a:t>dou</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	i(</a:t>
            </a:r>
            <a:r>
              <a:rPr lang="en-US" dirty="0" err="1">
                <a:latin typeface="SGkClassic" pitchFamily="2" charset="2"/>
                <a:cs typeface="Times New Roman" panose="02020603050405020304" pitchFamily="18" charset="0"/>
              </a:rPr>
              <a:t>sta</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tw</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tiqe</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tw</a:t>
            </a:r>
            <a:r>
              <a:rPr lang="en-US" dirty="0">
                <a:latin typeface="SGkClassic" pitchFamily="2" charset="2"/>
                <a:cs typeface="Times New Roman" panose="02020603050405020304" pitchFamily="18" charset="0"/>
              </a:rPr>
              <a:t>		dido/</a:t>
            </a:r>
            <a:r>
              <a:rPr lang="en-US" dirty="0" err="1">
                <a:latin typeface="SGkClassic" pitchFamily="2" charset="2"/>
                <a:cs typeface="Times New Roman" panose="02020603050405020304" pitchFamily="18" charset="0"/>
              </a:rPr>
              <a:t>tw</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nd </a:t>
            </a:r>
            <a:r>
              <a:rPr lang="en-US" dirty="0">
                <a:latin typeface="SGkClassic" pitchFamily="2" charset="2"/>
                <a:cs typeface="Times New Roman" panose="02020603050405020304" pitchFamily="18" charset="0"/>
              </a:rPr>
              <a:t>	i(/state		</a:t>
            </a:r>
            <a:r>
              <a:rPr lang="en-US" dirty="0" err="1">
                <a:latin typeface="SGkClassic" pitchFamily="2" charset="2"/>
                <a:cs typeface="Times New Roman" panose="02020603050405020304" pitchFamily="18" charset="0"/>
              </a:rPr>
              <a:t>ti</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qete</a:t>
            </a:r>
            <a:r>
              <a:rPr lang="en-US" dirty="0">
                <a:latin typeface="SGkClassic" pitchFamily="2" charset="2"/>
                <a:cs typeface="Times New Roman" panose="02020603050405020304" pitchFamily="18" charset="0"/>
              </a:rPr>
              <a:t>		di/dote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a:t>
            </a:r>
            <a:r>
              <a:rPr lang="en-US" baseline="30000" dirty="0">
                <a:latin typeface="Times New Roman" panose="02020603050405020304" pitchFamily="18" charset="0"/>
                <a:cs typeface="Times New Roman" panose="02020603050405020304" pitchFamily="18" charset="0"/>
              </a:rPr>
              <a:t>rd </a:t>
            </a:r>
            <a:r>
              <a:rPr lang="en-US" dirty="0">
                <a:latin typeface="Times New Roman" panose="02020603050405020304" pitchFamily="18" charset="0"/>
                <a:cs typeface="Times New Roman" panose="02020603050405020304" pitchFamily="18" charset="0"/>
              </a:rPr>
              <a:t>	</a:t>
            </a:r>
            <a:r>
              <a:rPr lang="en-US" dirty="0">
                <a:latin typeface="SGkClassic" pitchFamily="2" charset="2"/>
                <a:cs typeface="Times New Roman" panose="02020603050405020304" pitchFamily="18" charset="0"/>
              </a:rPr>
              <a:t>i(</a:t>
            </a:r>
            <a:r>
              <a:rPr lang="en-US" dirty="0" err="1">
                <a:latin typeface="SGkClassic" pitchFamily="2" charset="2"/>
                <a:cs typeface="Times New Roman" panose="02020603050405020304" pitchFamily="18" charset="0"/>
              </a:rPr>
              <a:t>sta</a:t>
            </a:r>
            <a:r>
              <a:rPr lang="en-US" dirty="0">
                <a:latin typeface="SGkClassic" pitchFamily="2" charset="2"/>
                <a:cs typeface="Times New Roman" panose="02020603050405020304" pitchFamily="18" charset="0"/>
              </a:rPr>
              <a:t>/</a:t>
            </a:r>
            <a:r>
              <a:rPr lang="en-US" dirty="0" err="1">
                <a:latin typeface="SGkClassic" pitchFamily="2" charset="2"/>
                <a:cs typeface="Times New Roman" panose="02020603050405020304" pitchFamily="18" charset="0"/>
              </a:rPr>
              <a:t>ntwn</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tiqentwn</a:t>
            </a:r>
            <a:r>
              <a:rPr lang="en-US" dirty="0">
                <a:latin typeface="SGkClassic" pitchFamily="2" charset="2"/>
                <a:cs typeface="Times New Roman" panose="02020603050405020304" pitchFamily="18" charset="0"/>
              </a:rPr>
              <a:t>		dido/</a:t>
            </a:r>
            <a:r>
              <a:rPr lang="en-US" dirty="0" err="1">
                <a:latin typeface="SGkClassic" pitchFamily="2" charset="2"/>
                <a:cs typeface="Times New Roman" panose="02020603050405020304" pitchFamily="18" charset="0"/>
              </a:rPr>
              <a:t>ntwn</a:t>
            </a:r>
            <a:endParaRPr lang="en-US" dirty="0">
              <a:latin typeface="SGkClassic" pitchFamily="2" charset="2"/>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Present Active Infinitive</a:t>
            </a:r>
          </a:p>
          <a:p>
            <a:pPr marL="0" indent="0">
              <a:buNone/>
            </a:pPr>
            <a:r>
              <a:rPr lang="en-US" dirty="0">
                <a:latin typeface="SGkClassic" pitchFamily="2" charset="2"/>
                <a:cs typeface="Times New Roman" panose="02020603050405020304" pitchFamily="18" charset="0"/>
              </a:rPr>
              <a:t>	i(</a:t>
            </a:r>
            <a:r>
              <a:rPr lang="en-US" dirty="0" err="1">
                <a:latin typeface="SGkClassic" pitchFamily="2" charset="2"/>
                <a:cs typeface="Times New Roman" panose="02020603050405020304" pitchFamily="18" charset="0"/>
              </a:rPr>
              <a:t>sta</a:t>
            </a:r>
            <a:r>
              <a:rPr lang="en-US" dirty="0">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nai</a:t>
            </a:r>
            <a:r>
              <a:rPr lang="en-US" dirty="0">
                <a:latin typeface="SGkClassic" pitchFamily="2" charset="2"/>
                <a:cs typeface="Times New Roman" panose="02020603050405020304" pitchFamily="18" charset="0"/>
              </a:rPr>
              <a:t>		</a:t>
            </a:r>
            <a:r>
              <a:rPr lang="en-US" dirty="0" err="1">
                <a:latin typeface="SGkClassic" pitchFamily="2" charset="2"/>
                <a:cs typeface="Times New Roman" panose="02020603050405020304" pitchFamily="18" charset="0"/>
              </a:rPr>
              <a:t>tiqe</a:t>
            </a:r>
            <a:r>
              <a:rPr lang="en-US" dirty="0">
                <a:latin typeface="SGkClassic" pitchFamily="2" charset="2"/>
                <a:cs typeface="Times New Roman" panose="02020603050405020304" pitchFamily="18" charset="0"/>
              </a:rPr>
              <a:t>/</a:t>
            </a:r>
            <a:r>
              <a:rPr lang="en-US" dirty="0" err="1">
                <a:solidFill>
                  <a:srgbClr val="FF0000"/>
                </a:solidFill>
                <a:latin typeface="SGkClassic" pitchFamily="2" charset="2"/>
                <a:cs typeface="Times New Roman" panose="02020603050405020304" pitchFamily="18" charset="0"/>
              </a:rPr>
              <a:t>nai</a:t>
            </a:r>
            <a:r>
              <a:rPr lang="en-US" dirty="0">
                <a:latin typeface="SGkClassic" pitchFamily="2" charset="2"/>
                <a:cs typeface="Times New Roman" panose="02020603050405020304" pitchFamily="18" charset="0"/>
              </a:rPr>
              <a:t>		dido/</a:t>
            </a:r>
            <a:r>
              <a:rPr lang="en-US" dirty="0" err="1">
                <a:solidFill>
                  <a:srgbClr val="FF0000"/>
                </a:solidFill>
                <a:latin typeface="SGkClassic" pitchFamily="2" charset="2"/>
                <a:cs typeface="Times New Roman" panose="02020603050405020304" pitchFamily="18" charset="0"/>
              </a:rPr>
              <a:t>na</a:t>
            </a:r>
            <a:r>
              <a:rPr lang="en-US" dirty="0" err="1">
                <a:latin typeface="SGkClassic" pitchFamily="2" charset="2"/>
                <a:cs typeface="Times New Roman" panose="02020603050405020304" pitchFamily="18" charset="0"/>
              </a:rPr>
              <a:t>i</a:t>
            </a:r>
            <a:endParaRPr lang="en-US" dirty="0">
              <a:latin typeface="SGkClassic" pitchFamily="2" charset="2"/>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24749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a:latin typeface="Times New Roman" panose="02020603050405020304" pitchFamily="18" charset="0"/>
                <a:cs typeface="Times New Roman" panose="02020603050405020304" pitchFamily="18" charset="0"/>
              </a:rPr>
              <a:t>Present Active Participle of </a:t>
            </a:r>
            <a:r>
              <a:rPr lang="en-US" dirty="0">
                <a:latin typeface="SGkClassic" pitchFamily="2" charset="2"/>
                <a:cs typeface="Times New Roman" panose="02020603050405020304" pitchFamily="18" charset="0"/>
              </a:rPr>
              <a:t>mi </a:t>
            </a:r>
            <a:r>
              <a:rPr lang="en-US" dirty="0">
                <a:latin typeface="Times New Roman" panose="02020603050405020304" pitchFamily="18" charset="0"/>
                <a:cs typeface="Times New Roman" panose="02020603050405020304" pitchFamily="18" charset="0"/>
              </a:rPr>
              <a:t>Verbs</a:t>
            </a:r>
          </a:p>
        </p:txBody>
      </p:sp>
      <p:sp>
        <p:nvSpPr>
          <p:cNvPr id="3" name="Content Placeholder 2"/>
          <p:cNvSpPr>
            <a:spLocks noGrp="1"/>
          </p:cNvSpPr>
          <p:nvPr>
            <p:ph idx="1"/>
          </p:nvPr>
        </p:nvSpPr>
        <p:spPr>
          <a:xfrm>
            <a:off x="0" y="762000"/>
            <a:ext cx="9144000" cy="5364163"/>
          </a:xfrm>
        </p:spPr>
        <p:txBody>
          <a:bodyPr>
            <a:normAutofit/>
          </a:bodyPr>
          <a:lstStyle/>
          <a:p>
            <a:pPr marL="0" indent="0" algn="ctr">
              <a:buNone/>
            </a:pPr>
            <a:r>
              <a:rPr lang="en-US" sz="4000" dirty="0">
                <a:latin typeface="SGkClassic" pitchFamily="2" charset="2"/>
              </a:rPr>
              <a:t>i(/</a:t>
            </a:r>
            <a:r>
              <a:rPr lang="en-US" sz="4000" dirty="0" err="1">
                <a:latin typeface="SGkClassic" pitchFamily="2" charset="2"/>
              </a:rPr>
              <a:t>sthmi</a:t>
            </a:r>
            <a:r>
              <a:rPr lang="en-US" sz="4000" dirty="0">
                <a:latin typeface="Times New Roman" panose="02020603050405020304" pitchFamily="18" charset="0"/>
                <a:cs typeface="Times New Roman" panose="02020603050405020304" pitchFamily="18" charset="0"/>
              </a:rPr>
              <a:t> = “to stand”</a:t>
            </a:r>
            <a:endParaRPr lang="en-US" sz="4000" dirty="0">
              <a:latin typeface="SGkClassic" pitchFamily="2" charset="2"/>
            </a:endParaRPr>
          </a:p>
          <a:p>
            <a:pPr marL="0" indent="0">
              <a:buNone/>
            </a:pP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Singular</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Plural</a:t>
            </a:r>
          </a:p>
          <a:p>
            <a:pPr marL="0" indent="0">
              <a:buNone/>
            </a:pPr>
            <a:r>
              <a:rPr lang="en-US" sz="1800" dirty="0">
                <a:latin typeface="Times New Roman" panose="02020603050405020304" pitchFamily="18" charset="0"/>
                <a:cs typeface="Times New Roman" panose="02020603050405020304" pitchFamily="18" charset="0"/>
              </a:rPr>
              <a:t>       mas.                 fem.             neut.		mas.                  fem.	neut.</a:t>
            </a:r>
          </a:p>
          <a:p>
            <a:pPr marL="0" indent="0">
              <a:buNone/>
            </a:pPr>
            <a:r>
              <a:rPr lang="en-US" sz="1800" dirty="0">
                <a:latin typeface="Times New Roman" panose="02020603050405020304" pitchFamily="18" charset="0"/>
                <a:cs typeface="Times New Roman" panose="02020603050405020304" pitchFamily="18" charset="0"/>
              </a:rPr>
              <a:t>n.    </a:t>
            </a:r>
            <a:r>
              <a:rPr lang="en-US" sz="1800" dirty="0">
                <a:latin typeface="SGkClassic" pitchFamily="2" charset="2"/>
                <a:cs typeface="Times New Roman" panose="02020603050405020304" pitchFamily="18" charset="0"/>
              </a:rPr>
              <a:t>i(</a:t>
            </a:r>
            <a:r>
              <a:rPr lang="en-US" sz="1800" dirty="0" err="1">
                <a:latin typeface="SGkClassic" pitchFamily="2" charset="2"/>
                <a:cs typeface="Times New Roman" panose="02020603050405020304" pitchFamily="18" charset="0"/>
              </a:rPr>
              <a:t>sta</a:t>
            </a:r>
            <a:r>
              <a:rPr lang="en-US" sz="1800" dirty="0">
                <a:latin typeface="SGkClassic" pitchFamily="2" charset="2"/>
                <a:cs typeface="Times New Roman" panose="02020603050405020304" pitchFamily="18" charset="0"/>
              </a:rPr>
              <a:t>/j     	i(</a:t>
            </a:r>
            <a:r>
              <a:rPr lang="en-US" sz="1800" dirty="0" err="1">
                <a:latin typeface="SGkClassic" pitchFamily="2" charset="2"/>
                <a:cs typeface="Times New Roman" panose="02020603050405020304" pitchFamily="18" charset="0"/>
              </a:rPr>
              <a:t>sta</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sa</a:t>
            </a:r>
            <a:r>
              <a:rPr lang="en-US" sz="1800" dirty="0">
                <a:latin typeface="SGkClassic" pitchFamily="2" charset="2"/>
                <a:cs typeface="Times New Roman" panose="02020603050405020304" pitchFamily="18" charset="0"/>
              </a:rPr>
              <a:t>   </a:t>
            </a:r>
            <a:r>
              <a:rPr lang="en-US" sz="1800" dirty="0">
                <a:solidFill>
                  <a:srgbClr val="FF0000"/>
                </a:solidFill>
                <a:latin typeface="SGkClassic" pitchFamily="2" charset="2"/>
                <a:cs typeface="Times New Roman" panose="02020603050405020304" pitchFamily="18" charset="0"/>
              </a:rPr>
              <a:t>i(</a:t>
            </a:r>
            <a:r>
              <a:rPr lang="en-US" sz="1800" dirty="0" err="1">
                <a:solidFill>
                  <a:srgbClr val="FF0000"/>
                </a:solidFill>
                <a:latin typeface="SGkClassic" pitchFamily="2" charset="2"/>
                <a:cs typeface="Times New Roman" panose="02020603050405020304" pitchFamily="18" charset="0"/>
              </a:rPr>
              <a:t>sta</a:t>
            </a:r>
            <a:r>
              <a:rPr lang="en-US" sz="1800" dirty="0">
                <a:solidFill>
                  <a:srgbClr val="FF0000"/>
                </a:solidFill>
                <a:latin typeface="SGkClassic" pitchFamily="2" charset="2"/>
                <a:cs typeface="Times New Roman" panose="02020603050405020304" pitchFamily="18" charset="0"/>
              </a:rPr>
              <a:t>/n</a:t>
            </a:r>
            <a:r>
              <a:rPr lang="en-US" sz="1800" dirty="0">
                <a:latin typeface="SGkClassic" pitchFamily="2" charset="2"/>
                <a:cs typeface="Times New Roman" panose="02020603050405020304" pitchFamily="18" charset="0"/>
              </a:rPr>
              <a:t>		i(</a:t>
            </a:r>
            <a:r>
              <a:rPr lang="en-US" sz="1800" dirty="0" err="1">
                <a:latin typeface="SGkClassic" pitchFamily="2" charset="2"/>
                <a:cs typeface="Times New Roman" panose="02020603050405020304" pitchFamily="18" charset="0"/>
              </a:rPr>
              <a:t>sta</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ntej</a:t>
            </a:r>
            <a:r>
              <a:rPr lang="en-US" sz="1800" dirty="0">
                <a:latin typeface="SGkClassic" pitchFamily="2" charset="2"/>
                <a:cs typeface="Times New Roman" panose="02020603050405020304" pitchFamily="18" charset="0"/>
              </a:rPr>
              <a:t>    i(</a:t>
            </a:r>
            <a:r>
              <a:rPr lang="en-US" sz="1800" dirty="0" err="1">
                <a:latin typeface="SGkClassic" pitchFamily="2" charset="2"/>
                <a:cs typeface="Times New Roman" panose="02020603050405020304" pitchFamily="18" charset="0"/>
              </a:rPr>
              <a:t>sta</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sai</a:t>
            </a:r>
            <a:r>
              <a:rPr lang="en-US" sz="1800" dirty="0">
                <a:latin typeface="SGkClassic" pitchFamily="2" charset="2"/>
                <a:cs typeface="Times New Roman" panose="02020603050405020304" pitchFamily="18" charset="0"/>
              </a:rPr>
              <a:t>	</a:t>
            </a:r>
            <a:r>
              <a:rPr lang="en-US" sz="1800" dirty="0">
                <a:solidFill>
                  <a:srgbClr val="FF0000"/>
                </a:solidFill>
                <a:latin typeface="SGkClassic" pitchFamily="2" charset="2"/>
                <a:cs typeface="Times New Roman" panose="02020603050405020304" pitchFamily="18" charset="0"/>
              </a:rPr>
              <a:t>i(</a:t>
            </a:r>
            <a:r>
              <a:rPr lang="en-US" sz="1800" dirty="0" err="1">
                <a:solidFill>
                  <a:srgbClr val="FF0000"/>
                </a:solidFill>
                <a:latin typeface="SGkClassic" pitchFamily="2" charset="2"/>
                <a:cs typeface="Times New Roman" panose="02020603050405020304" pitchFamily="18" charset="0"/>
              </a:rPr>
              <a:t>sta</a:t>
            </a:r>
            <a:r>
              <a:rPr lang="en-US" sz="1800" dirty="0">
                <a:solidFill>
                  <a:srgbClr val="FF0000"/>
                </a:solidFill>
                <a:latin typeface="SGkClassic" pitchFamily="2" charset="2"/>
                <a:cs typeface="Times New Roman" panose="02020603050405020304" pitchFamily="18" charset="0"/>
              </a:rPr>
              <a:t>/</a:t>
            </a:r>
            <a:r>
              <a:rPr lang="en-US" sz="1800" dirty="0" err="1">
                <a:solidFill>
                  <a:srgbClr val="FF0000"/>
                </a:solidFill>
                <a:latin typeface="SGkClassic" pitchFamily="2" charset="2"/>
                <a:cs typeface="Times New Roman" panose="02020603050405020304" pitchFamily="18" charset="0"/>
              </a:rPr>
              <a:t>nta</a:t>
            </a:r>
            <a:endParaRPr lang="en-US" sz="1800" dirty="0">
              <a:solidFill>
                <a:srgbClr val="FF0000"/>
              </a:solidFill>
              <a:latin typeface="SGkClassic" pitchFamily="2" charset="2"/>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g.</a:t>
            </a:r>
            <a:r>
              <a:rPr lang="en-US" sz="1800" dirty="0">
                <a:latin typeface="SGkClassic" pitchFamily="2" charset="2"/>
                <a:cs typeface="Times New Roman" panose="02020603050405020304" pitchFamily="18" charset="0"/>
              </a:rPr>
              <a:t>  </a:t>
            </a:r>
            <a:r>
              <a:rPr lang="en-US" sz="1800" dirty="0">
                <a:solidFill>
                  <a:schemeClr val="tx2">
                    <a:lumMod val="75000"/>
                  </a:schemeClr>
                </a:solidFill>
                <a:latin typeface="SGkClassic" pitchFamily="2" charset="2"/>
                <a:cs typeface="Times New Roman" panose="02020603050405020304" pitchFamily="18" charset="0"/>
              </a:rPr>
              <a:t>i(</a:t>
            </a:r>
            <a:r>
              <a:rPr lang="en-US" sz="1800" dirty="0" err="1">
                <a:solidFill>
                  <a:schemeClr val="tx2">
                    <a:lumMod val="75000"/>
                  </a:schemeClr>
                </a:solidFill>
                <a:latin typeface="SGkClassic" pitchFamily="2" charset="2"/>
                <a:cs typeface="Times New Roman" panose="02020603050405020304" pitchFamily="18" charset="0"/>
              </a:rPr>
              <a:t>sta</a:t>
            </a:r>
            <a:r>
              <a:rPr lang="en-US" sz="1800" dirty="0">
                <a:solidFill>
                  <a:schemeClr val="tx2">
                    <a:lumMod val="75000"/>
                  </a:schemeClr>
                </a:solidFill>
                <a:latin typeface="SGkClassic" pitchFamily="2" charset="2"/>
                <a:cs typeface="Times New Roman" panose="02020603050405020304" pitchFamily="18" charset="0"/>
              </a:rPr>
              <a:t>/</a:t>
            </a:r>
            <a:r>
              <a:rPr lang="en-US" sz="1800" dirty="0" err="1">
                <a:solidFill>
                  <a:schemeClr val="tx2">
                    <a:lumMod val="75000"/>
                  </a:schemeClr>
                </a:solidFill>
                <a:latin typeface="SGkClassic" pitchFamily="2" charset="2"/>
                <a:cs typeface="Times New Roman" panose="02020603050405020304" pitchFamily="18" charset="0"/>
              </a:rPr>
              <a:t>ntoj</a:t>
            </a:r>
            <a:r>
              <a:rPr lang="en-US" sz="1800" dirty="0">
                <a:latin typeface="SGkClassic" pitchFamily="2" charset="2"/>
                <a:cs typeface="Times New Roman" panose="02020603050405020304" pitchFamily="18" charset="0"/>
              </a:rPr>
              <a:t>	i(</a:t>
            </a:r>
            <a:r>
              <a:rPr lang="en-US" sz="1800" dirty="0" err="1">
                <a:latin typeface="SGkClassic" pitchFamily="2" charset="2"/>
                <a:cs typeface="Times New Roman" panose="02020603050405020304" pitchFamily="18" charset="0"/>
              </a:rPr>
              <a:t>sta</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shj</a:t>
            </a:r>
            <a:r>
              <a:rPr lang="en-US" sz="1800" dirty="0">
                <a:latin typeface="SGkClassic" pitchFamily="2" charset="2"/>
                <a:cs typeface="Times New Roman" panose="02020603050405020304" pitchFamily="18" charset="0"/>
              </a:rPr>
              <a:t>	  </a:t>
            </a:r>
            <a:r>
              <a:rPr lang="en-US" sz="1800" dirty="0">
                <a:solidFill>
                  <a:schemeClr val="tx2">
                    <a:lumMod val="75000"/>
                  </a:schemeClr>
                </a:solidFill>
                <a:latin typeface="SGkClassic" pitchFamily="2" charset="2"/>
                <a:cs typeface="Times New Roman" panose="02020603050405020304" pitchFamily="18" charset="0"/>
              </a:rPr>
              <a:t>i(</a:t>
            </a:r>
            <a:r>
              <a:rPr lang="en-US" sz="1800" dirty="0" err="1">
                <a:solidFill>
                  <a:schemeClr val="tx2">
                    <a:lumMod val="75000"/>
                  </a:schemeClr>
                </a:solidFill>
                <a:latin typeface="SGkClassic" pitchFamily="2" charset="2"/>
                <a:cs typeface="Times New Roman" panose="02020603050405020304" pitchFamily="18" charset="0"/>
              </a:rPr>
              <a:t>sta</a:t>
            </a:r>
            <a:r>
              <a:rPr lang="en-US" sz="1800" dirty="0">
                <a:solidFill>
                  <a:schemeClr val="tx2">
                    <a:lumMod val="75000"/>
                  </a:schemeClr>
                </a:solidFill>
                <a:latin typeface="SGkClassic" pitchFamily="2" charset="2"/>
                <a:cs typeface="Times New Roman" panose="02020603050405020304" pitchFamily="18" charset="0"/>
              </a:rPr>
              <a:t>/</a:t>
            </a:r>
            <a:r>
              <a:rPr lang="en-US" sz="1800" dirty="0" err="1">
                <a:solidFill>
                  <a:schemeClr val="tx2">
                    <a:lumMod val="75000"/>
                  </a:schemeClr>
                </a:solidFill>
                <a:latin typeface="SGkClassic" pitchFamily="2" charset="2"/>
                <a:cs typeface="Times New Roman" panose="02020603050405020304" pitchFamily="18" charset="0"/>
              </a:rPr>
              <a:t>ntoj</a:t>
            </a:r>
            <a:r>
              <a:rPr lang="en-US" sz="1800" dirty="0">
                <a:latin typeface="SGkClassic" pitchFamily="2" charset="2"/>
                <a:cs typeface="Times New Roman" panose="02020603050405020304" pitchFamily="18" charset="0"/>
              </a:rPr>
              <a:t>    	</a:t>
            </a:r>
            <a:r>
              <a:rPr lang="en-US" sz="1800" dirty="0">
                <a:solidFill>
                  <a:schemeClr val="tx2">
                    <a:lumMod val="75000"/>
                  </a:schemeClr>
                </a:solidFill>
                <a:latin typeface="SGkClassic" pitchFamily="2" charset="2"/>
                <a:cs typeface="Times New Roman" panose="02020603050405020304" pitchFamily="18" charset="0"/>
              </a:rPr>
              <a:t>i(</a:t>
            </a:r>
            <a:r>
              <a:rPr lang="en-US" sz="1800" dirty="0" err="1">
                <a:solidFill>
                  <a:schemeClr val="tx2">
                    <a:lumMod val="75000"/>
                  </a:schemeClr>
                </a:solidFill>
                <a:latin typeface="SGkClassic" pitchFamily="2" charset="2"/>
                <a:cs typeface="Times New Roman" panose="02020603050405020304" pitchFamily="18" charset="0"/>
              </a:rPr>
              <a:t>sta</a:t>
            </a:r>
            <a:r>
              <a:rPr lang="en-US" sz="1800" dirty="0">
                <a:solidFill>
                  <a:schemeClr val="tx2">
                    <a:lumMod val="75000"/>
                  </a:schemeClr>
                </a:solidFill>
                <a:latin typeface="SGkClassic" pitchFamily="2" charset="2"/>
                <a:cs typeface="Times New Roman" panose="02020603050405020304" pitchFamily="18" charset="0"/>
              </a:rPr>
              <a:t>/</a:t>
            </a:r>
            <a:r>
              <a:rPr lang="en-US" sz="1800" dirty="0" err="1">
                <a:solidFill>
                  <a:schemeClr val="tx2">
                    <a:lumMod val="75000"/>
                  </a:schemeClr>
                </a:solidFill>
                <a:latin typeface="SGkClassic" pitchFamily="2" charset="2"/>
                <a:cs typeface="Times New Roman" panose="02020603050405020304" pitchFamily="18" charset="0"/>
              </a:rPr>
              <a:t>ntwn</a:t>
            </a:r>
            <a:r>
              <a:rPr lang="en-US" sz="1800" dirty="0">
                <a:latin typeface="SGkClassic" pitchFamily="2" charset="2"/>
                <a:cs typeface="Times New Roman" panose="02020603050405020304" pitchFamily="18" charset="0"/>
              </a:rPr>
              <a:t>   i(</a:t>
            </a:r>
            <a:r>
              <a:rPr lang="en-US" sz="1800" dirty="0" err="1">
                <a:latin typeface="SGkClassic" pitchFamily="2" charset="2"/>
                <a:cs typeface="Times New Roman" panose="02020603050405020304" pitchFamily="18" charset="0"/>
              </a:rPr>
              <a:t>stasw</a:t>
            </a:r>
            <a:r>
              <a:rPr lang="en-US" sz="1800" dirty="0">
                <a:latin typeface="SGkClassic" pitchFamily="2" charset="2"/>
                <a:cs typeface="Times New Roman" panose="02020603050405020304" pitchFamily="18" charset="0"/>
              </a:rPr>
              <a:t>=n	</a:t>
            </a:r>
            <a:r>
              <a:rPr lang="en-US" sz="1800" dirty="0">
                <a:solidFill>
                  <a:schemeClr val="tx2">
                    <a:lumMod val="75000"/>
                  </a:schemeClr>
                </a:solidFill>
                <a:latin typeface="SGkClassic" pitchFamily="2" charset="2"/>
                <a:cs typeface="Times New Roman" panose="02020603050405020304" pitchFamily="18" charset="0"/>
              </a:rPr>
              <a:t>i(</a:t>
            </a:r>
            <a:r>
              <a:rPr lang="en-US" sz="1800" dirty="0" err="1">
                <a:solidFill>
                  <a:schemeClr val="tx2">
                    <a:lumMod val="75000"/>
                  </a:schemeClr>
                </a:solidFill>
                <a:latin typeface="SGkClassic" pitchFamily="2" charset="2"/>
                <a:cs typeface="Times New Roman" panose="02020603050405020304" pitchFamily="18" charset="0"/>
              </a:rPr>
              <a:t>sta</a:t>
            </a:r>
            <a:r>
              <a:rPr lang="en-US" sz="1800" dirty="0">
                <a:solidFill>
                  <a:schemeClr val="tx2">
                    <a:lumMod val="75000"/>
                  </a:schemeClr>
                </a:solidFill>
                <a:latin typeface="SGkClassic" pitchFamily="2" charset="2"/>
                <a:cs typeface="Times New Roman" panose="02020603050405020304" pitchFamily="18" charset="0"/>
              </a:rPr>
              <a:t>/</a:t>
            </a:r>
            <a:r>
              <a:rPr lang="en-US" sz="1800" dirty="0" err="1">
                <a:solidFill>
                  <a:schemeClr val="tx2">
                    <a:lumMod val="75000"/>
                  </a:schemeClr>
                </a:solidFill>
                <a:latin typeface="SGkClassic" pitchFamily="2" charset="2"/>
                <a:cs typeface="Times New Roman" panose="02020603050405020304" pitchFamily="18" charset="0"/>
              </a:rPr>
              <a:t>ntwn</a:t>
            </a:r>
            <a:r>
              <a:rPr lang="en-US" sz="1800" dirty="0">
                <a:latin typeface="SGkClassic" pitchFamily="2" charset="2"/>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d.</a:t>
            </a:r>
            <a:r>
              <a:rPr lang="en-US" sz="1800" dirty="0">
                <a:solidFill>
                  <a:schemeClr val="tx2">
                    <a:lumMod val="75000"/>
                  </a:schemeClr>
                </a:solidFill>
                <a:latin typeface="Times New Roman" panose="02020603050405020304" pitchFamily="18" charset="0"/>
                <a:cs typeface="Times New Roman" panose="02020603050405020304" pitchFamily="18" charset="0"/>
              </a:rPr>
              <a:t>   </a:t>
            </a:r>
            <a:r>
              <a:rPr lang="en-US" sz="1800" dirty="0">
                <a:solidFill>
                  <a:schemeClr val="tx2">
                    <a:lumMod val="75000"/>
                  </a:schemeClr>
                </a:solidFill>
                <a:latin typeface="SGkClassic" pitchFamily="2" charset="2"/>
                <a:cs typeface="Times New Roman" panose="02020603050405020304" pitchFamily="18" charset="0"/>
              </a:rPr>
              <a:t>i(</a:t>
            </a:r>
            <a:r>
              <a:rPr lang="en-US" sz="1800" dirty="0" err="1">
                <a:solidFill>
                  <a:schemeClr val="tx2">
                    <a:lumMod val="75000"/>
                  </a:schemeClr>
                </a:solidFill>
                <a:latin typeface="SGkClassic" pitchFamily="2" charset="2"/>
                <a:cs typeface="Times New Roman" panose="02020603050405020304" pitchFamily="18" charset="0"/>
              </a:rPr>
              <a:t>sta</a:t>
            </a:r>
            <a:r>
              <a:rPr lang="en-US" sz="1800" dirty="0">
                <a:solidFill>
                  <a:schemeClr val="tx2">
                    <a:lumMod val="75000"/>
                  </a:schemeClr>
                </a:solidFill>
                <a:latin typeface="SGkClassic" pitchFamily="2" charset="2"/>
                <a:cs typeface="Times New Roman" panose="02020603050405020304" pitchFamily="18" charset="0"/>
              </a:rPr>
              <a:t>/</a:t>
            </a:r>
            <a:r>
              <a:rPr lang="en-US" sz="1800" dirty="0" err="1">
                <a:solidFill>
                  <a:schemeClr val="tx2">
                    <a:lumMod val="75000"/>
                  </a:schemeClr>
                </a:solidFill>
                <a:latin typeface="SGkClassic" pitchFamily="2" charset="2"/>
                <a:cs typeface="Times New Roman" panose="02020603050405020304" pitchFamily="18" charset="0"/>
              </a:rPr>
              <a:t>nti</a:t>
            </a:r>
            <a:r>
              <a:rPr lang="en-US" sz="1800" dirty="0">
                <a:latin typeface="SGkClassic" pitchFamily="2" charset="2"/>
                <a:cs typeface="Times New Roman" panose="02020603050405020304" pitchFamily="18" charset="0"/>
              </a:rPr>
              <a:t>	i(</a:t>
            </a:r>
            <a:r>
              <a:rPr lang="en-US" sz="1800" dirty="0" err="1">
                <a:latin typeface="SGkClassic" pitchFamily="2" charset="2"/>
                <a:cs typeface="Times New Roman" panose="02020603050405020304" pitchFamily="18" charset="0"/>
              </a:rPr>
              <a:t>sta</a:t>
            </a:r>
            <a:r>
              <a:rPr lang="en-US" sz="1800" dirty="0">
                <a:latin typeface="SGkClassic" pitchFamily="2" charset="2"/>
                <a:cs typeface="Times New Roman" panose="02020603050405020304" pitchFamily="18" charset="0"/>
              </a:rPr>
              <a:t>/s$   </a:t>
            </a:r>
            <a:r>
              <a:rPr lang="en-US" sz="1800" dirty="0">
                <a:solidFill>
                  <a:schemeClr val="tx2">
                    <a:lumMod val="75000"/>
                  </a:schemeClr>
                </a:solidFill>
                <a:latin typeface="SGkClassic" pitchFamily="2" charset="2"/>
                <a:cs typeface="Times New Roman" panose="02020603050405020304" pitchFamily="18" charset="0"/>
              </a:rPr>
              <a:t>i(</a:t>
            </a:r>
            <a:r>
              <a:rPr lang="en-US" sz="1800" dirty="0" err="1">
                <a:solidFill>
                  <a:schemeClr val="tx2">
                    <a:lumMod val="75000"/>
                  </a:schemeClr>
                </a:solidFill>
                <a:latin typeface="SGkClassic" pitchFamily="2" charset="2"/>
                <a:cs typeface="Times New Roman" panose="02020603050405020304" pitchFamily="18" charset="0"/>
              </a:rPr>
              <a:t>sta</a:t>
            </a:r>
            <a:r>
              <a:rPr lang="en-US" sz="1800" dirty="0">
                <a:solidFill>
                  <a:schemeClr val="tx2">
                    <a:lumMod val="75000"/>
                  </a:schemeClr>
                </a:solidFill>
                <a:latin typeface="SGkClassic" pitchFamily="2" charset="2"/>
                <a:cs typeface="Times New Roman" panose="02020603050405020304" pitchFamily="18" charset="0"/>
              </a:rPr>
              <a:t>/</a:t>
            </a:r>
            <a:r>
              <a:rPr lang="en-US" sz="1800" dirty="0" err="1">
                <a:solidFill>
                  <a:schemeClr val="tx2">
                    <a:lumMod val="75000"/>
                  </a:schemeClr>
                </a:solidFill>
                <a:latin typeface="SGkClassic" pitchFamily="2" charset="2"/>
                <a:cs typeface="Times New Roman" panose="02020603050405020304" pitchFamily="18" charset="0"/>
              </a:rPr>
              <a:t>nti</a:t>
            </a:r>
            <a:r>
              <a:rPr lang="en-US" sz="1800" dirty="0">
                <a:latin typeface="SGkClassic" pitchFamily="2" charset="2"/>
                <a:cs typeface="Times New Roman" panose="02020603050405020304" pitchFamily="18" charset="0"/>
              </a:rPr>
              <a:t>	</a:t>
            </a:r>
            <a:r>
              <a:rPr lang="en-US" sz="1800" dirty="0">
                <a:solidFill>
                  <a:schemeClr val="tx2">
                    <a:lumMod val="75000"/>
                  </a:schemeClr>
                </a:solidFill>
                <a:latin typeface="SGkClassic" pitchFamily="2" charset="2"/>
                <a:cs typeface="Times New Roman" panose="02020603050405020304" pitchFamily="18" charset="0"/>
              </a:rPr>
              <a:t>i(</a:t>
            </a:r>
            <a:r>
              <a:rPr lang="en-US" sz="1800" dirty="0" err="1">
                <a:solidFill>
                  <a:schemeClr val="tx2">
                    <a:lumMod val="75000"/>
                  </a:schemeClr>
                </a:solidFill>
                <a:latin typeface="SGkClassic" pitchFamily="2" charset="2"/>
                <a:cs typeface="Times New Roman" panose="02020603050405020304" pitchFamily="18" charset="0"/>
              </a:rPr>
              <a:t>sta</a:t>
            </a:r>
            <a:r>
              <a:rPr lang="en-US" sz="1800" dirty="0">
                <a:solidFill>
                  <a:schemeClr val="tx2">
                    <a:lumMod val="75000"/>
                  </a:schemeClr>
                </a:solidFill>
                <a:latin typeface="SGkClassic" pitchFamily="2" charset="2"/>
                <a:cs typeface="Times New Roman" panose="02020603050405020304" pitchFamily="18" charset="0"/>
              </a:rPr>
              <a:t>=</a:t>
            </a:r>
            <a:r>
              <a:rPr lang="en-US" sz="1800" dirty="0" err="1">
                <a:solidFill>
                  <a:schemeClr val="tx2">
                    <a:lumMod val="75000"/>
                  </a:schemeClr>
                </a:solidFill>
                <a:latin typeface="SGkClassic" pitchFamily="2" charset="2"/>
                <a:cs typeface="Times New Roman" panose="02020603050405020304" pitchFamily="18" charset="0"/>
              </a:rPr>
              <a:t>si</a:t>
            </a:r>
            <a:r>
              <a:rPr lang="en-US" sz="1800" dirty="0">
                <a:latin typeface="SGkClassic" pitchFamily="2" charset="2"/>
                <a:cs typeface="Times New Roman" panose="02020603050405020304" pitchFamily="18" charset="0"/>
              </a:rPr>
              <a:t>	     i(</a:t>
            </a:r>
            <a:r>
              <a:rPr lang="en-US" sz="1800" dirty="0" err="1">
                <a:latin typeface="SGkClassic" pitchFamily="2" charset="2"/>
                <a:cs typeface="Times New Roman" panose="02020603050405020304" pitchFamily="18" charset="0"/>
              </a:rPr>
              <a:t>sta</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saij</a:t>
            </a:r>
            <a:r>
              <a:rPr lang="en-US" sz="1800" dirty="0">
                <a:latin typeface="SGkClassic" pitchFamily="2" charset="2"/>
                <a:cs typeface="Times New Roman" panose="02020603050405020304" pitchFamily="18" charset="0"/>
              </a:rPr>
              <a:t>   </a:t>
            </a:r>
            <a:r>
              <a:rPr lang="en-US" sz="1800" dirty="0">
                <a:solidFill>
                  <a:schemeClr val="tx2">
                    <a:lumMod val="75000"/>
                  </a:schemeClr>
                </a:solidFill>
                <a:latin typeface="SGkClassic" pitchFamily="2" charset="2"/>
                <a:cs typeface="Times New Roman" panose="02020603050405020304" pitchFamily="18" charset="0"/>
              </a:rPr>
              <a:t>i(</a:t>
            </a:r>
            <a:r>
              <a:rPr lang="en-US" sz="1800" dirty="0" err="1">
                <a:solidFill>
                  <a:schemeClr val="tx2">
                    <a:lumMod val="75000"/>
                  </a:schemeClr>
                </a:solidFill>
                <a:latin typeface="SGkClassic" pitchFamily="2" charset="2"/>
                <a:cs typeface="Times New Roman" panose="02020603050405020304" pitchFamily="18" charset="0"/>
              </a:rPr>
              <a:t>sta</a:t>
            </a:r>
            <a:r>
              <a:rPr lang="en-US" sz="1800" dirty="0">
                <a:solidFill>
                  <a:schemeClr val="tx2">
                    <a:lumMod val="75000"/>
                  </a:schemeClr>
                </a:solidFill>
                <a:latin typeface="SGkClassic" pitchFamily="2" charset="2"/>
                <a:cs typeface="Times New Roman" panose="02020603050405020304" pitchFamily="18" charset="0"/>
              </a:rPr>
              <a:t>=</a:t>
            </a:r>
            <a:r>
              <a:rPr lang="en-US" sz="1800" dirty="0" err="1">
                <a:solidFill>
                  <a:schemeClr val="tx2">
                    <a:lumMod val="75000"/>
                  </a:schemeClr>
                </a:solidFill>
                <a:latin typeface="SGkClassic" pitchFamily="2" charset="2"/>
                <a:cs typeface="Times New Roman" panose="02020603050405020304" pitchFamily="18" charset="0"/>
              </a:rPr>
              <a:t>si</a:t>
            </a:r>
            <a:endParaRPr lang="en-US" sz="1800" dirty="0">
              <a:solidFill>
                <a:schemeClr val="tx2">
                  <a:lumMod val="75000"/>
                </a:schemeClr>
              </a:solidFill>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a.   </a:t>
            </a:r>
            <a:r>
              <a:rPr lang="en-US" sz="1800" dirty="0">
                <a:latin typeface="SGkClassic" pitchFamily="2" charset="2"/>
                <a:cs typeface="Times New Roman" panose="02020603050405020304" pitchFamily="18" charset="0"/>
              </a:rPr>
              <a:t>i(</a:t>
            </a:r>
            <a:r>
              <a:rPr lang="en-US" sz="1800" dirty="0" err="1">
                <a:latin typeface="SGkClassic" pitchFamily="2" charset="2"/>
                <a:cs typeface="Times New Roman" panose="02020603050405020304" pitchFamily="18" charset="0"/>
              </a:rPr>
              <a:t>sta</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nta</a:t>
            </a:r>
            <a:r>
              <a:rPr lang="en-US" sz="1800" dirty="0">
                <a:latin typeface="SGkClassic" pitchFamily="2" charset="2"/>
                <a:cs typeface="Times New Roman" panose="02020603050405020304" pitchFamily="18" charset="0"/>
              </a:rPr>
              <a:t>   	i(</a:t>
            </a:r>
            <a:r>
              <a:rPr lang="en-US" sz="1800" dirty="0" err="1">
                <a:latin typeface="SGkClassic" pitchFamily="2" charset="2"/>
                <a:cs typeface="Times New Roman" panose="02020603050405020304" pitchFamily="18" charset="0"/>
              </a:rPr>
              <a:t>st</a:t>
            </a:r>
            <a:r>
              <a:rPr lang="en-US" sz="1800" dirty="0">
                <a:latin typeface="SGkClassic" pitchFamily="2" charset="2"/>
                <a:cs typeface="Times New Roman" panose="02020603050405020304" pitchFamily="18" charset="0"/>
              </a:rPr>
              <a:t>=san   </a:t>
            </a:r>
            <a:r>
              <a:rPr lang="en-US" sz="1800" dirty="0">
                <a:solidFill>
                  <a:srgbClr val="FF0000"/>
                </a:solidFill>
                <a:latin typeface="SGkClassic" pitchFamily="2" charset="2"/>
                <a:cs typeface="Times New Roman" panose="02020603050405020304" pitchFamily="18" charset="0"/>
              </a:rPr>
              <a:t>i(</a:t>
            </a:r>
            <a:r>
              <a:rPr lang="en-US" sz="1800" dirty="0" err="1">
                <a:solidFill>
                  <a:srgbClr val="FF0000"/>
                </a:solidFill>
                <a:latin typeface="SGkClassic" pitchFamily="2" charset="2"/>
                <a:cs typeface="Times New Roman" panose="02020603050405020304" pitchFamily="18" charset="0"/>
              </a:rPr>
              <a:t>sta</a:t>
            </a:r>
            <a:r>
              <a:rPr lang="en-US" sz="1800" dirty="0">
                <a:solidFill>
                  <a:srgbClr val="FF0000"/>
                </a:solidFill>
                <a:latin typeface="SGkClassic" pitchFamily="2" charset="2"/>
                <a:cs typeface="Times New Roman" panose="02020603050405020304" pitchFamily="18" charset="0"/>
              </a:rPr>
              <a:t>/n</a:t>
            </a:r>
            <a:r>
              <a:rPr lang="en-US" sz="1800" dirty="0">
                <a:latin typeface="SGkClassic" pitchFamily="2" charset="2"/>
                <a:cs typeface="Times New Roman" panose="02020603050405020304" pitchFamily="18" charset="0"/>
              </a:rPr>
              <a:t>		i(</a:t>
            </a:r>
            <a:r>
              <a:rPr lang="en-US" sz="1800" dirty="0" err="1">
                <a:latin typeface="SGkClassic" pitchFamily="2" charset="2"/>
                <a:cs typeface="Times New Roman" panose="02020603050405020304" pitchFamily="18" charset="0"/>
              </a:rPr>
              <a:t>sta</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ntaj</a:t>
            </a:r>
            <a:r>
              <a:rPr lang="en-US" sz="1800" dirty="0">
                <a:latin typeface="SGkClassic" pitchFamily="2" charset="2"/>
                <a:cs typeface="Times New Roman" panose="02020603050405020304" pitchFamily="18" charset="0"/>
              </a:rPr>
              <a:t>    i(</a:t>
            </a:r>
            <a:r>
              <a:rPr lang="en-US" sz="1800" dirty="0" err="1">
                <a:latin typeface="SGkClassic" pitchFamily="2" charset="2"/>
                <a:cs typeface="Times New Roman" panose="02020603050405020304" pitchFamily="18" charset="0"/>
              </a:rPr>
              <a:t>sta</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saj</a:t>
            </a:r>
            <a:r>
              <a:rPr lang="en-US" sz="1800" dirty="0">
                <a:latin typeface="SGkClassic" pitchFamily="2" charset="2"/>
                <a:cs typeface="Times New Roman" panose="02020603050405020304" pitchFamily="18" charset="0"/>
              </a:rPr>
              <a:t>    </a:t>
            </a:r>
            <a:r>
              <a:rPr lang="en-US" sz="1800" dirty="0" err="1">
                <a:solidFill>
                  <a:srgbClr val="FF0000"/>
                </a:solidFill>
                <a:latin typeface="SGkClassic" pitchFamily="2" charset="2"/>
                <a:cs typeface="Times New Roman" panose="02020603050405020304" pitchFamily="18" charset="0"/>
              </a:rPr>
              <a:t>i</a:t>
            </a:r>
            <a:r>
              <a:rPr lang="en-US" sz="1800" dirty="0">
                <a:solidFill>
                  <a:srgbClr val="FF0000"/>
                </a:solidFill>
                <a:latin typeface="SGkClassic" pitchFamily="2" charset="2"/>
                <a:cs typeface="Times New Roman" panose="02020603050405020304" pitchFamily="18" charset="0"/>
              </a:rPr>
              <a:t>(</a:t>
            </a:r>
            <a:r>
              <a:rPr lang="en-US" sz="1800" dirty="0" err="1">
                <a:solidFill>
                  <a:srgbClr val="FF0000"/>
                </a:solidFill>
                <a:latin typeface="SGkClassic" pitchFamily="2" charset="2"/>
                <a:cs typeface="Times New Roman" panose="02020603050405020304" pitchFamily="18" charset="0"/>
              </a:rPr>
              <a:t>sta</a:t>
            </a:r>
            <a:r>
              <a:rPr lang="en-US" sz="1800" dirty="0">
                <a:solidFill>
                  <a:srgbClr val="FF0000"/>
                </a:solidFill>
                <a:latin typeface="SGkClassic" pitchFamily="2" charset="2"/>
                <a:cs typeface="Times New Roman" panose="02020603050405020304" pitchFamily="18" charset="0"/>
              </a:rPr>
              <a:t>/</a:t>
            </a:r>
            <a:r>
              <a:rPr lang="en-US" sz="1800" dirty="0" err="1">
                <a:solidFill>
                  <a:srgbClr val="FF0000"/>
                </a:solidFill>
                <a:latin typeface="SGkClassic" pitchFamily="2" charset="2"/>
                <a:cs typeface="Times New Roman" panose="02020603050405020304" pitchFamily="18" charset="0"/>
              </a:rPr>
              <a:t>nta</a:t>
            </a:r>
            <a:endParaRPr lang="en-US" sz="1800" dirty="0">
              <a:solidFill>
                <a:srgbClr val="FF0000"/>
              </a:solidFill>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a:p>
            <a:pPr marL="0" indent="0" algn="ctr">
              <a:buNone/>
            </a:pPr>
            <a:r>
              <a:rPr lang="en-US" sz="4000" dirty="0">
                <a:latin typeface="SGkClassic" pitchFamily="2" charset="2"/>
                <a:cs typeface="Times New Roman" panose="02020603050405020304" pitchFamily="18" charset="0"/>
              </a:rPr>
              <a:t>di/</a:t>
            </a:r>
            <a:r>
              <a:rPr lang="en-US" sz="4000" dirty="0" err="1">
                <a:latin typeface="SGkClassic" pitchFamily="2" charset="2"/>
                <a:cs typeface="Times New Roman" panose="02020603050405020304" pitchFamily="18" charset="0"/>
              </a:rPr>
              <a:t>dwmi</a:t>
            </a:r>
            <a:r>
              <a:rPr lang="en-US" sz="4000" dirty="0">
                <a:latin typeface="Times New Roman" panose="02020603050405020304" pitchFamily="18" charset="0"/>
                <a:cs typeface="Times New Roman" panose="02020603050405020304" pitchFamily="18" charset="0"/>
              </a:rPr>
              <a:t> = “to give”</a:t>
            </a:r>
            <a:endParaRPr lang="en-US" sz="4000" dirty="0">
              <a:latin typeface="SGkClassic" pitchFamily="2" charset="2"/>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nom.	     gen.	     dat.	      acc.	</a:t>
            </a:r>
            <a:r>
              <a:rPr lang="en-US" sz="2400" u="sng" dirty="0">
                <a:latin typeface="Times New Roman" panose="02020603050405020304" pitchFamily="18" charset="0"/>
                <a:cs typeface="Times New Roman" panose="02020603050405020304" pitchFamily="18" charset="0"/>
              </a:rPr>
              <a:t>plural</a:t>
            </a:r>
          </a:p>
          <a:p>
            <a:pPr marL="0" indent="0">
              <a:buNone/>
            </a:pPr>
            <a:r>
              <a:rPr lang="en-US" sz="1800" dirty="0" err="1">
                <a:latin typeface="SGkClassic" pitchFamily="2" charset="2"/>
                <a:cs typeface="Times New Roman" panose="02020603050405020304" pitchFamily="18" charset="0"/>
              </a:rPr>
              <a:t>didou</a:t>
            </a:r>
            <a:r>
              <a:rPr lang="en-US" sz="1800" dirty="0">
                <a:latin typeface="SGkClassic" pitchFamily="2" charset="2"/>
                <a:cs typeface="Times New Roman" panose="02020603050405020304" pitchFamily="18" charset="0"/>
              </a:rPr>
              <a:t>/j, dido/</a:t>
            </a:r>
            <a:r>
              <a:rPr lang="en-US" sz="1800" dirty="0" err="1">
                <a:latin typeface="SGkClassic" pitchFamily="2" charset="2"/>
                <a:cs typeface="Times New Roman" panose="02020603050405020304" pitchFamily="18" charset="0"/>
              </a:rPr>
              <a:t>ntoj</a:t>
            </a:r>
            <a:r>
              <a:rPr lang="en-US" sz="1800" dirty="0">
                <a:latin typeface="SGkClassic" pitchFamily="2" charset="2"/>
                <a:cs typeface="Times New Roman" panose="02020603050405020304" pitchFamily="18" charset="0"/>
              </a:rPr>
              <a:t>, dido/</a:t>
            </a:r>
            <a:r>
              <a:rPr lang="en-US" sz="1800" dirty="0" err="1">
                <a:latin typeface="SGkClassic" pitchFamily="2" charset="2"/>
                <a:cs typeface="Times New Roman" panose="02020603050405020304" pitchFamily="18" charset="0"/>
              </a:rPr>
              <a:t>nti</a:t>
            </a:r>
            <a:r>
              <a:rPr lang="en-US" sz="1800" dirty="0">
                <a:latin typeface="SGkClassic" pitchFamily="2" charset="2"/>
                <a:cs typeface="Times New Roman" panose="02020603050405020304" pitchFamily="18" charset="0"/>
              </a:rPr>
              <a:t>, dido/</a:t>
            </a:r>
            <a:r>
              <a:rPr lang="en-US" sz="1800" dirty="0" err="1">
                <a:latin typeface="SGkClassic" pitchFamily="2" charset="2"/>
                <a:cs typeface="Times New Roman" panose="02020603050405020304" pitchFamily="18" charset="0"/>
              </a:rPr>
              <a:t>nta</a:t>
            </a:r>
            <a:r>
              <a:rPr lang="en-US" sz="1800" dirty="0">
                <a:latin typeface="SGkClassic" pitchFamily="2" charset="2"/>
                <a:cs typeface="Times New Roman" panose="02020603050405020304" pitchFamily="18" charset="0"/>
              </a:rPr>
              <a:t>,     dido/</a:t>
            </a:r>
            <a:r>
              <a:rPr lang="en-US" sz="1800" dirty="0" err="1">
                <a:latin typeface="SGkClassic" pitchFamily="2" charset="2"/>
                <a:cs typeface="Times New Roman" panose="02020603050405020304" pitchFamily="18" charset="0"/>
              </a:rPr>
              <a:t>ntej</a:t>
            </a:r>
            <a:r>
              <a:rPr lang="en-US" sz="1800" dirty="0">
                <a:latin typeface="SGkClassic" pitchFamily="2" charset="2"/>
                <a:cs typeface="Times New Roman" panose="02020603050405020304" pitchFamily="18" charset="0"/>
              </a:rPr>
              <a:t>, dido/</a:t>
            </a:r>
            <a:r>
              <a:rPr lang="en-US" sz="1800" dirty="0" err="1">
                <a:latin typeface="SGkClassic" pitchFamily="2" charset="2"/>
                <a:cs typeface="Times New Roman" panose="02020603050405020304" pitchFamily="18" charset="0"/>
              </a:rPr>
              <a:t>ntwn</a:t>
            </a:r>
            <a:r>
              <a:rPr lang="en-US" sz="1800" dirty="0">
                <a:latin typeface="SGkClassic" pitchFamily="2" charset="2"/>
                <a:cs typeface="Times New Roman" panose="02020603050405020304" pitchFamily="18" charset="0"/>
              </a:rPr>
              <a:t>, </a:t>
            </a:r>
            <a:r>
              <a:rPr lang="en-US" sz="1800" dirty="0" err="1">
                <a:latin typeface="SGkClassic" pitchFamily="2" charset="2"/>
                <a:cs typeface="Times New Roman" panose="02020603050405020304" pitchFamily="18" charset="0"/>
              </a:rPr>
              <a:t>didou</a:t>
            </a:r>
            <a:r>
              <a:rPr lang="en-US" sz="1800" dirty="0">
                <a:latin typeface="SGkClassic" pitchFamily="2" charset="2"/>
                <a:cs typeface="Times New Roman" panose="02020603050405020304" pitchFamily="18" charset="0"/>
              </a:rPr>
              <a:t>=</a:t>
            </a:r>
            <a:r>
              <a:rPr lang="en-US" sz="1800" dirty="0" err="1">
                <a:latin typeface="SGkClassic" pitchFamily="2" charset="2"/>
                <a:cs typeface="Times New Roman" panose="02020603050405020304" pitchFamily="18" charset="0"/>
              </a:rPr>
              <a:t>si</a:t>
            </a:r>
            <a:r>
              <a:rPr lang="en-US" sz="1800" dirty="0">
                <a:latin typeface="SGkClassic" pitchFamily="2" charset="2"/>
                <a:cs typeface="Times New Roman" panose="02020603050405020304" pitchFamily="18" charset="0"/>
              </a:rPr>
              <a:t>, dido/</a:t>
            </a:r>
            <a:r>
              <a:rPr lang="en-US" sz="1800" dirty="0" err="1">
                <a:latin typeface="SGkClassic" pitchFamily="2" charset="2"/>
                <a:cs typeface="Times New Roman" panose="02020603050405020304" pitchFamily="18" charset="0"/>
              </a:rPr>
              <a:t>ntaj</a:t>
            </a:r>
            <a:endParaRPr lang="en-US" sz="1800" dirty="0">
              <a:latin typeface="SGkClassic" pitchFamily="2" charset="2"/>
              <a:cs typeface="Times New Roman" panose="02020603050405020304" pitchFamily="18" charset="0"/>
            </a:endParaRPr>
          </a:p>
        </p:txBody>
      </p:sp>
    </p:spTree>
    <p:extLst>
      <p:ext uri="{BB962C8B-B14F-4D97-AF65-F5344CB8AC3E}">
        <p14:creationId xmlns:p14="http://schemas.microsoft.com/office/powerpoint/2010/main" val="25695162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Verbs Ending in </a:t>
            </a:r>
            <a:r>
              <a:rPr lang="en-US" dirty="0">
                <a:latin typeface="SGkClassic" pitchFamily="2" charset="2"/>
              </a:rPr>
              <a:t>mi</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Second Aorist (internal vowel change) Active Indicative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to stand”		“to put, place”	“to give”</a:t>
            </a: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Person	</a:t>
            </a:r>
            <a:r>
              <a:rPr lang="en-US" sz="2800" dirty="0">
                <a:latin typeface="SGkClassic" pitchFamily="2" charset="2"/>
                <a:cs typeface="Times New Roman" panose="02020603050405020304" pitchFamily="18" charset="0"/>
              </a:rPr>
              <a:t>e)/</a:t>
            </a:r>
            <a:r>
              <a:rPr lang="en-US" sz="2800" dirty="0" err="1">
                <a:latin typeface="SGkClassic" pitchFamily="2" charset="2"/>
                <a:cs typeface="Times New Roman" panose="02020603050405020304" pitchFamily="18" charset="0"/>
              </a:rPr>
              <a:t>sthn</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qhka</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dwka</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a:latin typeface="SGkClassic" pitchFamily="2" charset="2"/>
                <a:cs typeface="Times New Roman" panose="02020603050405020304" pitchFamily="18" charset="0"/>
              </a:rPr>
              <a:t>e)/</a:t>
            </a:r>
            <a:r>
              <a:rPr lang="en-US" sz="2800" dirty="0" err="1">
                <a:latin typeface="SGkClassic" pitchFamily="2" charset="2"/>
                <a:cs typeface="Times New Roman" panose="02020603050405020304" pitchFamily="18" charset="0"/>
              </a:rPr>
              <a:t>sthj</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qhkaj</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dwkaj</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Person	</a:t>
            </a:r>
            <a:r>
              <a:rPr lang="en-US" sz="2800" dirty="0">
                <a:latin typeface="SGkClassic" pitchFamily="2" charset="2"/>
                <a:cs typeface="Times New Roman" panose="02020603050405020304" pitchFamily="18" charset="0"/>
              </a:rPr>
              <a:t>e)/</a:t>
            </a:r>
            <a:r>
              <a:rPr lang="en-US" sz="2800" dirty="0" err="1">
                <a:latin typeface="SGkClassic" pitchFamily="2" charset="2"/>
                <a:cs typeface="Times New Roman" panose="02020603050405020304" pitchFamily="18" charset="0"/>
              </a:rPr>
              <a:t>th</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qhke</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dwke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 </a:t>
            </a:r>
            <a:r>
              <a:rPr lang="en-US" sz="2800" dirty="0">
                <a:latin typeface="Times New Roman" panose="02020603050405020304" pitchFamily="18" charset="0"/>
                <a:cs typeface="Times New Roman" panose="02020603050405020304" pitchFamily="18" charset="0"/>
              </a:rPr>
              <a:t>Person	</a:t>
            </a:r>
            <a:r>
              <a:rPr lang="en-US" sz="2800" dirty="0">
                <a:latin typeface="SGkClassic" pitchFamily="2" charset="2"/>
                <a:cs typeface="Times New Roman" panose="02020603050405020304" pitchFamily="18" charset="0"/>
              </a:rPr>
              <a:t>e)/</a:t>
            </a:r>
            <a:r>
              <a:rPr lang="en-US" sz="2800" dirty="0" err="1">
                <a:latin typeface="SGkClassic" pitchFamily="2" charset="2"/>
                <a:cs typeface="Times New Roman" panose="02020603050405020304" pitchFamily="18" charset="0"/>
              </a:rPr>
              <a:t>sthmen</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qemen</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domen</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a:t>
            </a:r>
            <a:r>
              <a:rPr lang="en-US" sz="2800" dirty="0">
                <a:latin typeface="Times New Roman" panose="02020603050405020304" pitchFamily="18" charset="0"/>
                <a:cs typeface="Times New Roman" panose="02020603050405020304" pitchFamily="18" charset="0"/>
              </a:rPr>
              <a:t> Person	</a:t>
            </a:r>
            <a:r>
              <a:rPr lang="en-US" sz="2800" dirty="0">
                <a:latin typeface="SGkClassic" pitchFamily="2" charset="2"/>
                <a:cs typeface="Times New Roman" panose="02020603050405020304" pitchFamily="18" charset="0"/>
              </a:rPr>
              <a:t>e)/</a:t>
            </a:r>
            <a:r>
              <a:rPr lang="en-US" sz="2800" dirty="0" err="1">
                <a:latin typeface="SGkClassic" pitchFamily="2" charset="2"/>
                <a:cs typeface="Times New Roman" panose="02020603050405020304" pitchFamily="18" charset="0"/>
              </a:rPr>
              <a:t>sthte</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qete</a:t>
            </a:r>
            <a:r>
              <a:rPr lang="en-US" sz="2800" dirty="0">
                <a:latin typeface="SGkClassic" pitchFamily="2" charset="2"/>
                <a:cs typeface="Times New Roman" panose="02020603050405020304" pitchFamily="18" charset="0"/>
              </a:rPr>
              <a:t>		e)/dote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a:latin typeface="SGkClassic" pitchFamily="2" charset="2"/>
                <a:cs typeface="Times New Roman" panose="02020603050405020304" pitchFamily="18" charset="0"/>
              </a:rPr>
              <a:t>e)(/</a:t>
            </a:r>
            <a:r>
              <a:rPr lang="en-US" sz="2800" dirty="0" err="1">
                <a:latin typeface="SGkClassic" pitchFamily="2" charset="2"/>
                <a:cs typeface="Times New Roman" panose="02020603050405020304" pitchFamily="18" charset="0"/>
              </a:rPr>
              <a:t>sthsan</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qesan</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dosan</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51491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Verbs Ending in </a:t>
            </a:r>
            <a:r>
              <a:rPr lang="en-US" dirty="0">
                <a:latin typeface="SGkClassic" pitchFamily="2" charset="2"/>
              </a:rPr>
              <a:t>mi</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Second Aorist Active Subjunctive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to stand”		“to put, place”	“to give”</a:t>
            </a: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stw</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qw</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dw</a:t>
            </a:r>
            <a:r>
              <a:rPr lang="en-US" sz="2800" dirty="0">
                <a:latin typeface="SGkClassic" pitchFamily="2" charset="2"/>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st</a:t>
            </a:r>
            <a:r>
              <a:rPr lang="en-US" sz="2800" dirty="0">
                <a:latin typeface="SGkClassic" pitchFamily="2" charset="2"/>
                <a:cs typeface="Times New Roman" panose="02020603050405020304" pitchFamily="18" charset="0"/>
              </a:rPr>
              <a:t>$=j			q$=j			d%=j</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st</a:t>
            </a:r>
            <a:r>
              <a:rPr lang="en-US" sz="2800" dirty="0">
                <a:latin typeface="SGkClassic" pitchFamily="2" charset="2"/>
                <a:cs typeface="Times New Roman" panose="02020603050405020304" pitchFamily="18" charset="0"/>
              </a:rPr>
              <a:t>$=			q$=			d%=</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stw</a:t>
            </a:r>
            <a:r>
              <a:rPr lang="en-US" sz="2800" dirty="0">
                <a:latin typeface="SGkClassic" pitchFamily="2" charset="2"/>
                <a:cs typeface="Times New Roman" panose="02020603050405020304" pitchFamily="18" charset="0"/>
              </a:rPr>
              <a:t>=men		</a:t>
            </a:r>
            <a:r>
              <a:rPr lang="en-US" sz="2800" dirty="0" err="1">
                <a:latin typeface="SGkClassic" pitchFamily="2" charset="2"/>
                <a:cs typeface="Times New Roman" panose="02020603050405020304" pitchFamily="18" charset="0"/>
              </a:rPr>
              <a:t>qw</a:t>
            </a:r>
            <a:r>
              <a:rPr lang="en-US" sz="2800" dirty="0">
                <a:latin typeface="SGkClassic" pitchFamily="2" charset="2"/>
                <a:cs typeface="Times New Roman" panose="02020603050405020304" pitchFamily="18" charset="0"/>
              </a:rPr>
              <a:t>=men		</a:t>
            </a:r>
            <a:r>
              <a:rPr lang="en-US" sz="2800" dirty="0" err="1">
                <a:latin typeface="SGkClassic" pitchFamily="2" charset="2"/>
                <a:cs typeface="Times New Roman" panose="02020603050405020304" pitchFamily="18" charset="0"/>
              </a:rPr>
              <a:t>dw</a:t>
            </a:r>
            <a:r>
              <a:rPr lang="en-US" sz="2800" dirty="0">
                <a:latin typeface="SGkClassic" pitchFamily="2" charset="2"/>
                <a:cs typeface="Times New Roman" panose="02020603050405020304" pitchFamily="18" charset="0"/>
              </a:rPr>
              <a:t>=men</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st</a:t>
            </a:r>
            <a:r>
              <a:rPr lang="en-US" sz="2800" dirty="0">
                <a:latin typeface="SGkClassic" pitchFamily="2" charset="2"/>
                <a:cs typeface="Times New Roman" panose="02020603050405020304" pitchFamily="18" charset="0"/>
              </a:rPr>
              <a:t>$=te		</a:t>
            </a:r>
            <a:r>
              <a:rPr lang="en-US" sz="2800" dirty="0" err="1">
                <a:latin typeface="SGkClassic" pitchFamily="2" charset="2"/>
                <a:cs typeface="Times New Roman" panose="02020603050405020304" pitchFamily="18" charset="0"/>
              </a:rPr>
              <a:t>qh</a:t>
            </a:r>
            <a:r>
              <a:rPr lang="en-US" sz="2800" dirty="0">
                <a:latin typeface="SGkClassic" pitchFamily="2" charset="2"/>
                <a:cs typeface="Times New Roman" panose="02020603050405020304" pitchFamily="18" charset="0"/>
              </a:rPr>
              <a:t>=te			</a:t>
            </a:r>
            <a:r>
              <a:rPr lang="en-US" sz="2800" dirty="0" err="1">
                <a:latin typeface="SGkClassic" pitchFamily="2" charset="2"/>
                <a:cs typeface="Times New Roman" panose="02020603050405020304" pitchFamily="18" charset="0"/>
              </a:rPr>
              <a:t>dw</a:t>
            </a:r>
            <a:r>
              <a:rPr lang="en-US" sz="2800" dirty="0">
                <a:latin typeface="SGkClassic" pitchFamily="2" charset="2"/>
                <a:cs typeface="Times New Roman" panose="02020603050405020304" pitchFamily="18" charset="0"/>
              </a:rPr>
              <a:t>=te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stw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qw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si</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20040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Verbs Ending in </a:t>
            </a:r>
            <a:r>
              <a:rPr lang="en-US" dirty="0">
                <a:latin typeface="SGkClassic" pitchFamily="2" charset="2"/>
              </a:rPr>
              <a:t>mi</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Second Aorist Active Optative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to stand”		“to put, place”	“to give”</a:t>
            </a: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stai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hn</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hn</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doi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hn</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stai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hj</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hj</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doi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hj</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stai</a:t>
            </a:r>
            <a:r>
              <a:rPr lang="en-US" sz="2800" dirty="0">
                <a:latin typeface="SGkClassic" pitchFamily="2" charset="2"/>
                <a:cs typeface="Times New Roman" panose="02020603050405020304" pitchFamily="18" charset="0"/>
              </a:rPr>
              <a:t>/h		</a:t>
            </a:r>
            <a:r>
              <a:rPr lang="en-US" sz="2800" dirty="0" err="1">
                <a:latin typeface="SGkClassic" pitchFamily="2" charset="2"/>
                <a:cs typeface="Times New Roman" panose="02020603050405020304" pitchFamily="18" charset="0"/>
              </a:rPr>
              <a:t>qei</a:t>
            </a:r>
            <a:r>
              <a:rPr lang="en-US" sz="2800" dirty="0">
                <a:latin typeface="SGkClassic" pitchFamily="2" charset="2"/>
                <a:cs typeface="Times New Roman" panose="02020603050405020304" pitchFamily="18" charset="0"/>
              </a:rPr>
              <a:t>/h			</a:t>
            </a:r>
            <a:r>
              <a:rPr lang="en-US" sz="2800" dirty="0" err="1">
                <a:latin typeface="SGkClassic" pitchFamily="2" charset="2"/>
                <a:cs typeface="Times New Roman" panose="02020603050405020304" pitchFamily="18" charset="0"/>
              </a:rPr>
              <a:t>doi</a:t>
            </a:r>
            <a:r>
              <a:rPr lang="en-US" sz="2800" dirty="0">
                <a:latin typeface="SGkClassic" pitchFamily="2" charset="2"/>
                <a:cs typeface="Times New Roman" panose="02020603050405020304" pitchFamily="18" charset="0"/>
              </a:rPr>
              <a:t>/h</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stai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hmen</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hmen</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doi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hmen</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stai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hte</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hte</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doi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hte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stai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hsan</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nsan</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doi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hsan</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80700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Verbs Ending in </a:t>
            </a:r>
            <a:r>
              <a:rPr lang="en-US" dirty="0">
                <a:latin typeface="SGkClassic" pitchFamily="2" charset="2"/>
              </a:rPr>
              <a:t>mi</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Second Aorist Active Imperative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to stand”		“to put, place”	“to give”</a:t>
            </a: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sth</a:t>
            </a:r>
            <a:r>
              <a:rPr lang="en-US" sz="2800" dirty="0">
                <a:latin typeface="SGkClassic" pitchFamily="2" charset="2"/>
                <a:cs typeface="Times New Roman" panose="02020603050405020304" pitchFamily="18" charset="0"/>
              </a:rPr>
              <a:t>=qi		</a:t>
            </a:r>
            <a:r>
              <a:rPr lang="en-US" sz="2800" dirty="0" err="1">
                <a:latin typeface="SGkClassic" pitchFamily="2" charset="2"/>
                <a:cs typeface="Times New Roman" panose="02020603050405020304" pitchFamily="18" charset="0"/>
              </a:rPr>
              <a:t>qe</a:t>
            </a:r>
            <a:r>
              <a:rPr lang="en-US" sz="2800" dirty="0">
                <a:latin typeface="SGkClassic" pitchFamily="2" charset="2"/>
                <a:cs typeface="Times New Roman" panose="02020603050405020304" pitchFamily="18" charset="0"/>
              </a:rPr>
              <a:t>/j			do/j</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sth</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tw</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tw</a:t>
            </a:r>
            <a:r>
              <a:rPr lang="en-US" sz="2800" dirty="0">
                <a:latin typeface="SGkClassic" pitchFamily="2" charset="2"/>
                <a:cs typeface="Times New Roman" panose="02020603050405020304" pitchFamily="18" charset="0"/>
              </a:rPr>
              <a:t>			do/</a:t>
            </a:r>
            <a:r>
              <a:rPr lang="en-US" sz="2800" dirty="0" err="1">
                <a:latin typeface="SGkClassic" pitchFamily="2" charset="2"/>
                <a:cs typeface="Times New Roman" panose="02020603050405020304" pitchFamily="18" charset="0"/>
              </a:rPr>
              <a:t>tw</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sth</a:t>
            </a:r>
            <a:r>
              <a:rPr lang="en-US" sz="2800" dirty="0">
                <a:latin typeface="SGkClassic" pitchFamily="2" charset="2"/>
                <a:cs typeface="Times New Roman" panose="02020603050405020304" pitchFamily="18" charset="0"/>
              </a:rPr>
              <a:t>=te		</a:t>
            </a:r>
            <a:r>
              <a:rPr lang="en-US" sz="2800" dirty="0" err="1">
                <a:latin typeface="SGkClassic" pitchFamily="2" charset="2"/>
                <a:cs typeface="Times New Roman" panose="02020603050405020304" pitchFamily="18" charset="0"/>
              </a:rPr>
              <a:t>qe</a:t>
            </a:r>
            <a:r>
              <a:rPr lang="en-US" sz="2800" dirty="0">
                <a:latin typeface="SGkClassic" pitchFamily="2" charset="2"/>
                <a:cs typeface="Times New Roman" panose="02020603050405020304" pitchFamily="18" charset="0"/>
              </a:rPr>
              <a:t>/te			do/te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sta</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ntwn</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ntwn</a:t>
            </a:r>
            <a:r>
              <a:rPr lang="en-US" sz="2800" dirty="0">
                <a:latin typeface="SGkClassic" pitchFamily="2" charset="2"/>
                <a:cs typeface="Times New Roman" panose="02020603050405020304" pitchFamily="18" charset="0"/>
              </a:rPr>
              <a:t>		do/</a:t>
            </a:r>
            <a:r>
              <a:rPr lang="en-US" sz="2800" dirty="0" err="1">
                <a:latin typeface="SGkClassic" pitchFamily="2" charset="2"/>
                <a:cs typeface="Times New Roman" panose="02020603050405020304" pitchFamily="18" charset="0"/>
              </a:rPr>
              <a:t>ntwn</a:t>
            </a:r>
            <a:endParaRPr lang="en-US" sz="2800" dirty="0">
              <a:latin typeface="SGkClassic" pitchFamily="2" charset="2"/>
              <a:cs typeface="Times New Roman" panose="02020603050405020304" pitchFamily="18" charset="0"/>
            </a:endParaRPr>
          </a:p>
          <a:p>
            <a:pPr marL="0" indent="0" algn="ctr">
              <a:buNone/>
            </a:pPr>
            <a:r>
              <a:rPr lang="en-US" sz="2800" dirty="0">
                <a:latin typeface="Times New Roman" panose="02020603050405020304" pitchFamily="18" charset="0"/>
                <a:cs typeface="Times New Roman" panose="02020603050405020304" pitchFamily="18" charset="0"/>
              </a:rPr>
              <a:t>Second Aorist Infinitive</a:t>
            </a:r>
          </a:p>
          <a:p>
            <a:pPr marL="0" indent="0">
              <a:buNone/>
            </a:pP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sth</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nai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nai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dou</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nai</a:t>
            </a:r>
            <a:endParaRPr lang="en-US" sz="2800" dirty="0">
              <a:latin typeface="SGkClassic" pitchFamily="2" charset="2"/>
              <a:cs typeface="Times New Roman" panose="02020603050405020304" pitchFamily="18" charset="0"/>
            </a:endParaRPr>
          </a:p>
          <a:p>
            <a:pPr marL="0" indent="0" algn="ctr">
              <a:buNone/>
            </a:pPr>
            <a:r>
              <a:rPr lang="en-US" sz="2800" dirty="0">
                <a:latin typeface="Times New Roman" panose="02020603050405020304" pitchFamily="18" charset="0"/>
                <a:cs typeface="Times New Roman" panose="02020603050405020304" pitchFamily="18" charset="0"/>
              </a:rPr>
              <a:t>Second Aorist Participle</a:t>
            </a:r>
          </a:p>
          <a:p>
            <a:pPr marL="0" indent="0">
              <a:buNone/>
            </a:pPr>
            <a:r>
              <a:rPr lang="en-US" sz="2400" dirty="0" err="1">
                <a:latin typeface="SGkClassic" pitchFamily="2" charset="2"/>
                <a:cs typeface="Times New Roman" panose="02020603050405020304" pitchFamily="18" charset="0"/>
              </a:rPr>
              <a:t>sta</a:t>
            </a:r>
            <a:r>
              <a:rPr lang="en-US" sz="2400" dirty="0">
                <a:latin typeface="SGkClassic" pitchFamily="2" charset="2"/>
                <a:cs typeface="Times New Roman" panose="02020603050405020304" pitchFamily="18" charset="0"/>
              </a:rPr>
              <a:t>/j, </a:t>
            </a:r>
            <a:r>
              <a:rPr lang="en-US" sz="2400" dirty="0" err="1">
                <a:latin typeface="SGkClassic" pitchFamily="2" charset="2"/>
                <a:cs typeface="Times New Roman" panose="02020603050405020304" pitchFamily="18" charset="0"/>
              </a:rPr>
              <a:t>sta</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sa</a:t>
            </a:r>
            <a:r>
              <a:rPr lang="en-US" sz="2400" dirty="0">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sta</a:t>
            </a:r>
            <a:r>
              <a:rPr lang="en-US" sz="2400" dirty="0">
                <a:latin typeface="SGkClassic" pitchFamily="2" charset="2"/>
                <a:cs typeface="Times New Roman" panose="02020603050405020304" pitchFamily="18" charset="0"/>
              </a:rPr>
              <a:t>/n	</a:t>
            </a:r>
            <a:r>
              <a:rPr lang="en-US" sz="2400" dirty="0" err="1">
                <a:latin typeface="SGkClassic" pitchFamily="2" charset="2"/>
                <a:cs typeface="Times New Roman" panose="02020603050405020304" pitchFamily="18" charset="0"/>
              </a:rPr>
              <a:t>qei</a:t>
            </a:r>
            <a:r>
              <a:rPr lang="en-US" sz="2400" dirty="0">
                <a:latin typeface="SGkClassic" pitchFamily="2" charset="2"/>
                <a:cs typeface="Times New Roman" panose="02020603050405020304" pitchFamily="18" charset="0"/>
              </a:rPr>
              <a:t>/j, </a:t>
            </a:r>
            <a:r>
              <a:rPr lang="en-US" sz="2400" dirty="0" err="1">
                <a:latin typeface="SGkClassic" pitchFamily="2" charset="2"/>
                <a:cs typeface="Times New Roman" panose="02020603050405020304" pitchFamily="18" charset="0"/>
              </a:rPr>
              <a:t>qei</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sa</a:t>
            </a:r>
            <a:r>
              <a:rPr lang="en-US" sz="2400" dirty="0">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qe</a:t>
            </a:r>
            <a:r>
              <a:rPr lang="en-US" sz="2400" dirty="0">
                <a:latin typeface="SGkClassic" pitchFamily="2" charset="2"/>
                <a:cs typeface="Times New Roman" panose="02020603050405020304" pitchFamily="18" charset="0"/>
              </a:rPr>
              <a:t>/n	</a:t>
            </a:r>
            <a:r>
              <a:rPr lang="en-US" sz="2400" dirty="0" err="1">
                <a:latin typeface="SGkClassic" pitchFamily="2" charset="2"/>
                <a:cs typeface="Times New Roman" panose="02020603050405020304" pitchFamily="18" charset="0"/>
              </a:rPr>
              <a:t>dou</a:t>
            </a:r>
            <a:r>
              <a:rPr lang="en-US" sz="2400" dirty="0">
                <a:latin typeface="SGkClassic" pitchFamily="2" charset="2"/>
                <a:cs typeface="Times New Roman" panose="02020603050405020304" pitchFamily="18" charset="0"/>
              </a:rPr>
              <a:t>/j, </a:t>
            </a:r>
            <a:r>
              <a:rPr lang="en-US" sz="2400" dirty="0" err="1">
                <a:latin typeface="SGkClassic" pitchFamily="2" charset="2"/>
                <a:cs typeface="Times New Roman" panose="02020603050405020304" pitchFamily="18" charset="0"/>
              </a:rPr>
              <a:t>dou</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sa</a:t>
            </a:r>
            <a:r>
              <a:rPr lang="en-US" sz="2400" dirty="0">
                <a:latin typeface="SGkClassic" pitchFamily="2" charset="2"/>
                <a:cs typeface="Times New Roman" panose="02020603050405020304" pitchFamily="18" charset="0"/>
              </a:rPr>
              <a:t>, do/n</a:t>
            </a:r>
          </a:p>
        </p:txBody>
      </p:sp>
    </p:spTree>
    <p:extLst>
      <p:ext uri="{BB962C8B-B14F-4D97-AF65-F5344CB8AC3E}">
        <p14:creationId xmlns:p14="http://schemas.microsoft.com/office/powerpoint/2010/main" val="39160779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Verbs Ending in </a:t>
            </a:r>
            <a:r>
              <a:rPr lang="en-US" dirty="0">
                <a:latin typeface="SGkClassic" pitchFamily="2" charset="2"/>
              </a:rPr>
              <a:t>mi</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Second Aorist Middle Indicative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qhmi</a:t>
            </a:r>
            <a:r>
              <a:rPr lang="en-US" sz="2800" dirty="0">
                <a:latin typeface="SGkClassic" pitchFamily="2" charset="2"/>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“to put, place”		</a:t>
            </a:r>
            <a:r>
              <a:rPr lang="en-US" sz="2800" dirty="0">
                <a:latin typeface="SGkClassic" pitchFamily="2" charset="2"/>
                <a:cs typeface="Times New Roman" panose="02020603050405020304" pitchFamily="18" charset="0"/>
              </a:rPr>
              <a:t>di/</a:t>
            </a:r>
            <a:r>
              <a:rPr lang="en-US" sz="2800" dirty="0" err="1">
                <a:latin typeface="SGkClassic" pitchFamily="2" charset="2"/>
                <a:cs typeface="Times New Roman" panose="02020603050405020304" pitchFamily="18" charset="0"/>
              </a:rPr>
              <a:t>dwmi</a:t>
            </a:r>
            <a:r>
              <a:rPr lang="en-US" sz="2800" dirty="0">
                <a:latin typeface="SGkClassic" pitchFamily="2" charset="2"/>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“to give”</a:t>
            </a: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Person	</a:t>
            </a:r>
            <a:r>
              <a:rPr lang="en-US" sz="2800" dirty="0">
                <a:latin typeface="SGkClassic" pitchFamily="2" charset="2"/>
                <a:cs typeface="Times New Roman" panose="02020603050405020304" pitchFamily="18" charset="0"/>
              </a:rPr>
              <a:t>e)</a:t>
            </a:r>
            <a:r>
              <a:rPr lang="en-US" sz="2800" dirty="0" err="1">
                <a:latin typeface="SGkClassic" pitchFamily="2" charset="2"/>
                <a:cs typeface="Times New Roman" panose="02020603050405020304" pitchFamily="18" charset="0"/>
              </a:rPr>
              <a:t>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mhn</a:t>
            </a:r>
            <a:r>
              <a:rPr lang="en-US" sz="2800" dirty="0">
                <a:latin typeface="SGkClassic" pitchFamily="2" charset="2"/>
                <a:cs typeface="Times New Roman" panose="02020603050405020304" pitchFamily="18" charset="0"/>
              </a:rPr>
              <a:t>			e)do/</a:t>
            </a:r>
            <a:r>
              <a:rPr lang="en-US" sz="2800" dirty="0" err="1">
                <a:latin typeface="SGkClassic" pitchFamily="2" charset="2"/>
                <a:cs typeface="Times New Roman" panose="02020603050405020304" pitchFamily="18" charset="0"/>
              </a:rPr>
              <a:t>mhn</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a:latin typeface="SGkClassic" pitchFamily="2" charset="2"/>
                <a:cs typeface="Times New Roman" panose="02020603050405020304" pitchFamily="18" charset="0"/>
              </a:rPr>
              <a:t>e)/</a:t>
            </a:r>
            <a:r>
              <a:rPr lang="en-US" sz="2800" dirty="0" err="1">
                <a:latin typeface="SGkClassic" pitchFamily="2" charset="2"/>
                <a:cs typeface="Times New Roman" panose="02020603050405020304" pitchFamily="18" charset="0"/>
              </a:rPr>
              <a:t>qou</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dou</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Person	</a:t>
            </a:r>
            <a:r>
              <a:rPr lang="en-US" sz="2800" dirty="0">
                <a:latin typeface="SGkClassic" pitchFamily="2" charset="2"/>
                <a:cs typeface="Times New Roman" panose="02020603050405020304" pitchFamily="18" charset="0"/>
              </a:rPr>
              <a:t>e)/</a:t>
            </a:r>
            <a:r>
              <a:rPr lang="en-US" sz="2800" dirty="0" err="1">
                <a:latin typeface="SGkClassic" pitchFamily="2" charset="2"/>
                <a:cs typeface="Times New Roman" panose="02020603050405020304" pitchFamily="18" charset="0"/>
              </a:rPr>
              <a:t>qeto</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doto</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 </a:t>
            </a:r>
            <a:r>
              <a:rPr lang="en-US" sz="2800" dirty="0">
                <a:latin typeface="Times New Roman" panose="02020603050405020304" pitchFamily="18" charset="0"/>
                <a:cs typeface="Times New Roman" panose="02020603050405020304" pitchFamily="18" charset="0"/>
              </a:rPr>
              <a:t>Person	</a:t>
            </a:r>
            <a:r>
              <a:rPr lang="en-US" sz="2800" dirty="0">
                <a:latin typeface="SGkClassic" pitchFamily="2" charset="2"/>
                <a:cs typeface="Times New Roman" panose="02020603050405020304" pitchFamily="18" charset="0"/>
              </a:rPr>
              <a:t>e)</a:t>
            </a:r>
            <a:r>
              <a:rPr lang="en-US" sz="2800" dirty="0" err="1">
                <a:latin typeface="SGkClassic" pitchFamily="2" charset="2"/>
                <a:cs typeface="Times New Roman" panose="02020603050405020304" pitchFamily="18" charset="0"/>
              </a:rPr>
              <a:t>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r>
              <a:rPr lang="en-US" sz="2800" dirty="0">
                <a:latin typeface="SGkClassic" pitchFamily="2" charset="2"/>
                <a:cs typeface="Times New Roman" panose="02020603050405020304" pitchFamily="18" charset="0"/>
              </a:rPr>
              <a:t>			e)do/</a:t>
            </a:r>
            <a:r>
              <a:rPr lang="en-US" sz="2800" dirty="0" err="1">
                <a:latin typeface="SGkClassic" pitchFamily="2" charset="2"/>
                <a:cs typeface="Times New Roman" panose="02020603050405020304" pitchFamily="18" charset="0"/>
              </a:rPr>
              <a:t>meqa</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a:latin typeface="SGkClassic" pitchFamily="2" charset="2"/>
                <a:cs typeface="Times New Roman" panose="02020603050405020304" pitchFamily="18" charset="0"/>
              </a:rPr>
              <a:t>e)/</a:t>
            </a:r>
            <a:r>
              <a:rPr lang="en-US" sz="2800" dirty="0" err="1">
                <a:latin typeface="SGkClassic" pitchFamily="2" charset="2"/>
                <a:cs typeface="Times New Roman" panose="02020603050405020304" pitchFamily="18" charset="0"/>
              </a:rPr>
              <a:t>qesqe</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dosqe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a:latin typeface="SGkClassic" pitchFamily="2" charset="2"/>
                <a:cs typeface="Times New Roman" panose="02020603050405020304" pitchFamily="18" charset="0"/>
              </a:rPr>
              <a:t>e)/</a:t>
            </a:r>
            <a:r>
              <a:rPr lang="en-US" sz="2800" dirty="0" err="1">
                <a:latin typeface="SGkClassic" pitchFamily="2" charset="2"/>
                <a:cs typeface="Times New Roman" panose="02020603050405020304" pitchFamily="18" charset="0"/>
              </a:rPr>
              <a:t>qento</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donto</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0171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Prepositions</a:t>
            </a:r>
          </a:p>
        </p:txBody>
      </p:sp>
      <p:sp>
        <p:nvSpPr>
          <p:cNvPr id="3" name="Content Placeholder 2"/>
          <p:cNvSpPr>
            <a:spLocks noGrp="1"/>
          </p:cNvSpPr>
          <p:nvPr>
            <p:ph idx="1"/>
          </p:nvPr>
        </p:nvSpPr>
        <p:spPr>
          <a:xfrm>
            <a:off x="381000" y="762000"/>
            <a:ext cx="8686800" cy="6019800"/>
          </a:xfrm>
        </p:spPr>
        <p:txBody>
          <a:bodyPr>
            <a:normAutofit/>
          </a:bodyPr>
          <a:lstStyle/>
          <a:p>
            <a:r>
              <a:rPr lang="en-US" dirty="0">
                <a:latin typeface="SGkClassic" pitchFamily="2" charset="2"/>
              </a:rPr>
              <a:t>para/</a:t>
            </a:r>
            <a:r>
              <a:rPr lang="en-US" dirty="0">
                <a:latin typeface="Times New Roman" panose="02020603050405020304" pitchFamily="18" charset="0"/>
                <a:cs typeface="Times New Roman" panose="02020603050405020304" pitchFamily="18" charset="0"/>
              </a:rPr>
              <a:t> = beside; from; before.</a:t>
            </a:r>
            <a:endParaRPr lang="en-US" dirty="0">
              <a:latin typeface="SGkClassic" pitchFamily="2" charset="2"/>
            </a:endParaRPr>
          </a:p>
          <a:p>
            <a:r>
              <a:rPr lang="en-US" dirty="0" err="1">
                <a:latin typeface="SGkClassic" pitchFamily="2" charset="2"/>
              </a:rPr>
              <a:t>peri</a:t>
            </a:r>
            <a:r>
              <a:rPr lang="en-US" dirty="0">
                <a:latin typeface="SGkClassic" pitchFamily="2" charset="2"/>
              </a:rPr>
              <a:t>/</a:t>
            </a:r>
            <a:r>
              <a:rPr lang="en-US" dirty="0">
                <a:latin typeface="Times New Roman" panose="02020603050405020304" pitchFamily="18" charset="0"/>
                <a:cs typeface="Times New Roman" panose="02020603050405020304" pitchFamily="18" charset="0"/>
              </a:rPr>
              <a:t> = around; about, concerning; in behalf of.</a:t>
            </a:r>
            <a:endParaRPr lang="en-US" dirty="0">
              <a:latin typeface="SGkClassic" pitchFamily="2" charset="2"/>
            </a:endParaRPr>
          </a:p>
          <a:p>
            <a:r>
              <a:rPr lang="en-US" dirty="0">
                <a:latin typeface="SGkClassic" pitchFamily="2" charset="2"/>
              </a:rPr>
              <a:t>pro/</a:t>
            </a:r>
            <a:r>
              <a:rPr lang="en-US" dirty="0">
                <a:latin typeface="Times New Roman" panose="02020603050405020304" pitchFamily="18" charset="0"/>
                <a:cs typeface="Times New Roman" panose="02020603050405020304" pitchFamily="18" charset="0"/>
              </a:rPr>
              <a:t> = before.</a:t>
            </a:r>
            <a:endParaRPr lang="en-US" dirty="0">
              <a:latin typeface="SGkClassic" pitchFamily="2" charset="2"/>
            </a:endParaRPr>
          </a:p>
          <a:p>
            <a:r>
              <a:rPr lang="en-US" dirty="0">
                <a:latin typeface="SGkClassic" pitchFamily="2" charset="2"/>
              </a:rPr>
              <a:t>pro/j</a:t>
            </a:r>
            <a:r>
              <a:rPr lang="en-US" dirty="0">
                <a:latin typeface="Times New Roman" panose="02020603050405020304" pitchFamily="18" charset="0"/>
                <a:cs typeface="Times New Roman" panose="02020603050405020304" pitchFamily="18" charset="0"/>
              </a:rPr>
              <a:t> = near; to, toward; at; beside; against; with.</a:t>
            </a:r>
            <a:endParaRPr lang="en-US" dirty="0">
              <a:latin typeface="SGkClassic" pitchFamily="2" charset="2"/>
            </a:endParaRPr>
          </a:p>
          <a:p>
            <a:r>
              <a:rPr lang="en-US" dirty="0" err="1">
                <a:latin typeface="SGkClassic" pitchFamily="2" charset="2"/>
              </a:rPr>
              <a:t>su</a:t>
            </a:r>
            <a:r>
              <a:rPr lang="en-US" dirty="0">
                <a:latin typeface="SGkClassic" pitchFamily="2" charset="2"/>
              </a:rPr>
              <a:t>/n </a:t>
            </a:r>
            <a:r>
              <a:rPr lang="en-US" dirty="0">
                <a:latin typeface="Times New Roman" panose="02020603050405020304" pitchFamily="18" charset="0"/>
                <a:cs typeface="Times New Roman" panose="02020603050405020304" pitchFamily="18" charset="0"/>
              </a:rPr>
              <a:t>= with; together with.</a:t>
            </a:r>
            <a:endParaRPr lang="en-US" dirty="0">
              <a:latin typeface="SGkClassic" pitchFamily="2" charset="2"/>
            </a:endParaRPr>
          </a:p>
          <a:p>
            <a:r>
              <a:rPr lang="en-US" dirty="0">
                <a:latin typeface="SGkClassic" pitchFamily="2" charset="2"/>
              </a:rPr>
              <a:t>u(</a:t>
            </a:r>
            <a:r>
              <a:rPr lang="en-US" dirty="0" err="1">
                <a:latin typeface="SGkClassic" pitchFamily="2" charset="2"/>
              </a:rPr>
              <a:t>pe</a:t>
            </a:r>
            <a:r>
              <a:rPr lang="en-US" dirty="0">
                <a:latin typeface="SGkClassic" pitchFamily="2" charset="2"/>
              </a:rPr>
              <a:t>/r </a:t>
            </a:r>
            <a:r>
              <a:rPr lang="en-US" dirty="0">
                <a:latin typeface="Times New Roman" panose="02020603050405020304" pitchFamily="18" charset="0"/>
                <a:cs typeface="Times New Roman" panose="02020603050405020304" pitchFamily="18" charset="0"/>
              </a:rPr>
              <a:t>= over; more than; beyond; for; in behalf of; instead of.</a:t>
            </a:r>
            <a:endParaRPr lang="en-US" dirty="0">
              <a:latin typeface="SGkClassic" pitchFamily="2" charset="2"/>
            </a:endParaRPr>
          </a:p>
          <a:p>
            <a:r>
              <a:rPr lang="en-US" dirty="0">
                <a:latin typeface="SGkClassic" pitchFamily="2" charset="2"/>
              </a:rPr>
              <a:t>u(</a:t>
            </a:r>
            <a:r>
              <a:rPr lang="en-US" dirty="0" err="1">
                <a:latin typeface="SGkClassic" pitchFamily="2" charset="2"/>
              </a:rPr>
              <a:t>po</a:t>
            </a:r>
            <a:r>
              <a:rPr lang="en-US" dirty="0">
                <a:latin typeface="SGkClassic" pitchFamily="2" charset="2"/>
              </a:rPr>
              <a:t>/ </a:t>
            </a:r>
            <a:r>
              <a:rPr lang="en-US" dirty="0">
                <a:latin typeface="Times New Roman" panose="02020603050405020304" pitchFamily="18" charset="0"/>
                <a:cs typeface="Times New Roman" panose="02020603050405020304" pitchFamily="18" charset="0"/>
              </a:rPr>
              <a:t>= under; by.</a:t>
            </a:r>
            <a:endParaRPr lang="en-US" dirty="0">
              <a:latin typeface="SGkClassic" pitchFamily="2" charset="2"/>
            </a:endParaRPr>
          </a:p>
        </p:txBody>
      </p:sp>
    </p:spTree>
    <p:extLst>
      <p:ext uri="{BB962C8B-B14F-4D97-AF65-F5344CB8AC3E}">
        <p14:creationId xmlns:p14="http://schemas.microsoft.com/office/powerpoint/2010/main" val="34014574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Verbs Ending in </a:t>
            </a:r>
            <a:r>
              <a:rPr lang="en-US" dirty="0">
                <a:latin typeface="SGkClassic" pitchFamily="2" charset="2"/>
              </a:rPr>
              <a:t>mi</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Second Aorist Middle Subjunctive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qhmi</a:t>
            </a:r>
            <a:r>
              <a:rPr lang="en-US" sz="2800" dirty="0">
                <a:latin typeface="Times New Roman" panose="02020603050405020304" pitchFamily="18" charset="0"/>
                <a:cs typeface="Times New Roman" panose="02020603050405020304" pitchFamily="18" charset="0"/>
              </a:rPr>
              <a:t> 			</a:t>
            </a:r>
            <a:r>
              <a:rPr lang="en-US" sz="2800" dirty="0">
                <a:latin typeface="SGkClassic" pitchFamily="2" charset="2"/>
                <a:cs typeface="Times New Roman" panose="02020603050405020304" pitchFamily="18" charset="0"/>
              </a:rPr>
              <a:t>di/</a:t>
            </a:r>
            <a:r>
              <a:rPr lang="en-US" sz="2800" dirty="0" err="1">
                <a:latin typeface="SGkClassic" pitchFamily="2" charset="2"/>
                <a:cs typeface="Times New Roman" panose="02020603050405020304" pitchFamily="18" charset="0"/>
              </a:rPr>
              <a:t>dwmi</a:t>
            </a:r>
            <a:r>
              <a:rPr lang="en-US" sz="2800" dirty="0">
                <a:latin typeface="SGkClassic" pitchFamily="2" charset="2"/>
                <a:cs typeface="Times New Roman" panose="02020603050405020304" pitchFamily="18" charset="0"/>
              </a:rPr>
              <a:t> </a:t>
            </a: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qw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mai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mai</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a:latin typeface="SGkClassic" pitchFamily="2" charset="2"/>
                <a:cs typeface="Times New Roman" panose="02020603050405020304" pitchFamily="18" charset="0"/>
              </a:rPr>
              <a:t>q$=				d%=</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qh</a:t>
            </a:r>
            <a:r>
              <a:rPr lang="en-US" sz="2800" dirty="0">
                <a:latin typeface="SGkClassic" pitchFamily="2" charset="2"/>
                <a:cs typeface="Times New Roman" panose="02020603050405020304" pitchFamily="18" charset="0"/>
              </a:rPr>
              <a:t>=tai			</a:t>
            </a:r>
            <a:r>
              <a:rPr lang="en-US" sz="2800" dirty="0" err="1">
                <a:latin typeface="SGkClassic" pitchFamily="2" charset="2"/>
                <a:cs typeface="Times New Roman" panose="02020603050405020304" pitchFamily="18" charset="0"/>
              </a:rPr>
              <a:t>dw</a:t>
            </a:r>
            <a:r>
              <a:rPr lang="en-US" sz="2800" dirty="0">
                <a:latin typeface="SGkClassic" pitchFamily="2" charset="2"/>
                <a:cs typeface="Times New Roman" panose="02020603050405020304" pitchFamily="18" charset="0"/>
              </a:rPr>
              <a:t>=tai</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qw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qn</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sqe</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qw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ntai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ntai</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23854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Verbs Ending in </a:t>
            </a:r>
            <a:r>
              <a:rPr lang="en-US" dirty="0">
                <a:latin typeface="SGkClassic" pitchFamily="2" charset="2"/>
              </a:rPr>
              <a:t>mi</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Second Aorist Middle Optative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qhmi</a:t>
            </a:r>
            <a:r>
              <a:rPr lang="en-US" sz="2800" dirty="0">
                <a:latin typeface="SGkClassic" pitchFamily="2" charset="2"/>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sz="2800" dirty="0">
                <a:latin typeface="SGkClassic" pitchFamily="2" charset="2"/>
                <a:cs typeface="Times New Roman" panose="02020603050405020304" pitchFamily="18" charset="0"/>
              </a:rPr>
              <a:t>di/</a:t>
            </a:r>
            <a:r>
              <a:rPr lang="en-US" sz="2800" dirty="0" err="1">
                <a:latin typeface="SGkClassic" pitchFamily="2" charset="2"/>
                <a:cs typeface="Times New Roman" panose="02020603050405020304" pitchFamily="18" charset="0"/>
              </a:rPr>
              <a:t>dwmi</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mhn</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doi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mhn</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qei</a:t>
            </a:r>
            <a:r>
              <a:rPr lang="en-US" sz="2800" dirty="0">
                <a:latin typeface="SGkClassic" pitchFamily="2" charset="2"/>
                <a:cs typeface="Times New Roman" panose="02020603050405020304" pitchFamily="18" charset="0"/>
              </a:rPr>
              <a:t>=o				</a:t>
            </a:r>
            <a:r>
              <a:rPr lang="en-US" sz="2800" dirty="0" err="1">
                <a:latin typeface="SGkClassic" pitchFamily="2" charset="2"/>
                <a:cs typeface="Times New Roman" panose="02020603050405020304" pitchFamily="18" charset="0"/>
              </a:rPr>
              <a:t>doi</a:t>
            </a:r>
            <a:r>
              <a:rPr lang="en-US" sz="2800" dirty="0">
                <a:latin typeface="SGkClassic" pitchFamily="2" charset="2"/>
                <a:cs typeface="Times New Roman" panose="02020603050405020304" pitchFamily="18" charset="0"/>
              </a:rPr>
              <a:t>=o</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qei</a:t>
            </a:r>
            <a:r>
              <a:rPr lang="en-US" sz="2800" dirty="0">
                <a:latin typeface="SGkClassic" pitchFamily="2" charset="2"/>
                <a:cs typeface="Times New Roman" panose="02020603050405020304" pitchFamily="18" charset="0"/>
              </a:rPr>
              <a:t>=to			</a:t>
            </a:r>
            <a:r>
              <a:rPr lang="en-US" sz="2800" dirty="0" err="1">
                <a:latin typeface="SGkClassic" pitchFamily="2" charset="2"/>
                <a:cs typeface="Times New Roman" panose="02020603050405020304" pitchFamily="18" charset="0"/>
              </a:rPr>
              <a:t>doi</a:t>
            </a:r>
            <a:r>
              <a:rPr lang="en-US" sz="2800" dirty="0">
                <a:latin typeface="SGkClassic" pitchFamily="2" charset="2"/>
                <a:cs typeface="Times New Roman" panose="02020603050405020304" pitchFamily="18" charset="0"/>
              </a:rPr>
              <a:t>=to</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doi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sqe</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doi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nto</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doi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nto</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7062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Verbs Ending in </a:t>
            </a:r>
            <a:r>
              <a:rPr lang="en-US" dirty="0">
                <a:latin typeface="SGkClassic" pitchFamily="2" charset="2"/>
              </a:rPr>
              <a:t>mi</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Second Aorist Middle Imperative</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qhmi</a:t>
            </a:r>
            <a:r>
              <a:rPr lang="en-US" sz="2800" dirty="0">
                <a:latin typeface="SGkClassic" pitchFamily="2" charset="2"/>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sz="2800" dirty="0">
                <a:latin typeface="SGkClassic" pitchFamily="2" charset="2"/>
                <a:cs typeface="Times New Roman" panose="02020603050405020304" pitchFamily="18" charset="0"/>
              </a:rPr>
              <a:t>di/</a:t>
            </a:r>
            <a:r>
              <a:rPr lang="en-US" sz="2800" dirty="0" err="1">
                <a:latin typeface="SGkClassic" pitchFamily="2" charset="2"/>
                <a:cs typeface="Times New Roman" panose="02020603050405020304" pitchFamily="18" charset="0"/>
              </a:rPr>
              <a:t>dwmi</a:t>
            </a:r>
            <a:r>
              <a:rPr lang="en-US" sz="2800" dirty="0">
                <a:latin typeface="SGkClassic" pitchFamily="2" charset="2"/>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qou</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dou</a:t>
            </a:r>
            <a:r>
              <a:rPr lang="en-US" sz="2800" dirty="0">
                <a:latin typeface="SGkClassic" pitchFamily="2" charset="2"/>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sqw</a:t>
            </a:r>
            <a:r>
              <a:rPr lang="en-US" sz="2800" dirty="0">
                <a:latin typeface="SGkClassic" pitchFamily="2" charset="2"/>
                <a:cs typeface="Times New Roman" panose="02020603050405020304" pitchFamily="18" charset="0"/>
              </a:rPr>
              <a:t>			do/</a:t>
            </a:r>
            <a:r>
              <a:rPr lang="en-US" sz="2800" dirty="0" err="1">
                <a:latin typeface="SGkClassic" pitchFamily="2" charset="2"/>
                <a:cs typeface="Times New Roman" panose="02020603050405020304" pitchFamily="18" charset="0"/>
              </a:rPr>
              <a:t>sqw</a:t>
            </a:r>
            <a:endParaRPr lang="en-US" sz="2800" dirty="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sqe</a:t>
            </a:r>
            <a:r>
              <a:rPr lang="en-US" sz="2800" dirty="0">
                <a:latin typeface="SGkClassic" pitchFamily="2" charset="2"/>
                <a:cs typeface="Times New Roman" panose="02020603050405020304" pitchFamily="18" charset="0"/>
              </a:rPr>
              <a:t>			do/</a:t>
            </a:r>
            <a:r>
              <a:rPr lang="en-US" sz="2800" dirty="0" err="1">
                <a:latin typeface="SGkClassic" pitchFamily="2" charset="2"/>
                <a:cs typeface="Times New Roman" panose="02020603050405020304" pitchFamily="18" charset="0"/>
              </a:rPr>
              <a:t>sqe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sqwn</a:t>
            </a:r>
            <a:r>
              <a:rPr lang="en-US" sz="2800" dirty="0">
                <a:latin typeface="SGkClassic" pitchFamily="2" charset="2"/>
                <a:cs typeface="Times New Roman" panose="02020603050405020304" pitchFamily="18" charset="0"/>
              </a:rPr>
              <a:t>			do/</a:t>
            </a:r>
            <a:r>
              <a:rPr lang="en-US" sz="2800" dirty="0" err="1">
                <a:latin typeface="SGkClassic" pitchFamily="2" charset="2"/>
                <a:cs typeface="Times New Roman" panose="02020603050405020304" pitchFamily="18" charset="0"/>
              </a:rPr>
              <a:t>sqwn</a:t>
            </a:r>
            <a:endParaRPr lang="en-US" sz="2800" dirty="0">
              <a:latin typeface="SGkClassic" pitchFamily="2" charset="2"/>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Infinitive:	</a:t>
            </a:r>
            <a:r>
              <a:rPr lang="en-US" sz="2800" dirty="0" err="1">
                <a:latin typeface="SGkClassic" pitchFamily="2" charset="2"/>
                <a:cs typeface="Times New Roman" panose="02020603050405020304" pitchFamily="18" charset="0"/>
              </a:rPr>
              <a:t>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sqai</a:t>
            </a:r>
            <a:r>
              <a:rPr lang="en-US" sz="2800" dirty="0">
                <a:latin typeface="SGkClassic" pitchFamily="2" charset="2"/>
                <a:cs typeface="Times New Roman" panose="02020603050405020304" pitchFamily="18" charset="0"/>
              </a:rPr>
              <a:t>			do/</a:t>
            </a:r>
            <a:r>
              <a:rPr lang="en-US" sz="2800" dirty="0" err="1">
                <a:latin typeface="SGkClassic" pitchFamily="2" charset="2"/>
                <a:cs typeface="Times New Roman" panose="02020603050405020304" pitchFamily="18" charset="0"/>
              </a:rPr>
              <a:t>sqai</a:t>
            </a:r>
            <a:endParaRPr lang="en-US" sz="2800" dirty="0">
              <a:latin typeface="SGkClassic" pitchFamily="2" charset="2"/>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Participle:	</a:t>
            </a:r>
            <a:r>
              <a:rPr lang="en-US" sz="2800" dirty="0" err="1">
                <a:latin typeface="SGkClassic" pitchFamily="2" charset="2"/>
                <a:cs typeface="Times New Roman" panose="02020603050405020304" pitchFamily="18" charset="0"/>
              </a:rPr>
              <a:t>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menoj</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qeme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nh</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menon</a:t>
            </a:r>
            <a:endParaRPr lang="en-US" sz="2800" dirty="0">
              <a:latin typeface="SGkClassic" pitchFamily="2" charset="2"/>
              <a:cs typeface="Times New Roman" panose="02020603050405020304" pitchFamily="18" charset="0"/>
            </a:endParaRPr>
          </a:p>
          <a:p>
            <a:pPr marL="0" indent="0">
              <a:buNone/>
            </a:pPr>
            <a:r>
              <a:rPr lang="en-US" sz="2800" dirty="0">
                <a:latin typeface="SGkClassic" pitchFamily="2" charset="2"/>
                <a:cs typeface="Times New Roman" panose="02020603050405020304" pitchFamily="18" charset="0"/>
              </a:rPr>
              <a:t>		do/</a:t>
            </a:r>
            <a:r>
              <a:rPr lang="en-US" sz="2800" dirty="0" err="1">
                <a:latin typeface="SGkClassic" pitchFamily="2" charset="2"/>
                <a:cs typeface="Times New Roman" panose="02020603050405020304" pitchFamily="18" charset="0"/>
              </a:rPr>
              <a:t>menoj</a:t>
            </a:r>
            <a:r>
              <a:rPr lang="en-US" sz="2800" dirty="0">
                <a:latin typeface="SGkClassic" pitchFamily="2" charset="2"/>
                <a:cs typeface="Times New Roman" panose="02020603050405020304" pitchFamily="18" charset="0"/>
              </a:rPr>
              <a:t>, dome/</a:t>
            </a:r>
            <a:r>
              <a:rPr lang="en-US" sz="2800" dirty="0" err="1">
                <a:latin typeface="SGkClassic" pitchFamily="2" charset="2"/>
                <a:cs typeface="Times New Roman" panose="02020603050405020304" pitchFamily="18" charset="0"/>
              </a:rPr>
              <a:t>nh</a:t>
            </a:r>
            <a:r>
              <a:rPr lang="en-US" sz="2800" dirty="0">
                <a:latin typeface="SGkClassic" pitchFamily="2" charset="2"/>
                <a:cs typeface="Times New Roman" panose="02020603050405020304" pitchFamily="18" charset="0"/>
              </a:rPr>
              <a:t>, do/</a:t>
            </a:r>
            <a:r>
              <a:rPr lang="en-US" sz="2800" dirty="0" err="1">
                <a:latin typeface="SGkClassic" pitchFamily="2" charset="2"/>
                <a:cs typeface="Times New Roman" panose="02020603050405020304" pitchFamily="18" charset="0"/>
              </a:rPr>
              <a:t>menon</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34173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latin typeface="SGkClassic" pitchFamily="2" charset="2"/>
              </a:rPr>
              <a:t>mi</a:t>
            </a:r>
            <a:r>
              <a:rPr lang="en-US" dirty="0">
                <a:latin typeface="Times New Roman" panose="02020603050405020304" pitchFamily="18" charset="0"/>
                <a:cs typeface="Times New Roman" panose="02020603050405020304" pitchFamily="18" charset="0"/>
              </a:rPr>
              <a:t> Verbs Middle/Passive</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Present Indicative</a:t>
            </a:r>
          </a:p>
          <a:p>
            <a:pPr marL="0" indent="0">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to stand”		“to put, place”	“to give”</a:t>
            </a: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stamai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qemai</a:t>
            </a:r>
            <a:r>
              <a:rPr lang="en-US" sz="2800" dirty="0">
                <a:latin typeface="SGkClassic" pitchFamily="2" charset="2"/>
                <a:cs typeface="Times New Roman" panose="02020603050405020304" pitchFamily="18" charset="0"/>
              </a:rPr>
              <a:t>		di/</a:t>
            </a:r>
            <a:r>
              <a:rPr lang="en-US" sz="2800" dirty="0" err="1">
                <a:latin typeface="SGkClassic" pitchFamily="2" charset="2"/>
                <a:cs typeface="Times New Roman" panose="02020603050405020304" pitchFamily="18" charset="0"/>
              </a:rPr>
              <a:t>domai</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stasai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qesai</a:t>
            </a:r>
            <a:r>
              <a:rPr lang="en-US" sz="2800" dirty="0">
                <a:latin typeface="SGkClassic" pitchFamily="2" charset="2"/>
                <a:cs typeface="Times New Roman" panose="02020603050405020304" pitchFamily="18" charset="0"/>
              </a:rPr>
              <a:t>		di/</a:t>
            </a:r>
            <a:r>
              <a:rPr lang="en-US" sz="2800" dirty="0" err="1">
                <a:latin typeface="SGkClassic" pitchFamily="2" charset="2"/>
                <a:cs typeface="Times New Roman" panose="02020603050405020304" pitchFamily="18" charset="0"/>
              </a:rPr>
              <a:t>dosai</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statai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qetai</a:t>
            </a:r>
            <a:r>
              <a:rPr lang="en-US" sz="2800" dirty="0">
                <a:latin typeface="SGkClassic" pitchFamily="2" charset="2"/>
                <a:cs typeface="Times New Roman" panose="02020603050405020304" pitchFamily="18" charset="0"/>
              </a:rPr>
              <a:t>		di/</a:t>
            </a:r>
            <a:r>
              <a:rPr lang="en-US" sz="2800" dirty="0" err="1">
                <a:latin typeface="SGkClassic" pitchFamily="2" charset="2"/>
                <a:cs typeface="Times New Roman" panose="02020603050405020304" pitchFamily="18" charset="0"/>
              </a:rPr>
              <a:t>dotai</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r>
              <a:rPr lang="en-US" sz="2800" dirty="0">
                <a:latin typeface="SGkClassic" pitchFamily="2" charset="2"/>
                <a:cs typeface="Times New Roman" panose="02020603050405020304" pitchFamily="18" charset="0"/>
              </a:rPr>
              <a:t>		dido/</a:t>
            </a:r>
            <a:r>
              <a:rPr lang="en-US" sz="2800" dirty="0" err="1">
                <a:latin typeface="SGkClassic" pitchFamily="2" charset="2"/>
                <a:cs typeface="Times New Roman" panose="02020603050405020304" pitchFamily="18" charset="0"/>
              </a:rPr>
              <a:t>meqa</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stasqe</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qesqe</a:t>
            </a:r>
            <a:r>
              <a:rPr lang="en-US" sz="2800" dirty="0">
                <a:latin typeface="SGkClassic" pitchFamily="2" charset="2"/>
                <a:cs typeface="Times New Roman" panose="02020603050405020304" pitchFamily="18" charset="0"/>
              </a:rPr>
              <a:t>		di/</a:t>
            </a:r>
            <a:r>
              <a:rPr lang="en-US" sz="2800" dirty="0" err="1">
                <a:latin typeface="SGkClassic" pitchFamily="2" charset="2"/>
                <a:cs typeface="Times New Roman" panose="02020603050405020304" pitchFamily="18" charset="0"/>
              </a:rPr>
              <a:t>dosqe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stantai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qentai</a:t>
            </a:r>
            <a:r>
              <a:rPr lang="en-US" sz="2800" dirty="0">
                <a:latin typeface="SGkClassic" pitchFamily="2" charset="2"/>
                <a:cs typeface="Times New Roman" panose="02020603050405020304" pitchFamily="18" charset="0"/>
              </a:rPr>
              <a:t>		di/</a:t>
            </a:r>
            <a:r>
              <a:rPr lang="en-US" sz="2800" dirty="0" err="1">
                <a:latin typeface="SGkClassic" pitchFamily="2" charset="2"/>
                <a:cs typeface="Times New Roman" panose="02020603050405020304" pitchFamily="18" charset="0"/>
              </a:rPr>
              <a:t>dontai</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95012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latin typeface="SGkClassic" pitchFamily="2" charset="2"/>
              </a:rPr>
              <a:t>mi</a:t>
            </a:r>
            <a:r>
              <a:rPr lang="en-US" dirty="0">
                <a:latin typeface="Times New Roman" panose="02020603050405020304" pitchFamily="18" charset="0"/>
                <a:cs typeface="Times New Roman" panose="02020603050405020304" pitchFamily="18" charset="0"/>
              </a:rPr>
              <a:t> Verbs Middle/Passive</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Imperfect Indicative</a:t>
            </a:r>
          </a:p>
          <a:p>
            <a:pPr marL="0" indent="0">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to stand”		“to put, place”	“to give”</a:t>
            </a: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Person 	</a:t>
            </a:r>
            <a:r>
              <a:rPr lang="en-US" sz="2800" dirty="0">
                <a:latin typeface="SGkClassic" pitchFamily="2" charset="2"/>
                <a:cs typeface="Times New Roman" panose="02020603050405020304" pitchFamily="18" charset="0"/>
              </a:rPr>
              <a:t>i(</a:t>
            </a:r>
            <a:r>
              <a:rPr lang="en-US" sz="2800" dirty="0" err="1">
                <a:latin typeface="SGkClassic" pitchFamily="2" charset="2"/>
                <a:cs typeface="Times New Roman" panose="02020603050405020304" pitchFamily="18" charset="0"/>
              </a:rPr>
              <a:t>sta</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mhn</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tiqe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mhn</a:t>
            </a:r>
            <a:r>
              <a:rPr lang="en-US" sz="2800" dirty="0">
                <a:latin typeface="SGkClassic" pitchFamily="2" charset="2"/>
                <a:cs typeface="Times New Roman" panose="02020603050405020304" pitchFamily="18" charset="0"/>
              </a:rPr>
              <a:t>		e)dido/</a:t>
            </a:r>
            <a:r>
              <a:rPr lang="en-US" sz="2800" dirty="0" err="1">
                <a:latin typeface="SGkClassic" pitchFamily="2" charset="2"/>
                <a:cs typeface="Times New Roman" panose="02020603050405020304" pitchFamily="18" charset="0"/>
              </a:rPr>
              <a:t>mhn</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baseline="30000" dirty="0">
                <a:latin typeface="Times New Roman" panose="02020603050405020304" pitchFamily="18" charset="0"/>
                <a:cs typeface="Times New Roman" panose="02020603050405020304" pitchFamily="18" charset="0"/>
              </a:rPr>
              <a:t>	</a:t>
            </a:r>
            <a:r>
              <a:rPr lang="en-US" sz="2800" dirty="0">
                <a:latin typeface="SGkClassic" pitchFamily="2" charset="2"/>
                <a:cs typeface="Times New Roman" panose="02020603050405020304" pitchFamily="18" charset="0"/>
              </a:rPr>
              <a:t>i(/</a:t>
            </a:r>
            <a:r>
              <a:rPr lang="en-US" sz="2800" dirty="0" err="1">
                <a:latin typeface="SGkClassic" pitchFamily="2" charset="2"/>
                <a:cs typeface="Times New Roman" panose="02020603050405020304" pitchFamily="18" charset="0"/>
              </a:rPr>
              <a:t>staso</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qeso</a:t>
            </a:r>
            <a:r>
              <a:rPr lang="en-US" sz="2800" dirty="0">
                <a:latin typeface="SGkClassic" pitchFamily="2" charset="2"/>
                <a:cs typeface="Times New Roman" panose="02020603050405020304" pitchFamily="18" charset="0"/>
              </a:rPr>
              <a:t>		e)di/</a:t>
            </a:r>
            <a:r>
              <a:rPr lang="en-US" sz="2800" dirty="0" err="1">
                <a:latin typeface="SGkClassic" pitchFamily="2" charset="2"/>
                <a:cs typeface="Times New Roman" panose="02020603050405020304" pitchFamily="18" charset="0"/>
              </a:rPr>
              <a:t>doso</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Person </a:t>
            </a:r>
            <a:r>
              <a:rPr lang="en-US" sz="2800" dirty="0">
                <a:latin typeface="SGkClassic" pitchFamily="2" charset="2"/>
                <a:cs typeface="Times New Roman" panose="02020603050405020304" pitchFamily="18" charset="0"/>
              </a:rPr>
              <a:t>	i(/</a:t>
            </a:r>
            <a:r>
              <a:rPr lang="en-US" sz="2800" dirty="0" err="1">
                <a:latin typeface="SGkClassic" pitchFamily="2" charset="2"/>
                <a:cs typeface="Times New Roman" panose="02020603050405020304" pitchFamily="18" charset="0"/>
              </a:rPr>
              <a:t>stato</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qeto</a:t>
            </a:r>
            <a:r>
              <a:rPr lang="en-US" sz="2800" dirty="0">
                <a:latin typeface="SGkClassic" pitchFamily="2" charset="2"/>
                <a:cs typeface="Times New Roman" panose="02020603050405020304" pitchFamily="18" charset="0"/>
              </a:rPr>
              <a:t>		e)di/</a:t>
            </a:r>
            <a:r>
              <a:rPr lang="en-US" sz="2800" dirty="0" err="1">
                <a:latin typeface="SGkClassic" pitchFamily="2" charset="2"/>
                <a:cs typeface="Times New Roman" panose="02020603050405020304" pitchFamily="18" charset="0"/>
              </a:rPr>
              <a:t>doto</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 </a:t>
            </a:r>
            <a:r>
              <a:rPr lang="en-US" sz="2800" dirty="0">
                <a:latin typeface="Times New Roman" panose="02020603050405020304" pitchFamily="18" charset="0"/>
                <a:cs typeface="Times New Roman" panose="02020603050405020304" pitchFamily="18" charset="0"/>
              </a:rPr>
              <a:t>Person </a:t>
            </a:r>
            <a:r>
              <a:rPr lang="en-US" sz="2800" baseline="30000" dirty="0">
                <a:latin typeface="SGkClassic" pitchFamily="2" charset="2"/>
                <a:cs typeface="Times New Roman" panose="02020603050405020304" pitchFamily="18" charset="0"/>
              </a:rPr>
              <a:t>	</a:t>
            </a:r>
            <a:r>
              <a:rPr lang="en-US" sz="2800" dirty="0">
                <a:latin typeface="SGkClassic" pitchFamily="2" charset="2"/>
                <a:cs typeface="Times New Roman" panose="02020603050405020304" pitchFamily="18" charset="0"/>
              </a:rPr>
              <a:t>i(</a:t>
            </a:r>
            <a:r>
              <a:rPr lang="en-US" sz="2800" dirty="0" err="1">
                <a:latin typeface="SGkClassic" pitchFamily="2" charset="2"/>
                <a:cs typeface="Times New Roman" panose="02020603050405020304" pitchFamily="18" charset="0"/>
              </a:rPr>
              <a:t>sta</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tiqe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r>
              <a:rPr lang="en-US" sz="2800" dirty="0">
                <a:latin typeface="SGkClassic" pitchFamily="2" charset="2"/>
                <a:cs typeface="Times New Roman" panose="02020603050405020304" pitchFamily="18" charset="0"/>
              </a:rPr>
              <a:t>		</a:t>
            </a:r>
            <a:r>
              <a:rPr lang="en-US" sz="2400" dirty="0">
                <a:latin typeface="SGkClassic" pitchFamily="2" charset="2"/>
                <a:cs typeface="Times New Roman" panose="02020603050405020304" pitchFamily="18" charset="0"/>
              </a:rPr>
              <a:t>e)dido/</a:t>
            </a:r>
            <a:r>
              <a:rPr lang="en-US" sz="2400" dirty="0" err="1">
                <a:latin typeface="SGkClassic" pitchFamily="2" charset="2"/>
                <a:cs typeface="Times New Roman" panose="02020603050405020304" pitchFamily="18" charset="0"/>
              </a:rPr>
              <a:t>meqa</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a:latin typeface="SGkClassic" pitchFamily="2" charset="2"/>
                <a:cs typeface="Times New Roman" panose="02020603050405020304" pitchFamily="18" charset="0"/>
              </a:rPr>
              <a:t>	i(/</a:t>
            </a:r>
            <a:r>
              <a:rPr lang="en-US" sz="2800" dirty="0" err="1">
                <a:latin typeface="SGkClassic" pitchFamily="2" charset="2"/>
                <a:cs typeface="Times New Roman" panose="02020603050405020304" pitchFamily="18" charset="0"/>
              </a:rPr>
              <a:t>stasqe</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qesqe</a:t>
            </a:r>
            <a:r>
              <a:rPr lang="en-US" sz="2800" dirty="0">
                <a:latin typeface="SGkClassic" pitchFamily="2" charset="2"/>
                <a:cs typeface="Times New Roman" panose="02020603050405020304" pitchFamily="18" charset="0"/>
              </a:rPr>
              <a:t>		e)di/</a:t>
            </a:r>
            <a:r>
              <a:rPr lang="en-US" sz="2800" dirty="0" err="1">
                <a:latin typeface="SGkClassic" pitchFamily="2" charset="2"/>
                <a:cs typeface="Times New Roman" panose="02020603050405020304" pitchFamily="18" charset="0"/>
              </a:rPr>
              <a:t>dosqe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a:latin typeface="SGkClassic" pitchFamily="2" charset="2"/>
                <a:cs typeface="Times New Roman" panose="02020603050405020304" pitchFamily="18" charset="0"/>
              </a:rPr>
              <a:t>i(/</a:t>
            </a:r>
            <a:r>
              <a:rPr lang="en-US" sz="2800" dirty="0" err="1">
                <a:latin typeface="SGkClassic" pitchFamily="2" charset="2"/>
                <a:cs typeface="Times New Roman" panose="02020603050405020304" pitchFamily="18" charset="0"/>
              </a:rPr>
              <a:t>stanto</a:t>
            </a:r>
            <a:r>
              <a:rPr lang="en-US" sz="2800" dirty="0">
                <a:latin typeface="SGkClassic" pitchFamily="2" charset="2"/>
                <a:cs typeface="Times New Roman" panose="02020603050405020304" pitchFamily="18" charset="0"/>
              </a:rPr>
              <a:t>		e)</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qento</a:t>
            </a:r>
            <a:r>
              <a:rPr lang="en-US" sz="2800" dirty="0">
                <a:latin typeface="SGkClassic" pitchFamily="2" charset="2"/>
                <a:cs typeface="Times New Roman" panose="02020603050405020304" pitchFamily="18" charset="0"/>
              </a:rPr>
              <a:t>		e)di/</a:t>
            </a:r>
            <a:r>
              <a:rPr lang="en-US" sz="2800" dirty="0" err="1">
                <a:latin typeface="SGkClassic" pitchFamily="2" charset="2"/>
                <a:cs typeface="Times New Roman" panose="02020603050405020304" pitchFamily="18" charset="0"/>
              </a:rPr>
              <a:t>donto</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161973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latin typeface="SGkClassic" pitchFamily="2" charset="2"/>
              </a:rPr>
              <a:t>mi</a:t>
            </a:r>
            <a:r>
              <a:rPr lang="en-US" dirty="0">
                <a:latin typeface="Times New Roman" panose="02020603050405020304" pitchFamily="18" charset="0"/>
                <a:cs typeface="Times New Roman" panose="02020603050405020304" pitchFamily="18" charset="0"/>
              </a:rPr>
              <a:t> Verbs Middle/Passive</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Present Subjunctive</a:t>
            </a:r>
          </a:p>
          <a:p>
            <a:pPr marL="0" indent="0">
              <a:buNone/>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to stand”		“to put, place”	“to give”</a:t>
            </a: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mai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mai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didw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mai</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a:t>
            </a:r>
            <a:r>
              <a:rPr lang="en-US" sz="2800" dirty="0">
                <a:latin typeface="SGkClassic" pitchFamily="2" charset="2"/>
                <a:cs typeface="Times New Roman" panose="02020603050405020304" pitchFamily="18" charset="0"/>
              </a:rPr>
              <a:t>$=			did%=</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sth</a:t>
            </a:r>
            <a:r>
              <a:rPr lang="en-US" sz="2800" dirty="0">
                <a:latin typeface="SGkClassic" pitchFamily="2" charset="2"/>
                <a:cs typeface="Times New Roman" panose="02020603050405020304" pitchFamily="18" charset="0"/>
              </a:rPr>
              <a:t>=tai		</a:t>
            </a:r>
            <a:r>
              <a:rPr lang="en-US" sz="2800" dirty="0" err="1">
                <a:latin typeface="SGkClassic" pitchFamily="2" charset="2"/>
                <a:cs typeface="Times New Roman" panose="02020603050405020304" pitchFamily="18" charset="0"/>
              </a:rPr>
              <a:t>tiqh</a:t>
            </a:r>
            <a:r>
              <a:rPr lang="en-US" sz="2800" dirty="0">
                <a:latin typeface="SGkClassic" pitchFamily="2" charset="2"/>
                <a:cs typeface="Times New Roman" panose="02020603050405020304" pitchFamily="18" charset="0"/>
              </a:rPr>
              <a:t>=tai		</a:t>
            </a:r>
            <a:r>
              <a:rPr lang="en-US" sz="2800" dirty="0" err="1">
                <a:latin typeface="SGkClassic" pitchFamily="2" charset="2"/>
                <a:cs typeface="Times New Roman" panose="02020603050405020304" pitchFamily="18" charset="0"/>
              </a:rPr>
              <a:t>didw</a:t>
            </a:r>
            <a:r>
              <a:rPr lang="en-US" sz="2800" dirty="0">
                <a:latin typeface="SGkClassic" pitchFamily="2" charset="2"/>
                <a:cs typeface="Times New Roman" panose="02020603050405020304" pitchFamily="18" charset="0"/>
              </a:rPr>
              <a:t>=tai</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didw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sth</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sqe</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tiqh</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sqe</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didw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ntai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ntai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didw</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ntai</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74831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dirty="0">
                <a:latin typeface="SGkClassic" pitchFamily="2" charset="2"/>
              </a:rPr>
              <a:t>mi</a:t>
            </a:r>
            <a:r>
              <a:rPr lang="en-US" dirty="0">
                <a:latin typeface="Times New Roman" panose="02020603050405020304" pitchFamily="18" charset="0"/>
                <a:cs typeface="Times New Roman" panose="02020603050405020304" pitchFamily="18" charset="0"/>
              </a:rPr>
              <a:t> Verbs Middle/Passive</a:t>
            </a:r>
            <a:endParaRPr lang="en-US" dirty="0"/>
          </a:p>
        </p:txBody>
      </p:sp>
      <p:sp>
        <p:nvSpPr>
          <p:cNvPr id="3" name="Content Placeholder 2"/>
          <p:cNvSpPr>
            <a:spLocks noGrp="1"/>
          </p:cNvSpPr>
          <p:nvPr>
            <p:ph idx="1"/>
          </p:nvPr>
        </p:nvSpPr>
        <p:spPr>
          <a:xfrm>
            <a:off x="0" y="990600"/>
            <a:ext cx="9144000" cy="5791200"/>
          </a:xfrm>
        </p:spPr>
        <p:txBody>
          <a:bodyPr/>
          <a:lstStyle/>
          <a:p>
            <a:pPr marL="0" indent="0" algn="ctr">
              <a:buNone/>
            </a:pPr>
            <a:r>
              <a:rPr lang="en-US" dirty="0">
                <a:latin typeface="Times New Roman" panose="02020603050405020304" pitchFamily="18" charset="0"/>
                <a:cs typeface="Times New Roman" panose="02020603050405020304" pitchFamily="18" charset="0"/>
              </a:rPr>
              <a:t>  Present Optative</a:t>
            </a:r>
          </a:p>
          <a:p>
            <a:pPr marL="0" indent="0">
              <a:buNone/>
            </a:pPr>
            <a:r>
              <a:rPr lang="en-US" dirty="0">
                <a:latin typeface="Times New Roman" panose="02020603050405020304" pitchFamily="18" charset="0"/>
                <a:cs typeface="Times New Roman" panose="02020603050405020304" pitchFamily="18" charset="0"/>
              </a:rPr>
              <a:t>		“to stand”</a:t>
            </a:r>
            <a:r>
              <a:rPr lang="en-US" sz="2800" dirty="0">
                <a:latin typeface="Times New Roman" panose="02020603050405020304" pitchFamily="18" charset="0"/>
                <a:cs typeface="Times New Roman" panose="02020603050405020304" pitchFamily="18" charset="0"/>
              </a:rPr>
              <a:t>		“to put, place”	“to give”</a:t>
            </a: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mhn</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mhn</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didoi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mai</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stai</a:t>
            </a:r>
            <a:r>
              <a:rPr lang="en-US" sz="2800" dirty="0">
                <a:latin typeface="SGkClassic" pitchFamily="2" charset="2"/>
                <a:cs typeface="Times New Roman" panose="02020603050405020304" pitchFamily="18" charset="0"/>
              </a:rPr>
              <a:t>=o		</a:t>
            </a:r>
            <a:r>
              <a:rPr lang="en-US" sz="2800" dirty="0" err="1">
                <a:latin typeface="SGkClassic" pitchFamily="2" charset="2"/>
                <a:cs typeface="Times New Roman" panose="02020603050405020304" pitchFamily="18" charset="0"/>
              </a:rPr>
              <a:t>tiqei</a:t>
            </a:r>
            <a:r>
              <a:rPr lang="en-US" sz="2800" dirty="0">
                <a:latin typeface="SGkClassic" pitchFamily="2" charset="2"/>
                <a:cs typeface="Times New Roman" panose="02020603050405020304" pitchFamily="18" charset="0"/>
              </a:rPr>
              <a:t>=o		</a:t>
            </a:r>
            <a:r>
              <a:rPr lang="en-US" sz="2800" dirty="0" err="1">
                <a:latin typeface="SGkClassic" pitchFamily="2" charset="2"/>
                <a:cs typeface="Times New Roman" panose="02020603050405020304" pitchFamily="18" charset="0"/>
              </a:rPr>
              <a:t>didoi</a:t>
            </a:r>
            <a:r>
              <a:rPr lang="en-US" sz="2800" dirty="0">
                <a:latin typeface="SGkClassic" pitchFamily="2" charset="2"/>
                <a:cs typeface="Times New Roman" panose="02020603050405020304" pitchFamily="18" charset="0"/>
              </a:rPr>
              <a:t>=o</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stai</a:t>
            </a:r>
            <a:r>
              <a:rPr lang="en-US" sz="2800" dirty="0">
                <a:latin typeface="SGkClassic" pitchFamily="2" charset="2"/>
                <a:cs typeface="Times New Roman" panose="02020603050405020304" pitchFamily="18" charset="0"/>
              </a:rPr>
              <a:t>=to		</a:t>
            </a:r>
            <a:r>
              <a:rPr lang="en-US" sz="2800" dirty="0" err="1">
                <a:latin typeface="SGkClassic" pitchFamily="2" charset="2"/>
                <a:cs typeface="Times New Roman" panose="02020603050405020304" pitchFamily="18" charset="0"/>
              </a:rPr>
              <a:t>tiqei</a:t>
            </a:r>
            <a:r>
              <a:rPr lang="en-US" sz="2800" dirty="0">
                <a:latin typeface="SGkClassic" pitchFamily="2" charset="2"/>
                <a:cs typeface="Times New Roman" panose="02020603050405020304" pitchFamily="18" charset="0"/>
              </a:rPr>
              <a:t>=to		</a:t>
            </a:r>
            <a:r>
              <a:rPr lang="en-US" sz="2800" dirty="0" err="1">
                <a:latin typeface="SGkClassic" pitchFamily="2" charset="2"/>
                <a:cs typeface="Times New Roman" panose="02020603050405020304" pitchFamily="18" charset="0"/>
              </a:rPr>
              <a:t>didoi</a:t>
            </a:r>
            <a:r>
              <a:rPr lang="en-US" sz="2800" dirty="0">
                <a:latin typeface="SGkClassic" pitchFamily="2" charset="2"/>
                <a:cs typeface="Times New Roman" panose="02020603050405020304" pitchFamily="18" charset="0"/>
              </a:rPr>
              <a:t>=to</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meqa</a:t>
            </a:r>
            <a:r>
              <a:rPr lang="en-US" sz="2800" dirty="0">
                <a:latin typeface="SGkClassic" pitchFamily="2" charset="2"/>
                <a:cs typeface="Times New Roman" panose="02020603050405020304" pitchFamily="18" charset="0"/>
              </a:rPr>
              <a:t>		</a:t>
            </a:r>
            <a:r>
              <a:rPr lang="en-US" sz="2400" dirty="0" err="1">
                <a:latin typeface="SGkClassic" pitchFamily="2" charset="2"/>
                <a:cs typeface="Times New Roman" panose="02020603050405020304" pitchFamily="18" charset="0"/>
              </a:rPr>
              <a:t>didoi</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meqa</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sqe</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sqe</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didoi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nto</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tiqei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nto</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didoi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nto</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852381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dirty="0">
                <a:latin typeface="SGkClassic" pitchFamily="2" charset="2"/>
              </a:rPr>
              <a:t>mi</a:t>
            </a:r>
            <a:r>
              <a:rPr lang="en-US" dirty="0">
                <a:latin typeface="Times New Roman" panose="02020603050405020304" pitchFamily="18" charset="0"/>
                <a:cs typeface="Times New Roman" panose="02020603050405020304" pitchFamily="18" charset="0"/>
              </a:rPr>
              <a:t> Verbs Middle/Passive</a:t>
            </a:r>
            <a:endParaRPr lang="en-US" dirty="0"/>
          </a:p>
        </p:txBody>
      </p:sp>
      <p:sp>
        <p:nvSpPr>
          <p:cNvPr id="3" name="Content Placeholder 2"/>
          <p:cNvSpPr>
            <a:spLocks noGrp="1"/>
          </p:cNvSpPr>
          <p:nvPr>
            <p:ph idx="1"/>
          </p:nvPr>
        </p:nvSpPr>
        <p:spPr>
          <a:xfrm>
            <a:off x="0" y="990600"/>
            <a:ext cx="9144000" cy="5791200"/>
          </a:xfrm>
        </p:spPr>
        <p:txBody>
          <a:bodyPr>
            <a:normAutofit/>
          </a:bodyPr>
          <a:lstStyle/>
          <a:p>
            <a:pPr marL="0" indent="0" algn="ctr">
              <a:buNone/>
            </a:pPr>
            <a:r>
              <a:rPr lang="en-US" dirty="0">
                <a:latin typeface="Times New Roman" panose="02020603050405020304" pitchFamily="18" charset="0"/>
                <a:cs typeface="Times New Roman" panose="02020603050405020304" pitchFamily="18" charset="0"/>
              </a:rPr>
              <a:t>  Present Imperative</a:t>
            </a:r>
          </a:p>
          <a:p>
            <a:pPr marL="0" indent="0">
              <a:buNone/>
            </a:pPr>
            <a:r>
              <a:rPr lang="en-US" dirty="0">
                <a:latin typeface="Times New Roman" panose="02020603050405020304" pitchFamily="18" charset="0"/>
                <a:cs typeface="Times New Roman" panose="02020603050405020304" pitchFamily="18" charset="0"/>
              </a:rPr>
              <a:t>		“to stand”		“to put, place”	“to give”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baseline="30000" dirty="0">
                <a:latin typeface="Times New Roman" panose="02020603050405020304" pitchFamily="18" charset="0"/>
                <a:cs typeface="Times New Roman" panose="02020603050405020304" pitchFamily="18" charset="0"/>
              </a:rPr>
              <a:t>	</a:t>
            </a:r>
            <a:r>
              <a:rPr lang="en-US" sz="2800" dirty="0">
                <a:latin typeface="SGkClassic" pitchFamily="2" charset="2"/>
                <a:cs typeface="Times New Roman" panose="02020603050405020304" pitchFamily="18" charset="0"/>
              </a:rPr>
              <a:t>i(/</a:t>
            </a:r>
            <a:r>
              <a:rPr lang="en-US" sz="2800" dirty="0" err="1">
                <a:latin typeface="SGkClassic" pitchFamily="2" charset="2"/>
                <a:cs typeface="Times New Roman" panose="02020603050405020304" pitchFamily="18" charset="0"/>
              </a:rPr>
              <a:t>staso</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qeso</a:t>
            </a:r>
            <a:r>
              <a:rPr lang="en-US" sz="2800" dirty="0">
                <a:latin typeface="SGkClassic" pitchFamily="2" charset="2"/>
                <a:cs typeface="Times New Roman" panose="02020603050405020304" pitchFamily="18" charset="0"/>
              </a:rPr>
              <a:t>		di/</a:t>
            </a:r>
            <a:r>
              <a:rPr lang="en-US" sz="2800" dirty="0" err="1">
                <a:latin typeface="SGkClassic" pitchFamily="2" charset="2"/>
                <a:cs typeface="Times New Roman" panose="02020603050405020304" pitchFamily="18" charset="0"/>
              </a:rPr>
              <a:t>doso</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Person </a:t>
            </a:r>
            <a:r>
              <a:rPr lang="en-US" sz="2800" dirty="0">
                <a:latin typeface="SGkClassic" pitchFamily="2" charset="2"/>
                <a:cs typeface="Times New Roman" panose="02020603050405020304" pitchFamily="18" charset="0"/>
              </a:rPr>
              <a:t>	i(</a:t>
            </a:r>
            <a:r>
              <a:rPr lang="en-US" sz="2800" dirty="0" err="1">
                <a:latin typeface="SGkClassic" pitchFamily="2" charset="2"/>
                <a:cs typeface="Times New Roman" panose="02020603050405020304" pitchFamily="18" charset="0"/>
              </a:rPr>
              <a:t>sta</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sqw</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sqw</a:t>
            </a:r>
            <a:r>
              <a:rPr lang="en-US" sz="2800" dirty="0">
                <a:latin typeface="SGkClassic" pitchFamily="2" charset="2"/>
                <a:cs typeface="Times New Roman" panose="02020603050405020304" pitchFamily="18" charset="0"/>
              </a:rPr>
              <a:t>		dido/</a:t>
            </a:r>
            <a:r>
              <a:rPr lang="en-US" sz="2800" dirty="0" err="1">
                <a:latin typeface="SGkClassic" pitchFamily="2" charset="2"/>
                <a:cs typeface="Times New Roman" panose="02020603050405020304" pitchFamily="18" charset="0"/>
              </a:rPr>
              <a:t>sqw</a:t>
            </a:r>
            <a:endParaRPr lang="en-US" sz="2800" dirty="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Person </a:t>
            </a:r>
            <a:r>
              <a:rPr lang="en-US" sz="2800" dirty="0">
                <a:latin typeface="SGkClassic" pitchFamily="2" charset="2"/>
                <a:cs typeface="Times New Roman" panose="02020603050405020304" pitchFamily="18" charset="0"/>
              </a:rPr>
              <a:t>	i(/</a:t>
            </a:r>
            <a:r>
              <a:rPr lang="en-US" sz="2800" dirty="0" err="1">
                <a:latin typeface="SGkClassic" pitchFamily="2" charset="2"/>
                <a:cs typeface="Times New Roman" panose="02020603050405020304" pitchFamily="18" charset="0"/>
              </a:rPr>
              <a:t>stasqe</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qesqe</a:t>
            </a:r>
            <a:r>
              <a:rPr lang="en-US" sz="2800" dirty="0">
                <a:latin typeface="SGkClassic" pitchFamily="2" charset="2"/>
                <a:cs typeface="Times New Roman" panose="02020603050405020304" pitchFamily="18" charset="0"/>
              </a:rPr>
              <a:t>		di/</a:t>
            </a:r>
            <a:r>
              <a:rPr lang="en-US" sz="2800" dirty="0" err="1">
                <a:latin typeface="SGkClassic" pitchFamily="2" charset="2"/>
                <a:cs typeface="Times New Roman" panose="02020603050405020304" pitchFamily="18" charset="0"/>
              </a:rPr>
              <a:t>dosqe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 </a:t>
            </a:r>
            <a:r>
              <a:rPr lang="en-US" sz="2800" dirty="0">
                <a:latin typeface="Times New Roman" panose="02020603050405020304" pitchFamily="18" charset="0"/>
                <a:cs typeface="Times New Roman" panose="02020603050405020304" pitchFamily="18" charset="0"/>
              </a:rPr>
              <a:t>Person 	</a:t>
            </a:r>
            <a:r>
              <a:rPr lang="en-US" sz="2800" dirty="0">
                <a:latin typeface="SGkClassic" pitchFamily="2" charset="2"/>
                <a:cs typeface="Times New Roman" panose="02020603050405020304" pitchFamily="18" charset="0"/>
              </a:rPr>
              <a:t>i(</a:t>
            </a:r>
            <a:r>
              <a:rPr lang="en-US" sz="2800" dirty="0" err="1">
                <a:latin typeface="SGkClassic" pitchFamily="2" charset="2"/>
                <a:cs typeface="Times New Roman" panose="02020603050405020304" pitchFamily="18" charset="0"/>
              </a:rPr>
              <a:t>stasqwn</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sqwn</a:t>
            </a:r>
            <a:r>
              <a:rPr lang="en-US" sz="2800" dirty="0">
                <a:latin typeface="SGkClassic" pitchFamily="2" charset="2"/>
                <a:cs typeface="Times New Roman" panose="02020603050405020304" pitchFamily="18" charset="0"/>
              </a:rPr>
              <a:t>		dido/</a:t>
            </a:r>
            <a:r>
              <a:rPr lang="en-US" sz="2800" dirty="0" err="1">
                <a:latin typeface="SGkClassic" pitchFamily="2" charset="2"/>
                <a:cs typeface="Times New Roman" panose="02020603050405020304" pitchFamily="18" charset="0"/>
              </a:rPr>
              <a:t>sqwn</a:t>
            </a:r>
            <a:endParaRPr lang="en-US" sz="2800" dirty="0">
              <a:latin typeface="SGkClassic" pitchFamily="2" charset="2"/>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Present Infinitive: </a:t>
            </a:r>
            <a:r>
              <a:rPr lang="en-US" sz="2800" dirty="0">
                <a:latin typeface="SGkClassic" pitchFamily="2" charset="2"/>
                <a:cs typeface="Times New Roman" panose="02020603050405020304" pitchFamily="18" charset="0"/>
              </a:rPr>
              <a:t>i(/</a:t>
            </a:r>
            <a:r>
              <a:rPr lang="en-US" sz="2800" dirty="0" err="1">
                <a:latin typeface="SGkClassic" pitchFamily="2" charset="2"/>
                <a:cs typeface="Times New Roman" panose="02020603050405020304" pitchFamily="18" charset="0"/>
              </a:rPr>
              <a:t>stasqai</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qesqai</a:t>
            </a:r>
            <a:r>
              <a:rPr lang="en-US" sz="2800" dirty="0">
                <a:latin typeface="SGkClassic" pitchFamily="2" charset="2"/>
                <a:cs typeface="Times New Roman" panose="02020603050405020304" pitchFamily="18" charset="0"/>
              </a:rPr>
              <a:t>, di/</a:t>
            </a:r>
            <a:r>
              <a:rPr lang="en-US" sz="2800" dirty="0" err="1">
                <a:latin typeface="SGkClassic" pitchFamily="2" charset="2"/>
                <a:cs typeface="Times New Roman" panose="02020603050405020304" pitchFamily="18" charset="0"/>
              </a:rPr>
              <a:t>dosqai</a:t>
            </a:r>
            <a:endParaRPr lang="en-US" sz="2800" dirty="0">
              <a:latin typeface="SGkClassic" pitchFamily="2" charset="2"/>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Participle: 	</a:t>
            </a:r>
            <a:r>
              <a:rPr lang="en-US" sz="2800" dirty="0" err="1">
                <a:latin typeface="SGkClassic" pitchFamily="2" charset="2"/>
                <a:cs typeface="Times New Roman" panose="02020603050405020304" pitchFamily="18" charset="0"/>
              </a:rPr>
              <a:t>i</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sta</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menoj</a:t>
            </a:r>
            <a:r>
              <a:rPr lang="en-US" sz="2800" dirty="0">
                <a:latin typeface="SGkClassic" pitchFamily="2" charset="2"/>
                <a:cs typeface="Times New Roman" panose="02020603050405020304" pitchFamily="18" charset="0"/>
              </a:rPr>
              <a:t>, i(</a:t>
            </a:r>
            <a:r>
              <a:rPr lang="en-US" sz="2800" dirty="0" err="1">
                <a:latin typeface="SGkClassic" pitchFamily="2" charset="2"/>
                <a:cs typeface="Times New Roman" panose="02020603050405020304" pitchFamily="18" charset="0"/>
              </a:rPr>
              <a:t>stame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nh</a:t>
            </a:r>
            <a:r>
              <a:rPr lang="en-US" sz="2800" dirty="0">
                <a:latin typeface="SGkClassic" pitchFamily="2" charset="2"/>
                <a:cs typeface="Times New Roman" panose="02020603050405020304" pitchFamily="18" charset="0"/>
              </a:rPr>
              <a:t>, i(</a:t>
            </a:r>
            <a:r>
              <a:rPr lang="en-US" sz="2800" dirty="0" err="1">
                <a:latin typeface="SGkClassic" pitchFamily="2" charset="2"/>
                <a:cs typeface="Times New Roman" panose="02020603050405020304" pitchFamily="18" charset="0"/>
              </a:rPr>
              <a:t>sta</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menon</a:t>
            </a:r>
            <a:endParaRPr lang="en-US" sz="2800" dirty="0">
              <a:latin typeface="SGkClassic" pitchFamily="2" charset="2"/>
              <a:cs typeface="Times New Roman" panose="02020603050405020304" pitchFamily="18" charset="0"/>
            </a:endParaRPr>
          </a:p>
          <a:p>
            <a:pPr marL="0" indent="0">
              <a:buNone/>
            </a:pP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menoj</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tiqeme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nh</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tiqe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menon</a:t>
            </a:r>
            <a:endParaRPr lang="en-US" sz="2800" dirty="0">
              <a:latin typeface="SGkClassic" pitchFamily="2" charset="2"/>
              <a:cs typeface="Times New Roman" panose="02020603050405020304" pitchFamily="18" charset="0"/>
            </a:endParaRPr>
          </a:p>
          <a:p>
            <a:pPr marL="0" indent="0">
              <a:buNone/>
            </a:pPr>
            <a:r>
              <a:rPr lang="en-US" sz="2800" dirty="0">
                <a:latin typeface="SGkClassic" pitchFamily="2" charset="2"/>
                <a:cs typeface="Times New Roman" panose="02020603050405020304" pitchFamily="18" charset="0"/>
              </a:rPr>
              <a:t>         	dido/</a:t>
            </a:r>
            <a:r>
              <a:rPr lang="en-US" sz="2800" dirty="0" err="1">
                <a:latin typeface="SGkClassic" pitchFamily="2" charset="2"/>
                <a:cs typeface="Times New Roman" panose="02020603050405020304" pitchFamily="18" charset="0"/>
              </a:rPr>
              <a:t>menoj</a:t>
            </a:r>
            <a:r>
              <a:rPr lang="en-US" sz="2800" dirty="0">
                <a:latin typeface="SGkClassic" pitchFamily="2" charset="2"/>
                <a:cs typeface="Times New Roman" panose="02020603050405020304" pitchFamily="18" charset="0"/>
              </a:rPr>
              <a:t>, </a:t>
            </a:r>
            <a:r>
              <a:rPr lang="en-US" sz="2800" dirty="0" err="1">
                <a:latin typeface="SGkClassic" pitchFamily="2" charset="2"/>
                <a:cs typeface="Times New Roman" panose="02020603050405020304" pitchFamily="18" charset="0"/>
              </a:rPr>
              <a:t>didome</a:t>
            </a:r>
            <a:r>
              <a:rPr lang="en-US" sz="2800" dirty="0">
                <a:latin typeface="SGkClassic" pitchFamily="2" charset="2"/>
                <a:cs typeface="Times New Roman" panose="02020603050405020304" pitchFamily="18" charset="0"/>
              </a:rPr>
              <a:t>/</a:t>
            </a:r>
            <a:r>
              <a:rPr lang="en-US" sz="2800" dirty="0" err="1">
                <a:latin typeface="SGkClassic" pitchFamily="2" charset="2"/>
                <a:cs typeface="Times New Roman" panose="02020603050405020304" pitchFamily="18" charset="0"/>
              </a:rPr>
              <a:t>nh</a:t>
            </a:r>
            <a:r>
              <a:rPr lang="en-US" sz="2800" dirty="0">
                <a:latin typeface="SGkClassic" pitchFamily="2" charset="2"/>
                <a:cs typeface="Times New Roman" panose="02020603050405020304" pitchFamily="18" charset="0"/>
              </a:rPr>
              <a:t>,  dido/</a:t>
            </a:r>
            <a:r>
              <a:rPr lang="en-US" sz="2800" dirty="0" err="1">
                <a:latin typeface="SGkClassic" pitchFamily="2" charset="2"/>
                <a:cs typeface="Times New Roman" panose="02020603050405020304" pitchFamily="18" charset="0"/>
              </a:rPr>
              <a:t>menon</a:t>
            </a:r>
            <a:endParaRPr lang="en-US" sz="2800" dirty="0">
              <a:latin typeface="SGkClassic" pitchFamily="2" charset="2"/>
              <a:cs typeface="Times New Roman" panose="02020603050405020304" pitchFamily="18" charset="0"/>
            </a:endParaRPr>
          </a:p>
          <a:p>
            <a:pPr>
              <a:buFont typeface="SGkClassic"/>
              <a:buChar char=" "/>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048057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685800"/>
          </a:xfrm>
        </p:spPr>
        <p:txBody>
          <a:bodyPr>
            <a:normAutofit fontScale="90000"/>
          </a:bodyPr>
          <a:lstStyle/>
          <a:p>
            <a:r>
              <a:rPr lang="en-US" dirty="0"/>
              <a:t>The Most Common Verbs</a:t>
            </a:r>
          </a:p>
        </p:txBody>
      </p:sp>
      <p:sp>
        <p:nvSpPr>
          <p:cNvPr id="3" name="Content Placeholder 2"/>
          <p:cNvSpPr>
            <a:spLocks noGrp="1"/>
          </p:cNvSpPr>
          <p:nvPr>
            <p:ph idx="1"/>
          </p:nvPr>
        </p:nvSpPr>
        <p:spPr>
          <a:xfrm>
            <a:off x="0" y="609600"/>
            <a:ext cx="9144000" cy="6248400"/>
          </a:xfrm>
        </p:spPr>
        <p:txBody>
          <a:bodyPr>
            <a:normAutofit/>
          </a:bodyPr>
          <a:lstStyle/>
          <a:p>
            <a:pPr marL="0" indent="0">
              <a:buNone/>
            </a:pPr>
            <a:r>
              <a:rPr lang="en-US" sz="2400" dirty="0" err="1">
                <a:latin typeface="SGkClassic" pitchFamily="2" charset="2"/>
              </a:rPr>
              <a:t>ei</a:t>
            </a:r>
            <a:r>
              <a:rPr lang="en-US" sz="2400" dirty="0">
                <a:latin typeface="SGkClassic" pitchFamily="2" charset="2"/>
              </a:rPr>
              <a:t>)mi/		</a:t>
            </a:r>
            <a:r>
              <a:rPr lang="en-US" sz="2400" dirty="0">
                <a:latin typeface="Times New Roman" panose="02020603050405020304" pitchFamily="18" charset="0"/>
                <a:cs typeface="Times New Roman" panose="02020603050405020304" pitchFamily="18" charset="0"/>
              </a:rPr>
              <a:t>to be			</a:t>
            </a:r>
            <a:r>
              <a:rPr lang="en-US" sz="2400" dirty="0" err="1">
                <a:latin typeface="SGkClassic" pitchFamily="2" charset="2"/>
                <a:cs typeface="Times New Roman" panose="02020603050405020304" pitchFamily="18" charset="0"/>
              </a:rPr>
              <a:t>lamba</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nw</a:t>
            </a:r>
            <a:r>
              <a:rPr lang="en-US" sz="2400" dirty="0">
                <a:latin typeface="Times New Roman" panose="02020603050405020304" pitchFamily="18" charset="0"/>
                <a:cs typeface="Times New Roman" panose="02020603050405020304" pitchFamily="18" charset="0"/>
              </a:rPr>
              <a:t>	to receive</a:t>
            </a:r>
            <a:endParaRPr lang="en-US" sz="2400" dirty="0">
              <a:latin typeface="SGkClassic" pitchFamily="2" charset="2"/>
            </a:endParaRPr>
          </a:p>
          <a:p>
            <a:pPr marL="0" indent="0">
              <a:buNone/>
            </a:pPr>
            <a:r>
              <a:rPr lang="en-US" sz="2400" dirty="0">
                <a:latin typeface="SGkClassic" pitchFamily="2" charset="2"/>
              </a:rPr>
              <a:t>le/</a:t>
            </a:r>
            <a:r>
              <a:rPr lang="en-US" sz="2400" dirty="0" err="1">
                <a:latin typeface="SGkClassic" pitchFamily="2" charset="2"/>
              </a:rPr>
              <a:t>gw</a:t>
            </a:r>
            <a:r>
              <a:rPr lang="en-US" sz="2400" dirty="0">
                <a:latin typeface="Times New Roman" panose="02020603050405020304" pitchFamily="18" charset="0"/>
                <a:cs typeface="Times New Roman" panose="02020603050405020304" pitchFamily="18" charset="0"/>
              </a:rPr>
              <a:t>		to say			</a:t>
            </a:r>
            <a:r>
              <a:rPr lang="en-US" sz="2400" dirty="0" err="1">
                <a:latin typeface="SGkClassic" pitchFamily="2" charset="2"/>
                <a:cs typeface="Times New Roman" panose="02020603050405020304" pitchFamily="18" charset="0"/>
              </a:rPr>
              <a:t>pisteu</a:t>
            </a:r>
            <a:r>
              <a:rPr lang="en-US" sz="2400" dirty="0">
                <a:latin typeface="SGkClassic" pitchFamily="2" charset="2"/>
                <a:cs typeface="Times New Roman" panose="02020603050405020304" pitchFamily="18" charset="0"/>
              </a:rPr>
              <a:t>/w	</a:t>
            </a:r>
            <a:r>
              <a:rPr lang="en-US" sz="2400" dirty="0">
                <a:latin typeface="Times New Roman" panose="02020603050405020304" pitchFamily="18" charset="0"/>
                <a:cs typeface="Times New Roman" panose="02020603050405020304" pitchFamily="18" charset="0"/>
              </a:rPr>
              <a:t>to believe</a:t>
            </a:r>
            <a:endParaRPr lang="en-US" sz="2400" dirty="0">
              <a:latin typeface="SGkClassic" pitchFamily="2" charset="2"/>
            </a:endParaRPr>
          </a:p>
          <a:p>
            <a:pPr marL="0" indent="0">
              <a:buNone/>
            </a:pPr>
            <a:r>
              <a:rPr lang="en-US" sz="2400" dirty="0" err="1">
                <a:latin typeface="SGkClassic" pitchFamily="2" charset="2"/>
              </a:rPr>
              <a:t>gi</a:t>
            </a:r>
            <a:r>
              <a:rPr lang="en-US" sz="2400" dirty="0">
                <a:latin typeface="SGkClassic" pitchFamily="2" charset="2"/>
              </a:rPr>
              <a:t>/</a:t>
            </a:r>
            <a:r>
              <a:rPr lang="en-US" sz="2400" dirty="0" err="1">
                <a:latin typeface="SGkClassic" pitchFamily="2" charset="2"/>
              </a:rPr>
              <a:t>nomai</a:t>
            </a:r>
            <a:r>
              <a:rPr lang="en-US" sz="2400" dirty="0">
                <a:latin typeface="SGkClassic" pitchFamily="2" charset="2"/>
              </a:rPr>
              <a:t> 	</a:t>
            </a:r>
            <a:r>
              <a:rPr lang="en-US" sz="2400" dirty="0">
                <a:latin typeface="Times New Roman" panose="02020603050405020304" pitchFamily="18" charset="0"/>
                <a:cs typeface="Times New Roman" panose="02020603050405020304" pitchFamily="18" charset="0"/>
              </a:rPr>
              <a:t>to become  </a:t>
            </a:r>
            <a:r>
              <a:rPr lang="en-US" sz="18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apokri</a:t>
            </a:r>
            <a:r>
              <a:rPr lang="en-US" sz="2000" dirty="0">
                <a:latin typeface="SGkClassic" pitchFamily="2" charset="2"/>
                <a:cs typeface="Times New Roman" panose="02020603050405020304" pitchFamily="18" charset="0"/>
              </a:rPr>
              <a:t>/</a:t>
            </a:r>
            <a:r>
              <a:rPr lang="en-US" sz="2000" dirty="0" err="1">
                <a:latin typeface="SGkClassic" pitchFamily="2" charset="2"/>
                <a:cs typeface="Times New Roman" panose="02020603050405020304" pitchFamily="18" charset="0"/>
              </a:rPr>
              <a:t>nomai</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answer</a:t>
            </a:r>
            <a:endParaRPr lang="en-US" sz="2400" dirty="0">
              <a:latin typeface="SGkClassic" pitchFamily="2" charset="2"/>
            </a:endParaRPr>
          </a:p>
          <a:p>
            <a:pPr marL="0" indent="0">
              <a:buNone/>
            </a:pPr>
            <a:r>
              <a:rPr lang="en-US" sz="2400" dirty="0">
                <a:latin typeface="SGkClassic" pitchFamily="2" charset="2"/>
              </a:rPr>
              <a:t>e/</a:t>
            </a:r>
            <a:r>
              <a:rPr lang="en-US" sz="2400" dirty="0" err="1">
                <a:latin typeface="SGkClassic" pitchFamily="2" charset="2"/>
              </a:rPr>
              <a:t>rxomai</a:t>
            </a:r>
            <a:r>
              <a:rPr lang="en-US" sz="2400" dirty="0">
                <a:latin typeface="SGkClassic" pitchFamily="2" charset="2"/>
              </a:rPr>
              <a:t>	</a:t>
            </a:r>
            <a:r>
              <a:rPr lang="en-US" sz="2400" dirty="0">
                <a:latin typeface="Times New Roman" panose="02020603050405020304" pitchFamily="18" charset="0"/>
                <a:cs typeface="Times New Roman" panose="02020603050405020304" pitchFamily="18" charset="0"/>
              </a:rPr>
              <a:t>to come </a:t>
            </a:r>
            <a:r>
              <a:rPr lang="en-US" sz="2000" dirty="0">
                <a:latin typeface="Times New Roman" panose="02020603050405020304" pitchFamily="18" charset="0"/>
                <a:cs typeface="Times New Roman" panose="02020603050405020304" pitchFamily="18" charset="0"/>
              </a:rPr>
              <a:t>		</a:t>
            </a:r>
            <a:r>
              <a:rPr lang="en-US" sz="2400" dirty="0" err="1">
                <a:latin typeface="SGkClassic" pitchFamily="2" charset="2"/>
                <a:cs typeface="Times New Roman" panose="02020603050405020304" pitchFamily="18" charset="0"/>
              </a:rPr>
              <a:t>ginw</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skw</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know</a:t>
            </a:r>
            <a:endParaRPr lang="en-US" sz="2400" dirty="0">
              <a:latin typeface="SGkClassic" pitchFamily="2" charset="2"/>
            </a:endParaRPr>
          </a:p>
          <a:p>
            <a:pPr marL="0" indent="0">
              <a:buNone/>
            </a:pPr>
            <a:r>
              <a:rPr lang="en-US" sz="2400" dirty="0" err="1">
                <a:latin typeface="SGkClassic" pitchFamily="2" charset="2"/>
              </a:rPr>
              <a:t>poie</a:t>
            </a:r>
            <a:r>
              <a:rPr lang="en-US" sz="2400" dirty="0">
                <a:latin typeface="SGkClassic" pitchFamily="2" charset="2"/>
              </a:rPr>
              <a:t>/w</a:t>
            </a:r>
            <a:r>
              <a:rPr lang="en-US" sz="2400" dirty="0">
                <a:latin typeface="Times New Roman" panose="02020603050405020304" pitchFamily="18" charset="0"/>
                <a:cs typeface="Times New Roman" panose="02020603050405020304" pitchFamily="18" charset="0"/>
              </a:rPr>
              <a:t>		to do			</a:t>
            </a:r>
            <a:r>
              <a:rPr lang="en-US" sz="2400" dirty="0" err="1">
                <a:latin typeface="SGkClassic" pitchFamily="2" charset="2"/>
                <a:cs typeface="Times New Roman" panose="02020603050405020304" pitchFamily="18" charset="0"/>
              </a:rPr>
              <a:t>ece</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rxomai</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come out</a:t>
            </a:r>
            <a:endParaRPr lang="en-US" sz="2400" dirty="0">
              <a:latin typeface="SGkClassic" pitchFamily="2" charset="2"/>
            </a:endParaRPr>
          </a:p>
          <a:p>
            <a:pPr marL="0" indent="0">
              <a:buNone/>
            </a:pPr>
            <a:r>
              <a:rPr lang="en-US" sz="2400" dirty="0" err="1">
                <a:latin typeface="SGkClassic" pitchFamily="2" charset="2"/>
              </a:rPr>
              <a:t>ora</a:t>
            </a:r>
            <a:r>
              <a:rPr lang="en-US" sz="2400" dirty="0">
                <a:latin typeface="SGkClassic" pitchFamily="2" charset="2"/>
              </a:rPr>
              <a:t>/w		</a:t>
            </a:r>
            <a:r>
              <a:rPr lang="en-US" sz="2400" dirty="0">
                <a:latin typeface="Times New Roman" panose="02020603050405020304" pitchFamily="18" charset="0"/>
                <a:cs typeface="Times New Roman" panose="02020603050405020304" pitchFamily="18" charset="0"/>
              </a:rPr>
              <a:t>to see			</a:t>
            </a:r>
            <a:r>
              <a:rPr lang="en-US" sz="2400" dirty="0">
                <a:latin typeface="SGkClassic" pitchFamily="2" charset="2"/>
                <a:cs typeface="Times New Roman" panose="02020603050405020304" pitchFamily="18" charset="0"/>
              </a:rPr>
              <a:t>du/</a:t>
            </a:r>
            <a:r>
              <a:rPr lang="en-US" sz="2400" dirty="0" err="1">
                <a:latin typeface="SGkClassic" pitchFamily="2" charset="2"/>
                <a:cs typeface="Times New Roman" panose="02020603050405020304" pitchFamily="18" charset="0"/>
              </a:rPr>
              <a:t>namai</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be able</a:t>
            </a:r>
            <a:endParaRPr lang="en-US" sz="2400" dirty="0">
              <a:latin typeface="SGkClassic" pitchFamily="2" charset="2"/>
            </a:endParaRPr>
          </a:p>
          <a:p>
            <a:pPr marL="0" indent="0">
              <a:buNone/>
            </a:pPr>
            <a:r>
              <a:rPr lang="en-US" sz="2400" dirty="0" err="1">
                <a:latin typeface="SGkClassic" pitchFamily="2" charset="2"/>
              </a:rPr>
              <a:t>akou</a:t>
            </a:r>
            <a:r>
              <a:rPr lang="en-US" sz="2400" dirty="0">
                <a:latin typeface="SGkClassic" pitchFamily="2" charset="2"/>
              </a:rPr>
              <a:t>/w</a:t>
            </a:r>
            <a:r>
              <a:rPr lang="en-US" sz="2400" dirty="0">
                <a:latin typeface="Times New Roman" panose="02020603050405020304" pitchFamily="18" charset="0"/>
                <a:cs typeface="Times New Roman" panose="02020603050405020304" pitchFamily="18" charset="0"/>
              </a:rPr>
              <a:t>	to hear			</a:t>
            </a:r>
            <a:r>
              <a:rPr lang="en-US" sz="2400" dirty="0" err="1">
                <a:latin typeface="SGkClassic" pitchFamily="2" charset="2"/>
                <a:cs typeface="Times New Roman" panose="02020603050405020304" pitchFamily="18" charset="0"/>
              </a:rPr>
              <a:t>qe</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lw</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will, want, wish</a:t>
            </a:r>
            <a:endParaRPr lang="en-US" sz="2400" dirty="0">
              <a:latin typeface="SGkClassic" pitchFamily="2" charset="2"/>
            </a:endParaRPr>
          </a:p>
          <a:p>
            <a:pPr marL="0" indent="0">
              <a:buNone/>
            </a:pPr>
            <a:r>
              <a:rPr lang="en-US" sz="2400" dirty="0">
                <a:latin typeface="SGkClassic" pitchFamily="2" charset="2"/>
              </a:rPr>
              <a:t>di/</a:t>
            </a:r>
            <a:r>
              <a:rPr lang="en-US" sz="2400" dirty="0" err="1">
                <a:latin typeface="SGkClassic" pitchFamily="2" charset="2"/>
              </a:rPr>
              <a:t>dwmi</a:t>
            </a:r>
            <a:r>
              <a:rPr lang="en-US" sz="2400" dirty="0">
                <a:latin typeface="Times New Roman" panose="02020603050405020304" pitchFamily="18" charset="0"/>
                <a:cs typeface="Times New Roman" panose="02020603050405020304" pitchFamily="18" charset="0"/>
              </a:rPr>
              <a:t>	to give			</a:t>
            </a:r>
            <a:r>
              <a:rPr lang="en-US" sz="2400" dirty="0" err="1">
                <a:latin typeface="SGkClassic" pitchFamily="2" charset="2"/>
                <a:cs typeface="Times New Roman" panose="02020603050405020304" pitchFamily="18" charset="0"/>
              </a:rPr>
              <a:t>eise</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rxomai</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enter</a:t>
            </a:r>
            <a:endParaRPr lang="en-US" sz="2400" dirty="0">
              <a:latin typeface="SGkClassic" pitchFamily="2" charset="2"/>
            </a:endParaRPr>
          </a:p>
          <a:p>
            <a:pPr marL="0" indent="0">
              <a:buNone/>
            </a:pPr>
            <a:r>
              <a:rPr lang="en-US" sz="2400" dirty="0">
                <a:latin typeface="SGkClassic" pitchFamily="2" charset="2"/>
              </a:rPr>
              <a:t>oi=da</a:t>
            </a:r>
            <a:r>
              <a:rPr lang="en-US" sz="2400" dirty="0">
                <a:latin typeface="Times New Roman" panose="02020603050405020304" pitchFamily="18" charset="0"/>
                <a:cs typeface="Times New Roman" panose="02020603050405020304" pitchFamily="18" charset="0"/>
              </a:rPr>
              <a:t>		to know </a:t>
            </a:r>
            <a:r>
              <a:rPr lang="en-US" sz="2000" dirty="0">
                <a:latin typeface="Times New Roman" panose="02020603050405020304" pitchFamily="18" charset="0"/>
                <a:cs typeface="Times New Roman" panose="02020603050405020304" pitchFamily="18" charset="0"/>
              </a:rPr>
              <a:t>		</a:t>
            </a:r>
            <a:r>
              <a:rPr lang="en-US" sz="2400" dirty="0" err="1">
                <a:latin typeface="SGkClassic" pitchFamily="2" charset="2"/>
                <a:cs typeface="Times New Roman" panose="02020603050405020304" pitchFamily="18" charset="0"/>
              </a:rPr>
              <a:t>gra</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fw</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write</a:t>
            </a:r>
            <a:endParaRPr lang="en-US" sz="2400" dirty="0">
              <a:latin typeface="SGkClassic" pitchFamily="2" charset="2"/>
            </a:endParaRPr>
          </a:p>
          <a:p>
            <a:pPr marL="0" indent="0">
              <a:buNone/>
            </a:pPr>
            <a:r>
              <a:rPr lang="en-US" sz="2400" dirty="0" err="1">
                <a:latin typeface="SGkClassic" pitchFamily="2" charset="2"/>
              </a:rPr>
              <a:t>lale</a:t>
            </a:r>
            <a:r>
              <a:rPr lang="en-US" sz="2400" dirty="0">
                <a:latin typeface="SGkClassic" pitchFamily="2" charset="2"/>
              </a:rPr>
              <a:t>/w	</a:t>
            </a:r>
            <a:r>
              <a:rPr lang="en-US" sz="2400" dirty="0">
                <a:latin typeface="Times New Roman" panose="02020603050405020304" pitchFamily="18" charset="0"/>
                <a:cs typeface="Times New Roman" panose="02020603050405020304" pitchFamily="18" charset="0"/>
              </a:rPr>
              <a:t>to speak		</a:t>
            </a:r>
            <a:r>
              <a:rPr lang="en-US" sz="2400" dirty="0" err="1">
                <a:latin typeface="SGkClassic" pitchFamily="2" charset="2"/>
                <a:cs typeface="Times New Roman" panose="02020603050405020304" pitchFamily="18" charset="0"/>
              </a:rPr>
              <a:t>eu</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ri</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skw</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find</a:t>
            </a:r>
            <a:endParaRPr lang="en-US" sz="2400" dirty="0">
              <a:latin typeface="SGkClassic" pitchFamily="2" charset="2"/>
            </a:endParaRPr>
          </a:p>
          <a:p>
            <a:pPr marL="0" indent="0">
              <a:buNone/>
            </a:pPr>
            <a:endParaRPr lang="en-US" dirty="0">
              <a:latin typeface="SGkClassic" pitchFamily="2" charset="2"/>
            </a:endParaRPr>
          </a:p>
        </p:txBody>
      </p:sp>
    </p:spTree>
    <p:extLst>
      <p:ext uri="{BB962C8B-B14F-4D97-AF65-F5344CB8AC3E}">
        <p14:creationId xmlns:p14="http://schemas.microsoft.com/office/powerpoint/2010/main" val="230778697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685800"/>
          </a:xfrm>
        </p:spPr>
        <p:txBody>
          <a:bodyPr>
            <a:normAutofit fontScale="90000"/>
          </a:bodyPr>
          <a:lstStyle/>
          <a:p>
            <a:r>
              <a:rPr lang="en-US" dirty="0"/>
              <a:t>The Most Common Verbs</a:t>
            </a:r>
          </a:p>
        </p:txBody>
      </p:sp>
      <p:sp>
        <p:nvSpPr>
          <p:cNvPr id="3" name="Content Placeholder 2"/>
          <p:cNvSpPr>
            <a:spLocks noGrp="1"/>
          </p:cNvSpPr>
          <p:nvPr>
            <p:ph idx="1"/>
          </p:nvPr>
        </p:nvSpPr>
        <p:spPr>
          <a:xfrm>
            <a:off x="0" y="609600"/>
            <a:ext cx="9144000" cy="6248400"/>
          </a:xfrm>
        </p:spPr>
        <p:txBody>
          <a:bodyPr>
            <a:normAutofit/>
          </a:bodyPr>
          <a:lstStyle/>
          <a:p>
            <a:pPr marL="0" indent="0">
              <a:buNone/>
            </a:pPr>
            <a:r>
              <a:rPr lang="en-US" sz="2000" dirty="0" err="1">
                <a:latin typeface="SGkClassic" pitchFamily="2" charset="2"/>
              </a:rPr>
              <a:t>esqi</a:t>
            </a:r>
            <a:r>
              <a:rPr lang="en-US" sz="2000" dirty="0">
                <a:latin typeface="SGkClassic" pitchFamily="2" charset="2"/>
              </a:rPr>
              <a:t>/o		</a:t>
            </a:r>
            <a:r>
              <a:rPr lang="en-US" sz="2400" dirty="0">
                <a:latin typeface="Times New Roman" panose="02020603050405020304" pitchFamily="18" charset="0"/>
                <a:cs typeface="Times New Roman" panose="02020603050405020304" pitchFamily="18" charset="0"/>
              </a:rPr>
              <a:t>to eat	  		</a:t>
            </a:r>
            <a:r>
              <a:rPr lang="en-US" sz="2400" dirty="0">
                <a:latin typeface="SGkClassic" pitchFamily="2" charset="2"/>
                <a:cs typeface="Times New Roman" panose="02020603050405020304" pitchFamily="18" charset="0"/>
              </a:rPr>
              <a:t>ape/</a:t>
            </a:r>
            <a:r>
              <a:rPr lang="en-US" sz="2400" dirty="0" err="1">
                <a:latin typeface="SGkClassic" pitchFamily="2" charset="2"/>
                <a:cs typeface="Times New Roman" panose="02020603050405020304" pitchFamily="18" charset="0"/>
              </a:rPr>
              <a:t>rxomai</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go, depart</a:t>
            </a:r>
          </a:p>
          <a:p>
            <a:pPr marL="0" indent="0">
              <a:buNone/>
            </a:pPr>
            <a:r>
              <a:rPr lang="en-US" sz="2000" dirty="0">
                <a:latin typeface="SGkClassic" pitchFamily="2" charset="2"/>
                <a:cs typeface="Times New Roman" panose="02020603050405020304" pitchFamily="18" charset="0"/>
              </a:rPr>
              <a:t>i/</a:t>
            </a:r>
            <a:r>
              <a:rPr lang="en-US" sz="2000" dirty="0" err="1">
                <a:latin typeface="SGkClassic" pitchFamily="2" charset="2"/>
                <a:cs typeface="Times New Roman" panose="02020603050405020304" pitchFamily="18" charset="0"/>
              </a:rPr>
              <a:t>sthmi</a:t>
            </a:r>
            <a:r>
              <a:rPr lang="en-US" sz="2400" dirty="0">
                <a:latin typeface="Times New Roman" panose="02020603050405020304" pitchFamily="18" charset="0"/>
                <a:cs typeface="Times New Roman" panose="02020603050405020304" pitchFamily="18" charset="0"/>
              </a:rPr>
              <a:t>		to stand  </a:t>
            </a:r>
            <a:r>
              <a:rPr lang="en-US" sz="1800" dirty="0">
                <a:latin typeface="Times New Roman" panose="02020603050405020304" pitchFamily="18" charset="0"/>
                <a:cs typeface="Times New Roman" panose="02020603050405020304" pitchFamily="18" charset="0"/>
              </a:rPr>
              <a:t>		</a:t>
            </a:r>
            <a:r>
              <a:rPr lang="en-US" sz="2400" dirty="0" err="1">
                <a:latin typeface="SGkClassic" pitchFamily="2" charset="2"/>
                <a:cs typeface="Times New Roman" panose="02020603050405020304" pitchFamily="18" charset="0"/>
              </a:rPr>
              <a:t>zhte</a:t>
            </a:r>
            <a:r>
              <a:rPr lang="en-US" sz="2400" dirty="0">
                <a:latin typeface="SGkClassic" pitchFamily="2" charset="2"/>
                <a:cs typeface="Times New Roman" panose="02020603050405020304" pitchFamily="18" charset="0"/>
              </a:rPr>
              <a:t>/w		</a:t>
            </a:r>
            <a:r>
              <a:rPr lang="en-US" sz="2400" dirty="0">
                <a:latin typeface="Times New Roman" panose="02020603050405020304" pitchFamily="18" charset="0"/>
                <a:cs typeface="Times New Roman" panose="02020603050405020304" pitchFamily="18" charset="0"/>
              </a:rPr>
              <a:t>to seek</a:t>
            </a:r>
            <a:endParaRPr lang="en-US" sz="2400" dirty="0">
              <a:latin typeface="SGkClassic" pitchFamily="2" charset="2"/>
            </a:endParaRPr>
          </a:p>
          <a:p>
            <a:pPr marL="0" indent="0">
              <a:buNone/>
            </a:pPr>
            <a:r>
              <a:rPr lang="en-US" sz="2000" dirty="0" err="1">
                <a:latin typeface="SGkClassic" pitchFamily="2" charset="2"/>
              </a:rPr>
              <a:t>poreu</a:t>
            </a:r>
            <a:r>
              <a:rPr lang="en-US" sz="2000" dirty="0">
                <a:latin typeface="SGkClassic" pitchFamily="2" charset="2"/>
              </a:rPr>
              <a:t>/</a:t>
            </a:r>
            <a:r>
              <a:rPr lang="en-US" sz="2000" dirty="0" err="1">
                <a:latin typeface="SGkClassic" pitchFamily="2" charset="2"/>
              </a:rPr>
              <a:t>omai</a:t>
            </a:r>
            <a:r>
              <a:rPr lang="en-US" sz="2000" dirty="0">
                <a:latin typeface="SGkClassic" pitchFamily="2" charset="2"/>
              </a:rPr>
              <a:t>	</a:t>
            </a:r>
            <a:r>
              <a:rPr lang="en-US" sz="2400" dirty="0">
                <a:latin typeface="Times New Roman" panose="02020603050405020304" pitchFamily="18" charset="0"/>
                <a:cs typeface="Times New Roman" panose="02020603050405020304" pitchFamily="18" charset="0"/>
              </a:rPr>
              <a:t>to go, travel		</a:t>
            </a:r>
            <a:r>
              <a:rPr lang="en-US" sz="2400" dirty="0" err="1">
                <a:latin typeface="SGkClassic" pitchFamily="2" charset="2"/>
                <a:cs typeface="Times New Roman" panose="02020603050405020304" pitchFamily="18" charset="0"/>
              </a:rPr>
              <a:t>kri</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nw</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judge</a:t>
            </a:r>
          </a:p>
          <a:p>
            <a:pPr marL="0" indent="0">
              <a:buNone/>
            </a:pPr>
            <a:r>
              <a:rPr lang="en-US" sz="2000" dirty="0">
                <a:latin typeface="SGkClassic" pitchFamily="2" charset="2"/>
              </a:rPr>
              <a:t>kale/w</a:t>
            </a:r>
            <a:r>
              <a:rPr lang="en-US" sz="2400" dirty="0">
                <a:latin typeface="SGkClassic" pitchFamily="2" charset="2"/>
              </a:rPr>
              <a:t>		</a:t>
            </a:r>
            <a:r>
              <a:rPr lang="en-US" sz="2400" dirty="0">
                <a:latin typeface="Times New Roman" panose="02020603050405020304" pitchFamily="18" charset="0"/>
                <a:cs typeface="Times New Roman" panose="02020603050405020304" pitchFamily="18" charset="0"/>
              </a:rPr>
              <a:t>to call, invite</a:t>
            </a:r>
            <a:r>
              <a:rPr lang="en-US" sz="18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apoqin</a:t>
            </a:r>
            <a:r>
              <a:rPr lang="en-US" sz="2000" dirty="0">
                <a:latin typeface="SGkClassic" pitchFamily="2" charset="2"/>
                <a:cs typeface="Times New Roman" panose="02020603050405020304" pitchFamily="18" charset="0"/>
              </a:rPr>
              <a:t>$/</a:t>
            </a:r>
            <a:r>
              <a:rPr lang="en-US" sz="2000" dirty="0" err="1">
                <a:latin typeface="SGkClassic" pitchFamily="2" charset="2"/>
                <a:cs typeface="Times New Roman" panose="02020603050405020304" pitchFamily="18" charset="0"/>
              </a:rPr>
              <a:t>skw</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die</a:t>
            </a:r>
          </a:p>
          <a:p>
            <a:pPr marL="0" indent="0">
              <a:buNone/>
            </a:pPr>
            <a:r>
              <a:rPr lang="en-US" sz="2400" dirty="0" err="1">
                <a:latin typeface="SGkClassic" pitchFamily="2" charset="2"/>
              </a:rPr>
              <a:t>egei</a:t>
            </a:r>
            <a:r>
              <a:rPr lang="en-US" sz="2400" dirty="0">
                <a:latin typeface="SGkClassic" pitchFamily="2" charset="2"/>
              </a:rPr>
              <a:t>/</a:t>
            </a:r>
            <a:r>
              <a:rPr lang="en-US" sz="2400" dirty="0" err="1">
                <a:latin typeface="SGkClassic" pitchFamily="2" charset="2"/>
              </a:rPr>
              <a:t>rw</a:t>
            </a:r>
            <a:r>
              <a:rPr lang="en-US" sz="2400" dirty="0">
                <a:latin typeface="Times New Roman" panose="02020603050405020304" pitchFamily="18" charset="0"/>
                <a:cs typeface="Times New Roman" panose="02020603050405020304" pitchFamily="18" charset="0"/>
              </a:rPr>
              <a:t>	to rise up		</a:t>
            </a:r>
            <a:r>
              <a:rPr lang="en-US" sz="2400" dirty="0">
                <a:latin typeface="SGkClassic" pitchFamily="2" charset="2"/>
                <a:cs typeface="Times New Roman" panose="02020603050405020304" pitchFamily="18" charset="0"/>
              </a:rPr>
              <a:t>me/</a:t>
            </a:r>
            <a:r>
              <a:rPr lang="en-US" sz="2400" dirty="0" err="1">
                <a:latin typeface="SGkClassic" pitchFamily="2" charset="2"/>
                <a:cs typeface="Times New Roman" panose="02020603050405020304" pitchFamily="18" charset="0"/>
              </a:rPr>
              <a:t>llw</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be about to</a:t>
            </a:r>
          </a:p>
          <a:p>
            <a:pPr marL="0" indent="0">
              <a:buNone/>
            </a:pPr>
            <a:r>
              <a:rPr lang="en-US" sz="2400" dirty="0" err="1">
                <a:latin typeface="SGkClassic" pitchFamily="2" charset="2"/>
              </a:rPr>
              <a:t>agapa</a:t>
            </a:r>
            <a:r>
              <a:rPr lang="en-US" sz="2400" dirty="0">
                <a:latin typeface="SGkClassic" pitchFamily="2" charset="2"/>
              </a:rPr>
              <a:t>/w	</a:t>
            </a:r>
            <a:r>
              <a:rPr lang="en-US" sz="2400" dirty="0">
                <a:latin typeface="Times New Roman" panose="02020603050405020304" pitchFamily="18" charset="0"/>
                <a:cs typeface="Times New Roman" panose="02020603050405020304" pitchFamily="18" charset="0"/>
              </a:rPr>
              <a:t>to love	 		</a:t>
            </a:r>
            <a:r>
              <a:rPr lang="en-US" sz="2400" dirty="0" err="1">
                <a:latin typeface="SGkClassic" pitchFamily="2" charset="2"/>
                <a:cs typeface="Times New Roman" panose="02020603050405020304" pitchFamily="18" charset="0"/>
              </a:rPr>
              <a:t>parakale</a:t>
            </a:r>
            <a:r>
              <a:rPr lang="en-US" sz="2400" dirty="0">
                <a:latin typeface="SGkClassic" pitchFamily="2" charset="2"/>
                <a:cs typeface="Times New Roman" panose="02020603050405020304" pitchFamily="18" charset="0"/>
              </a:rPr>
              <a:t>/w	</a:t>
            </a:r>
            <a:r>
              <a:rPr lang="en-US" sz="2400" dirty="0">
                <a:latin typeface="Times New Roman" panose="02020603050405020304" pitchFamily="18" charset="0"/>
                <a:cs typeface="Times New Roman" panose="02020603050405020304" pitchFamily="18" charset="0"/>
              </a:rPr>
              <a:t>to summon</a:t>
            </a:r>
          </a:p>
          <a:p>
            <a:pPr marL="0" indent="0">
              <a:buNone/>
            </a:pPr>
            <a:r>
              <a:rPr lang="en-US" sz="2400" dirty="0" err="1">
                <a:latin typeface="SGkClassic" pitchFamily="2" charset="2"/>
              </a:rPr>
              <a:t>afi</a:t>
            </a:r>
            <a:r>
              <a:rPr lang="en-US" sz="2400" dirty="0">
                <a:latin typeface="SGkClassic" pitchFamily="2" charset="2"/>
              </a:rPr>
              <a:t>/</a:t>
            </a:r>
            <a:r>
              <a:rPr lang="en-US" sz="2400" dirty="0" err="1">
                <a:latin typeface="SGkClassic" pitchFamily="2" charset="2"/>
              </a:rPr>
              <a:t>hmi</a:t>
            </a:r>
            <a:r>
              <a:rPr lang="en-US" sz="2400" dirty="0">
                <a:latin typeface="Times New Roman" panose="02020603050405020304" pitchFamily="18" charset="0"/>
                <a:cs typeface="Times New Roman" panose="02020603050405020304" pitchFamily="18" charset="0"/>
              </a:rPr>
              <a:t>	to forgive </a:t>
            </a:r>
            <a:r>
              <a:rPr lang="en-US" sz="2000" dirty="0">
                <a:latin typeface="Times New Roman" panose="02020603050405020304" pitchFamily="18" charset="0"/>
                <a:cs typeface="Times New Roman" panose="02020603050405020304" pitchFamily="18" charset="0"/>
              </a:rPr>
              <a:t>		</a:t>
            </a:r>
            <a:r>
              <a:rPr lang="en-US" sz="2400" dirty="0">
                <a:latin typeface="SGkClassic" pitchFamily="2" charset="2"/>
                <a:cs typeface="Times New Roman" panose="02020603050405020304" pitchFamily="18" charset="0"/>
              </a:rPr>
              <a:t>ani/</a:t>
            </a:r>
            <a:r>
              <a:rPr lang="en-US" sz="2400" dirty="0" err="1">
                <a:latin typeface="SGkClassic" pitchFamily="2" charset="2"/>
                <a:cs typeface="Times New Roman" panose="02020603050405020304" pitchFamily="18" charset="0"/>
              </a:rPr>
              <a:t>sthmi</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stand up</a:t>
            </a:r>
          </a:p>
          <a:p>
            <a:pPr marL="0" indent="0">
              <a:buNone/>
            </a:pPr>
            <a:r>
              <a:rPr lang="en-US" sz="2400" dirty="0">
                <a:latin typeface="SGkClassic" pitchFamily="2" charset="2"/>
              </a:rPr>
              <a:t>za/w</a:t>
            </a:r>
            <a:r>
              <a:rPr lang="en-US" sz="2400" dirty="0">
                <a:latin typeface="Times New Roman" panose="02020603050405020304" pitchFamily="18" charset="0"/>
                <a:cs typeface="Times New Roman" panose="02020603050405020304" pitchFamily="18" charset="0"/>
              </a:rPr>
              <a:t>		to live	   		</a:t>
            </a:r>
            <a:r>
              <a:rPr lang="en-US" sz="2400" dirty="0">
                <a:latin typeface="SGkClassic" pitchFamily="2" charset="2"/>
                <a:cs typeface="Times New Roman" panose="02020603050405020304" pitchFamily="18" charset="0"/>
              </a:rPr>
              <a:t>s%/</a:t>
            </a:r>
            <a:r>
              <a:rPr lang="en-US" sz="2400" dirty="0" err="1">
                <a:latin typeface="SGkClassic" pitchFamily="2" charset="2"/>
                <a:cs typeface="Times New Roman" panose="02020603050405020304" pitchFamily="18" charset="0"/>
              </a:rPr>
              <a:t>zw</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save</a:t>
            </a:r>
            <a:endParaRPr lang="en-US" sz="2000" dirty="0">
              <a:latin typeface="SGkClassic" pitchFamily="2" charset="2"/>
            </a:endParaRPr>
          </a:p>
          <a:p>
            <a:pPr marL="0" indent="0">
              <a:buNone/>
            </a:pPr>
            <a:r>
              <a:rPr lang="en-US" sz="2400" dirty="0" err="1">
                <a:latin typeface="SGkClassic" pitchFamily="2" charset="2"/>
              </a:rPr>
              <a:t>ble</a:t>
            </a:r>
            <a:r>
              <a:rPr lang="en-US" sz="2400" dirty="0">
                <a:latin typeface="SGkClassic" pitchFamily="2" charset="2"/>
              </a:rPr>
              <a:t>/pw</a:t>
            </a:r>
            <a:r>
              <a:rPr lang="en-US" sz="2400" dirty="0">
                <a:latin typeface="Times New Roman" panose="02020603050405020304" pitchFamily="18" charset="0"/>
                <a:cs typeface="Times New Roman" panose="02020603050405020304" pitchFamily="18" charset="0"/>
              </a:rPr>
              <a:t>	to see	   		</a:t>
            </a:r>
            <a:r>
              <a:rPr lang="en-US" sz="2400" dirty="0">
                <a:latin typeface="SGkClassic" pitchFamily="2" charset="2"/>
                <a:cs typeface="Times New Roman" panose="02020603050405020304" pitchFamily="18" charset="0"/>
              </a:rPr>
              <a:t>ai/</a:t>
            </a:r>
            <a:r>
              <a:rPr lang="en-US" sz="2400" dirty="0" err="1">
                <a:latin typeface="SGkClassic" pitchFamily="2" charset="2"/>
                <a:cs typeface="Times New Roman" panose="02020603050405020304" pitchFamily="18" charset="0"/>
              </a:rPr>
              <a:t>rw</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to lift up</a:t>
            </a:r>
            <a:endParaRPr lang="en-US" sz="2400" dirty="0">
              <a:latin typeface="SGkClassic" pitchFamily="2" charset="2"/>
            </a:endParaRPr>
          </a:p>
          <a:p>
            <a:pPr marL="0" indent="0">
              <a:buNone/>
            </a:pPr>
            <a:r>
              <a:rPr lang="en-US" sz="2000" dirty="0" err="1">
                <a:latin typeface="SGkClassic" pitchFamily="2" charset="2"/>
              </a:rPr>
              <a:t>aposte</a:t>
            </a:r>
            <a:r>
              <a:rPr lang="en-US" sz="2000" dirty="0">
                <a:latin typeface="SGkClassic" pitchFamily="2" charset="2"/>
              </a:rPr>
              <a:t>/</a:t>
            </a:r>
            <a:r>
              <a:rPr lang="en-US" sz="2000" dirty="0" err="1">
                <a:latin typeface="SGkClassic" pitchFamily="2" charset="2"/>
              </a:rPr>
              <a:t>llw</a:t>
            </a:r>
            <a:r>
              <a:rPr lang="en-US" sz="2400" dirty="0">
                <a:latin typeface="SGkClassic" pitchFamily="2" charset="2"/>
              </a:rPr>
              <a:t>	</a:t>
            </a:r>
            <a:r>
              <a:rPr lang="en-US" sz="2400" dirty="0">
                <a:latin typeface="Times New Roman" panose="02020603050405020304" pitchFamily="18" charset="0"/>
                <a:cs typeface="Times New Roman" panose="02020603050405020304" pitchFamily="18" charset="0"/>
              </a:rPr>
              <a:t>to send     		</a:t>
            </a:r>
            <a:r>
              <a:rPr lang="en-US" sz="2400" dirty="0" err="1">
                <a:latin typeface="SGkClassic" pitchFamily="2" charset="2"/>
                <a:cs typeface="Times New Roman" panose="02020603050405020304" pitchFamily="18" charset="0"/>
              </a:rPr>
              <a:t>dei</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be necessary</a:t>
            </a:r>
          </a:p>
          <a:p>
            <a:pPr marL="0" indent="0">
              <a:buNone/>
            </a:pPr>
            <a:r>
              <a:rPr lang="en-US" sz="2400" dirty="0" err="1">
                <a:latin typeface="SGkClassic" pitchFamily="2" charset="2"/>
                <a:cs typeface="Times New Roman" panose="02020603050405020304" pitchFamily="18" charset="0"/>
              </a:rPr>
              <a:t>ba</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llw</a:t>
            </a:r>
            <a:r>
              <a:rPr lang="en-US" sz="2400" dirty="0">
                <a:latin typeface="Times New Roman" panose="02020603050405020304" pitchFamily="18" charset="0"/>
                <a:cs typeface="Times New Roman" panose="02020603050405020304" pitchFamily="18" charset="0"/>
              </a:rPr>
              <a:t>	to throw      		</a:t>
            </a:r>
            <a:r>
              <a:rPr lang="en-US" sz="2400" dirty="0" err="1">
                <a:latin typeface="SGkClassic" pitchFamily="2" charset="2"/>
                <a:cs typeface="Times New Roman" panose="02020603050405020304" pitchFamily="18" charset="0"/>
              </a:rPr>
              <a:t>ti</a:t>
            </a:r>
            <a:r>
              <a:rPr lang="en-US" sz="2400" dirty="0">
                <a:latin typeface="SGkClassic" pitchFamily="2" charset="2"/>
                <a:cs typeface="Times New Roman" panose="02020603050405020304" pitchFamily="18" charset="0"/>
              </a:rPr>
              <a:t>/</a:t>
            </a:r>
            <a:r>
              <a:rPr lang="en-US" sz="2400" dirty="0" err="1">
                <a:latin typeface="SGkClassic" pitchFamily="2" charset="2"/>
                <a:cs typeface="Times New Roman" panose="02020603050405020304" pitchFamily="18" charset="0"/>
              </a:rPr>
              <a:t>qhmi</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put, place</a:t>
            </a:r>
            <a:endParaRPr lang="en-US" sz="2400" dirty="0">
              <a:latin typeface="SGkClassic" pitchFamily="2" charset="2"/>
            </a:endParaRPr>
          </a:p>
          <a:p>
            <a:pPr marL="0" indent="0">
              <a:buNone/>
            </a:pPr>
            <a:r>
              <a:rPr lang="en-US" sz="2000" dirty="0" err="1">
                <a:latin typeface="SGkClassic" pitchFamily="2" charset="2"/>
                <a:cs typeface="Times New Roman" panose="02020603050405020304" pitchFamily="18" charset="0"/>
              </a:rPr>
              <a:t>paradi</a:t>
            </a:r>
            <a:r>
              <a:rPr lang="en-US" sz="2000" dirty="0">
                <a:latin typeface="SGkClassic" pitchFamily="2" charset="2"/>
                <a:cs typeface="Times New Roman" panose="02020603050405020304" pitchFamily="18" charset="0"/>
              </a:rPr>
              <a:t>/</a:t>
            </a:r>
            <a:r>
              <a:rPr lang="en-US" sz="2000" dirty="0" err="1">
                <a:latin typeface="SGkClassic" pitchFamily="2" charset="2"/>
                <a:cs typeface="Times New Roman" panose="02020603050405020304" pitchFamily="18" charset="0"/>
              </a:rPr>
              <a:t>dwmi</a:t>
            </a:r>
            <a:r>
              <a:rPr lang="en-US" sz="28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deliver over		</a:t>
            </a:r>
            <a:r>
              <a:rPr lang="en-US" sz="2400" dirty="0">
                <a:latin typeface="SGkClassic" pitchFamily="2" charset="2"/>
                <a:cs typeface="Times New Roman" panose="02020603050405020304" pitchFamily="18" charset="0"/>
              </a:rPr>
              <a:t>me/</a:t>
            </a:r>
            <a:r>
              <a:rPr lang="en-US" sz="2400" dirty="0" err="1">
                <a:latin typeface="SGkClassic" pitchFamily="2" charset="2"/>
                <a:cs typeface="Times New Roman" panose="02020603050405020304" pitchFamily="18" charset="0"/>
              </a:rPr>
              <a:t>nw</a:t>
            </a:r>
            <a:r>
              <a:rPr lang="en-US" sz="24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remain, stay</a:t>
            </a:r>
          </a:p>
          <a:p>
            <a:pPr marL="0" indent="0">
              <a:buNone/>
            </a:pPr>
            <a:endParaRPr lang="en-US" sz="2800" dirty="0">
              <a:latin typeface="SGkClassic" pitchFamily="2" charset="2"/>
            </a:endParaRPr>
          </a:p>
        </p:txBody>
      </p:sp>
    </p:spTree>
    <p:extLst>
      <p:ext uri="{BB962C8B-B14F-4D97-AF65-F5344CB8AC3E}">
        <p14:creationId xmlns:p14="http://schemas.microsoft.com/office/powerpoint/2010/main" val="237319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a:latin typeface="Times New Roman" panose="02020603050405020304" pitchFamily="18" charset="0"/>
                <a:cs typeface="Times New Roman" panose="02020603050405020304" pitchFamily="18" charset="0"/>
              </a:rPr>
              <a:t>Cases</a:t>
            </a:r>
          </a:p>
        </p:txBody>
      </p:sp>
      <p:sp>
        <p:nvSpPr>
          <p:cNvPr id="3" name="Content Placeholder 2"/>
          <p:cNvSpPr>
            <a:spLocks noGrp="1"/>
          </p:cNvSpPr>
          <p:nvPr>
            <p:ph idx="1"/>
          </p:nvPr>
        </p:nvSpPr>
        <p:spPr>
          <a:xfrm>
            <a:off x="457200" y="533400"/>
            <a:ext cx="8686800" cy="6248400"/>
          </a:xfrm>
        </p:spPr>
        <p:txBody>
          <a:bodyPr>
            <a:normAutofit fontScale="92500" lnSpcReduction="20000"/>
          </a:bodyPr>
          <a:lstStyle/>
          <a:p>
            <a:r>
              <a:rPr lang="en-US" b="1" dirty="0"/>
              <a:t>Nominative</a:t>
            </a:r>
            <a:r>
              <a:rPr lang="en-US" dirty="0"/>
              <a:t> – subject and predicate.</a:t>
            </a:r>
          </a:p>
          <a:p>
            <a:r>
              <a:rPr lang="en-US" b="1" dirty="0"/>
              <a:t>Vocative</a:t>
            </a:r>
            <a:r>
              <a:rPr lang="en-US" dirty="0"/>
              <a:t> – direct address with force. </a:t>
            </a:r>
          </a:p>
          <a:p>
            <a:r>
              <a:rPr lang="en-US" b="1" dirty="0"/>
              <a:t>Genitive</a:t>
            </a:r>
            <a:r>
              <a:rPr lang="en-US" dirty="0"/>
              <a:t> – description, possession, relationship, 	time, place, reference, apposition, partitive, and 	absolute.</a:t>
            </a:r>
          </a:p>
          <a:p>
            <a:r>
              <a:rPr lang="en-US" b="1" dirty="0"/>
              <a:t>Ablative</a:t>
            </a:r>
            <a:r>
              <a:rPr lang="en-US" dirty="0"/>
              <a:t> – separation, source, origin, means, 	comparison.</a:t>
            </a:r>
          </a:p>
          <a:p>
            <a:r>
              <a:rPr lang="en-US" b="1" dirty="0"/>
              <a:t>Dative</a:t>
            </a:r>
            <a:r>
              <a:rPr lang="en-US" dirty="0"/>
              <a:t> – indirect, direct object, possession, 	advantage/</a:t>
            </a:r>
            <a:r>
              <a:rPr lang="en-US" dirty="0" err="1"/>
              <a:t>diqedvantage</a:t>
            </a:r>
            <a:r>
              <a:rPr lang="en-US" dirty="0"/>
              <a:t>, reference</a:t>
            </a:r>
          </a:p>
          <a:p>
            <a:r>
              <a:rPr lang="en-US" b="1" dirty="0"/>
              <a:t>Locative</a:t>
            </a:r>
            <a:r>
              <a:rPr lang="en-US" dirty="0"/>
              <a:t> – place, time, sphere</a:t>
            </a:r>
          </a:p>
          <a:p>
            <a:r>
              <a:rPr lang="en-US" b="1" dirty="0"/>
              <a:t>Instrumental</a:t>
            </a:r>
            <a:r>
              <a:rPr lang="en-US" dirty="0"/>
              <a:t> – means, cause, manner, measure, 	association, agency.</a:t>
            </a:r>
          </a:p>
          <a:p>
            <a:r>
              <a:rPr lang="en-US" b="1" dirty="0"/>
              <a:t>Accusative</a:t>
            </a:r>
            <a:r>
              <a:rPr lang="en-US" dirty="0"/>
              <a:t> – adverbial of measure, manner, 	reference; absolute. double, cognate.</a:t>
            </a:r>
          </a:p>
        </p:txBody>
      </p:sp>
    </p:spTree>
    <p:extLst>
      <p:ext uri="{BB962C8B-B14F-4D97-AF65-F5344CB8AC3E}">
        <p14:creationId xmlns:p14="http://schemas.microsoft.com/office/powerpoint/2010/main" val="411548928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685800"/>
          </a:xfrm>
        </p:spPr>
        <p:txBody>
          <a:bodyPr>
            <a:normAutofit fontScale="90000"/>
          </a:bodyPr>
          <a:lstStyle/>
          <a:p>
            <a:r>
              <a:rPr lang="en-US" dirty="0"/>
              <a:t>The Most Common Substantives</a:t>
            </a:r>
          </a:p>
        </p:txBody>
      </p:sp>
      <p:sp>
        <p:nvSpPr>
          <p:cNvPr id="3" name="Content Placeholder 2"/>
          <p:cNvSpPr>
            <a:spLocks noGrp="1"/>
          </p:cNvSpPr>
          <p:nvPr>
            <p:ph idx="1"/>
          </p:nvPr>
        </p:nvSpPr>
        <p:spPr>
          <a:xfrm>
            <a:off x="0" y="609600"/>
            <a:ext cx="9144000" cy="6248400"/>
          </a:xfrm>
        </p:spPr>
        <p:txBody>
          <a:bodyPr>
            <a:normAutofit/>
          </a:bodyPr>
          <a:lstStyle/>
          <a:p>
            <a:pPr marL="0" indent="0">
              <a:buNone/>
            </a:pPr>
            <a:r>
              <a:rPr lang="en-US" sz="2000" dirty="0">
                <a:latin typeface="SGkClassic" pitchFamily="2" charset="2"/>
              </a:rPr>
              <a:t>auto/j		</a:t>
            </a:r>
            <a:r>
              <a:rPr lang="es-ES" sz="2400" dirty="0">
                <a:latin typeface="Times New Roman" panose="02020603050405020304" pitchFamily="18" charset="0"/>
                <a:cs typeface="Times New Roman" panose="02020603050405020304" pitchFamily="18" charset="0"/>
              </a:rPr>
              <a:t>he, </a:t>
            </a:r>
            <a:r>
              <a:rPr lang="es-ES" sz="2400" dirty="0" err="1">
                <a:latin typeface="Times New Roman" panose="02020603050405020304" pitchFamily="18" charset="0"/>
                <a:cs typeface="Times New Roman" panose="02020603050405020304" pitchFamily="18" charset="0"/>
              </a:rPr>
              <a:t>she</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it</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pneu</a:t>
            </a:r>
            <a:r>
              <a:rPr lang="en-US" sz="2000" dirty="0">
                <a:latin typeface="SGkClassic" pitchFamily="2" charset="2"/>
                <a:cs typeface="Times New Roman" panose="02020603050405020304" pitchFamily="18" charset="0"/>
              </a:rPr>
              <a:t>=ma		</a:t>
            </a:r>
            <a:r>
              <a:rPr lang="es-ES" sz="2400" dirty="0" err="1">
                <a:latin typeface="Times New Roman" panose="02020603050405020304" pitchFamily="18" charset="0"/>
                <a:cs typeface="Times New Roman" panose="02020603050405020304" pitchFamily="18" charset="0"/>
              </a:rPr>
              <a:t>spirit</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cs typeface="Times New Roman" panose="02020603050405020304" pitchFamily="18" charset="0"/>
              </a:rPr>
              <a:t>su</a:t>
            </a:r>
            <a:r>
              <a:rPr lang="en-US" sz="2000" dirty="0">
                <a:latin typeface="SGkClassic" pitchFamily="2" charset="2"/>
                <a:cs typeface="Times New Roman" panose="02020603050405020304" pitchFamily="18" charset="0"/>
              </a:rPr>
              <a:t>/, </a:t>
            </a:r>
            <a:r>
              <a:rPr lang="en-US" sz="2000" dirty="0" err="1">
                <a:latin typeface="SGkClassic" pitchFamily="2" charset="2"/>
                <a:cs typeface="Times New Roman" panose="02020603050405020304" pitchFamily="18" charset="0"/>
              </a:rPr>
              <a:t>umei</a:t>
            </a:r>
            <a:r>
              <a:rPr lang="en-US" sz="2000" dirty="0">
                <a:latin typeface="SGkClassic" pitchFamily="2" charset="2"/>
                <a:cs typeface="Times New Roman" panose="02020603050405020304" pitchFamily="18" charset="0"/>
              </a:rPr>
              <a:t>=j</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you, </a:t>
            </a:r>
            <a:r>
              <a:rPr lang="en-US" sz="2400" dirty="0" err="1">
                <a:latin typeface="Times New Roman" panose="02020603050405020304" pitchFamily="18" charset="0"/>
                <a:cs typeface="Times New Roman" panose="02020603050405020304" pitchFamily="18" charset="0"/>
              </a:rPr>
              <a:t>y’all</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uio</a:t>
            </a:r>
            <a:r>
              <a:rPr lang="en-US" sz="2000" dirty="0">
                <a:latin typeface="SGkClassic" pitchFamily="2" charset="2"/>
                <a:cs typeface="Times New Roman" panose="02020603050405020304" pitchFamily="18" charset="0"/>
              </a:rPr>
              <a:t>/j		</a:t>
            </a:r>
            <a:r>
              <a:rPr lang="en-US" sz="2400" dirty="0">
                <a:latin typeface="Times New Roman" panose="02020603050405020304" pitchFamily="18" charset="0"/>
                <a:cs typeface="Times New Roman" panose="02020603050405020304" pitchFamily="18" charset="0"/>
              </a:rPr>
              <a:t>son</a:t>
            </a:r>
            <a:endParaRPr lang="en-US" sz="2000" dirty="0">
              <a:latin typeface="SGkClassic" pitchFamily="2" charset="2"/>
            </a:endParaRPr>
          </a:p>
          <a:p>
            <a:pPr marL="0" indent="0">
              <a:buNone/>
            </a:pPr>
            <a:r>
              <a:rPr lang="en-US" sz="2000" dirty="0" err="1">
                <a:latin typeface="SGkClassic" pitchFamily="2" charset="2"/>
              </a:rPr>
              <a:t>egw</a:t>
            </a:r>
            <a:r>
              <a:rPr lang="en-US" sz="2000" dirty="0">
                <a:latin typeface="SGkClassic" pitchFamily="2" charset="2"/>
              </a:rPr>
              <a:t>, </a:t>
            </a:r>
            <a:r>
              <a:rPr lang="en-US" sz="2000" dirty="0" err="1">
                <a:latin typeface="SGkClassic" pitchFamily="2" charset="2"/>
              </a:rPr>
              <a:t>hmei</a:t>
            </a:r>
            <a:r>
              <a:rPr lang="en-US" sz="2000" dirty="0">
                <a:latin typeface="SGkClassic" pitchFamily="2" charset="2"/>
              </a:rPr>
              <a:t>=j	</a:t>
            </a:r>
            <a:r>
              <a:rPr lang="en-US" sz="2400" dirty="0">
                <a:latin typeface="Times New Roman" panose="02020603050405020304" pitchFamily="18" charset="0"/>
                <a:cs typeface="Times New Roman" panose="02020603050405020304" pitchFamily="18" charset="0"/>
              </a:rPr>
              <a:t>I, we</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adelfo</a:t>
            </a:r>
            <a:r>
              <a:rPr lang="en-US" sz="2000" dirty="0">
                <a:latin typeface="SGkClassic" pitchFamily="2" charset="2"/>
                <a:cs typeface="Times New Roman" panose="02020603050405020304" pitchFamily="18" charset="0"/>
              </a:rPr>
              <a:t>/j	</a:t>
            </a:r>
            <a:r>
              <a:rPr lang="en-US" sz="2400" dirty="0">
                <a:latin typeface="Times New Roman" panose="02020603050405020304" pitchFamily="18" charset="0"/>
                <a:cs typeface="Times New Roman" panose="02020603050405020304" pitchFamily="18" charset="0"/>
              </a:rPr>
              <a:t>brother</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oj</a:t>
            </a:r>
            <a:r>
              <a:rPr lang="en-US" sz="2000" dirty="0">
                <a:latin typeface="SGkClassic" pitchFamily="2" charset="2"/>
              </a:rPr>
              <a:t>	</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who, which</a:t>
            </a:r>
            <a:r>
              <a:rPr lang="en-US" sz="2000" dirty="0">
                <a:latin typeface="Times New Roman" panose="02020603050405020304" pitchFamily="18" charset="0"/>
                <a:cs typeface="Times New Roman" panose="02020603050405020304" pitchFamily="18" charset="0"/>
              </a:rPr>
              <a:t>		</a:t>
            </a:r>
            <a:r>
              <a:rPr lang="en-US" sz="2000" dirty="0">
                <a:latin typeface="SGkClassic" pitchFamily="2" charset="2"/>
                <a:cs typeface="Times New Roman" panose="02020603050405020304" pitchFamily="18" charset="0"/>
              </a:rPr>
              <a:t>lo/</a:t>
            </a:r>
            <a:r>
              <a:rPr lang="en-US" sz="2000" dirty="0" err="1">
                <a:latin typeface="SGkClassic" pitchFamily="2" charset="2"/>
                <a:cs typeface="Times New Roman" panose="02020603050405020304" pitchFamily="18" charset="0"/>
              </a:rPr>
              <a:t>goj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word, thing</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ou</a:t>
            </a:r>
            <a:r>
              <a:rPr lang="en-US" sz="2000" dirty="0">
                <a:latin typeface="SGkClassic" pitchFamily="2" charset="2"/>
              </a:rPr>
              <a:t>=</a:t>
            </a:r>
            <a:r>
              <a:rPr lang="en-US" sz="2000" dirty="0" err="1">
                <a:latin typeface="SGkClassic" pitchFamily="2" charset="2"/>
              </a:rPr>
              <a:t>toj</a:t>
            </a:r>
            <a:r>
              <a:rPr lang="en-US" sz="2000" dirty="0">
                <a:latin typeface="SGkClassic" pitchFamily="2" charset="2"/>
              </a:rPr>
              <a:t>	</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this, these</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eautou</a:t>
            </a:r>
            <a:r>
              <a:rPr lang="en-US" sz="2000" dirty="0">
                <a:latin typeface="SGkClassic" pitchFamily="2" charset="2"/>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himself</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qeo</a:t>
            </a:r>
            <a:r>
              <a:rPr lang="en-US" sz="2000" dirty="0">
                <a:latin typeface="SGkClassic" pitchFamily="2" charset="2"/>
              </a:rPr>
              <a:t>/j		</a:t>
            </a:r>
            <a:r>
              <a:rPr lang="en-US" sz="2400" dirty="0">
                <a:latin typeface="Times New Roman" panose="02020603050405020304" pitchFamily="18" charset="0"/>
                <a:cs typeface="Times New Roman" panose="02020603050405020304" pitchFamily="18" charset="0"/>
              </a:rPr>
              <a:t>God</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ouranoj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heaven</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SGkClassic" pitchFamily="2" charset="2"/>
              </a:rPr>
              <a:t>pa=j</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all</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ekei</a:t>
            </a:r>
            <a:r>
              <a:rPr lang="en-US" sz="2000" dirty="0">
                <a:latin typeface="SGkClassic" pitchFamily="2" charset="2"/>
                <a:cs typeface="Times New Roman" panose="02020603050405020304" pitchFamily="18" charset="0"/>
              </a:rPr>
              <a:t>=</a:t>
            </a:r>
            <a:r>
              <a:rPr lang="en-US" sz="2000" dirty="0" err="1">
                <a:latin typeface="SGkClassic" pitchFamily="2" charset="2"/>
                <a:cs typeface="Times New Roman" panose="02020603050405020304" pitchFamily="18" charset="0"/>
              </a:rPr>
              <a:t>noj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that, those</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Ihsou</a:t>
            </a:r>
            <a:r>
              <a:rPr lang="en-US" sz="2000" dirty="0">
                <a:latin typeface="SGkClassic" pitchFamily="2" charset="2"/>
              </a:rPr>
              <a:t>=j	</a:t>
            </a:r>
            <a:r>
              <a:rPr lang="en-US" sz="20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Jesus</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maqhth</a:t>
            </a:r>
            <a:r>
              <a:rPr lang="en-US" sz="2000" dirty="0">
                <a:latin typeface="SGkClassic" pitchFamily="2" charset="2"/>
                <a:cs typeface="Times New Roman" panose="02020603050405020304" pitchFamily="18" charset="0"/>
              </a:rPr>
              <a:t>/j	</a:t>
            </a:r>
            <a:r>
              <a:rPr lang="es-ES" sz="2400" dirty="0" err="1">
                <a:latin typeface="Times New Roman" panose="02020603050405020304" pitchFamily="18" charset="0"/>
                <a:cs typeface="Times New Roman" panose="02020603050405020304" pitchFamily="18" charset="0"/>
              </a:rPr>
              <a:t>student</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disciple</a:t>
            </a:r>
            <a:endParaRPr lang="en-US" sz="16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ku</a:t>
            </a:r>
            <a:r>
              <a:rPr lang="en-US" sz="2000" dirty="0">
                <a:latin typeface="SGkClassic" pitchFamily="2" charset="2"/>
              </a:rPr>
              <a:t>/</a:t>
            </a:r>
            <a:r>
              <a:rPr lang="en-US" sz="2000" dirty="0" err="1">
                <a:latin typeface="SGkClassic" pitchFamily="2" charset="2"/>
              </a:rPr>
              <a:t>rioj</a:t>
            </a:r>
            <a:r>
              <a:rPr lang="en-US" sz="2000" dirty="0">
                <a:latin typeface="SGkClassic" pitchFamily="2" charset="2"/>
              </a:rPr>
              <a:t>	</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Lord, master</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gh</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earth, land</a:t>
            </a:r>
            <a:endParaRPr lang="en-US" sz="2000" dirty="0">
              <a:latin typeface="SGkClassic" pitchFamily="2" charset="2"/>
            </a:endParaRPr>
          </a:p>
          <a:p>
            <a:pPr marL="0" indent="0">
              <a:buNone/>
            </a:pPr>
            <a:r>
              <a:rPr lang="en-US" sz="2000" dirty="0" err="1">
                <a:latin typeface="SGkClassic" pitchFamily="2" charset="2"/>
              </a:rPr>
              <a:t>ti</a:t>
            </a:r>
            <a:r>
              <a:rPr lang="en-US" sz="2000" dirty="0">
                <a:latin typeface="SGkClassic" pitchFamily="2" charset="2"/>
              </a:rPr>
              <a:t>/j	  	</a:t>
            </a:r>
            <a:r>
              <a:rPr lang="en-US" sz="2400" dirty="0">
                <a:latin typeface="Times New Roman" panose="02020603050405020304" pitchFamily="18" charset="0"/>
                <a:cs typeface="Times New Roman" panose="02020603050405020304" pitchFamily="18" charset="0"/>
              </a:rPr>
              <a:t>who?</a:t>
            </a:r>
            <a:r>
              <a:rPr lang="en-US" sz="2000" dirty="0">
                <a:latin typeface="Times New Roman" panose="02020603050405020304" pitchFamily="18" charset="0"/>
                <a:cs typeface="Times New Roman" panose="02020603050405020304" pitchFamily="18" charset="0"/>
              </a:rPr>
              <a:t>			</a:t>
            </a:r>
            <a:r>
              <a:rPr lang="en-US" sz="2000" dirty="0">
                <a:latin typeface="SGkClassic" pitchFamily="2" charset="2"/>
                <a:cs typeface="Times New Roman" panose="02020603050405020304" pitchFamily="18" charset="0"/>
              </a:rPr>
              <a:t>pi/</a:t>
            </a:r>
            <a:r>
              <a:rPr lang="en-US" sz="2000" dirty="0" err="1">
                <a:latin typeface="SGkClassic" pitchFamily="2" charset="2"/>
                <a:cs typeface="Times New Roman" panose="02020603050405020304" pitchFamily="18" charset="0"/>
              </a:rPr>
              <a:t>stij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faith</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SGkClassic" pitchFamily="2" charset="2"/>
                <a:cs typeface="Times New Roman" panose="02020603050405020304" pitchFamily="18" charset="0"/>
              </a:rPr>
              <a:t>path/r</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father</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oudei</a:t>
            </a:r>
            <a:r>
              <a:rPr lang="en-US" sz="2000" dirty="0">
                <a:latin typeface="SGkClassic" pitchFamily="2" charset="2"/>
                <a:cs typeface="Times New Roman" panose="02020603050405020304" pitchFamily="18" charset="0"/>
              </a:rPr>
              <a:t>/j		</a:t>
            </a:r>
            <a:r>
              <a:rPr lang="en-US" sz="2400" dirty="0">
                <a:latin typeface="Times New Roman" panose="02020603050405020304" pitchFamily="18" charset="0"/>
                <a:cs typeface="Times New Roman" panose="02020603050405020304" pitchFamily="18" charset="0"/>
              </a:rPr>
              <a:t>no one</a:t>
            </a:r>
            <a:endParaRPr lang="en-US" sz="2000" dirty="0">
              <a:latin typeface="SGkClassic" pitchFamily="2" charset="2"/>
            </a:endParaRPr>
          </a:p>
          <a:p>
            <a:pPr marL="0" indent="0">
              <a:buNone/>
            </a:pPr>
            <a:r>
              <a:rPr lang="en-US" sz="2000" dirty="0" err="1">
                <a:latin typeface="SGkClassic" pitchFamily="2" charset="2"/>
                <a:cs typeface="Times New Roman" panose="02020603050405020304" pitchFamily="18" charset="0"/>
              </a:rPr>
              <a:t>hme</a:t>
            </a:r>
            <a:r>
              <a:rPr lang="en-US" sz="2000" dirty="0">
                <a:latin typeface="SGkClassic" pitchFamily="2" charset="2"/>
                <a:cs typeface="Times New Roman" panose="02020603050405020304" pitchFamily="18" charset="0"/>
              </a:rPr>
              <a:t>/ra		</a:t>
            </a:r>
            <a:r>
              <a:rPr lang="en-US" sz="2400" dirty="0">
                <a:latin typeface="Times New Roman" panose="02020603050405020304" pitchFamily="18" charset="0"/>
                <a:cs typeface="Times New Roman" panose="02020603050405020304" pitchFamily="18" charset="0"/>
              </a:rPr>
              <a:t>day</a:t>
            </a:r>
            <a:r>
              <a:rPr lang="en-US" sz="2000" dirty="0">
                <a:latin typeface="Times New Roman" panose="02020603050405020304" pitchFamily="18" charset="0"/>
                <a:cs typeface="Times New Roman" panose="02020603050405020304" pitchFamily="18" charset="0"/>
              </a:rPr>
              <a:t>			</a:t>
            </a:r>
            <a:r>
              <a:rPr lang="en-US" sz="2000" dirty="0">
                <a:latin typeface="SGkClassic" pitchFamily="2" charset="2"/>
                <a:cs typeface="Times New Roman" panose="02020603050405020304" pitchFamily="18" charset="0"/>
              </a:rPr>
              <a:t>a/</a:t>
            </a:r>
            <a:r>
              <a:rPr lang="en-US" sz="2000" dirty="0" err="1">
                <a:latin typeface="SGkClassic" pitchFamily="2" charset="2"/>
                <a:cs typeface="Times New Roman" panose="02020603050405020304" pitchFamily="18" charset="0"/>
              </a:rPr>
              <a:t>gioj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holy</a:t>
            </a:r>
            <a:endParaRPr lang="en-US" sz="2000" dirty="0">
              <a:latin typeface="Times New Roman" panose="02020603050405020304" pitchFamily="18" charset="0"/>
              <a:cs typeface="Times New Roman" panose="02020603050405020304" pitchFamily="18" charset="0"/>
            </a:endParaRPr>
          </a:p>
          <a:p>
            <a:pPr marL="0" indent="0">
              <a:buNone/>
            </a:pPr>
            <a:endParaRPr lang="en-US" sz="2800" dirty="0">
              <a:latin typeface="SGkClassic" pitchFamily="2" charset="2"/>
            </a:endParaRPr>
          </a:p>
        </p:txBody>
      </p:sp>
    </p:spTree>
    <p:extLst>
      <p:ext uri="{BB962C8B-B14F-4D97-AF65-F5344CB8AC3E}">
        <p14:creationId xmlns:p14="http://schemas.microsoft.com/office/powerpoint/2010/main" val="418245389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685800"/>
          </a:xfrm>
        </p:spPr>
        <p:txBody>
          <a:bodyPr>
            <a:normAutofit fontScale="90000"/>
          </a:bodyPr>
          <a:lstStyle/>
          <a:p>
            <a:r>
              <a:rPr lang="en-US" dirty="0"/>
              <a:t>The Most Common Substantives</a:t>
            </a:r>
          </a:p>
        </p:txBody>
      </p:sp>
      <p:sp>
        <p:nvSpPr>
          <p:cNvPr id="3" name="Content Placeholder 2"/>
          <p:cNvSpPr>
            <a:spLocks noGrp="1"/>
          </p:cNvSpPr>
          <p:nvPr>
            <p:ph idx="1"/>
          </p:nvPr>
        </p:nvSpPr>
        <p:spPr>
          <a:xfrm>
            <a:off x="0" y="609600"/>
            <a:ext cx="9144000" cy="6248400"/>
          </a:xfrm>
        </p:spPr>
        <p:txBody>
          <a:bodyPr>
            <a:normAutofit/>
          </a:bodyPr>
          <a:lstStyle/>
          <a:p>
            <a:pPr marL="0" indent="0">
              <a:buNone/>
            </a:pPr>
            <a:r>
              <a:rPr lang="en-US" sz="2000" dirty="0">
                <a:latin typeface="SGkClassic" pitchFamily="2" charset="2"/>
              </a:rPr>
              <a:t>o/</a:t>
            </a:r>
            <a:r>
              <a:rPr lang="en-US" sz="2000" dirty="0" err="1">
                <a:latin typeface="SGkClassic" pitchFamily="2" charset="2"/>
              </a:rPr>
              <a:t>noma</a:t>
            </a:r>
            <a:r>
              <a:rPr lang="en-US" sz="2000" dirty="0">
                <a:latin typeface="SGkClassic" pitchFamily="2" charset="2"/>
              </a:rPr>
              <a:t>		</a:t>
            </a:r>
            <a:r>
              <a:rPr lang="en-US" sz="2400" dirty="0">
                <a:latin typeface="Times New Roman" panose="02020603050405020304" pitchFamily="18" charset="0"/>
                <a:cs typeface="Times New Roman" panose="02020603050405020304" pitchFamily="18" charset="0"/>
              </a:rPr>
              <a:t>name</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basilei</a:t>
            </a:r>
            <a:r>
              <a:rPr lang="en-US" sz="2000" dirty="0">
                <a:latin typeface="SGkClassic" pitchFamily="2" charset="2"/>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kingdom</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cs typeface="Times New Roman" panose="02020603050405020304" pitchFamily="18" charset="0"/>
              </a:rPr>
              <a:t>anh</a:t>
            </a:r>
            <a:r>
              <a:rPr lang="en-US" sz="2000" dirty="0">
                <a:latin typeface="SGkClassic" pitchFamily="2" charset="2"/>
                <a:cs typeface="Times New Roman" panose="02020603050405020304" pitchFamily="18" charset="0"/>
              </a:rPr>
              <a:t>/r</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man</a:t>
            </a:r>
            <a:r>
              <a:rPr lang="en-US" sz="2000" dirty="0">
                <a:latin typeface="Times New Roman" panose="02020603050405020304" pitchFamily="18" charset="0"/>
                <a:cs typeface="Times New Roman" panose="02020603050405020304" pitchFamily="18" charset="0"/>
              </a:rPr>
              <a:t>			</a:t>
            </a:r>
            <a:r>
              <a:rPr lang="en-US" sz="2000" dirty="0">
                <a:latin typeface="SGkClassic" pitchFamily="2" charset="2"/>
                <a:cs typeface="Times New Roman" panose="02020603050405020304" pitchFamily="18" charset="0"/>
              </a:rPr>
              <a:t>e/</a:t>
            </a:r>
            <a:r>
              <a:rPr lang="en-US" sz="2000" dirty="0" err="1">
                <a:latin typeface="SGkClassic" pitchFamily="2" charset="2"/>
                <a:cs typeface="Times New Roman" panose="02020603050405020304" pitchFamily="18" charset="0"/>
              </a:rPr>
              <a:t>qnoj</a:t>
            </a:r>
            <a:r>
              <a:rPr lang="en-US" sz="2000" dirty="0">
                <a:latin typeface="SGkClassic" pitchFamily="2" charset="2"/>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nation</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Gentile</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gunh</a:t>
            </a:r>
            <a:r>
              <a:rPr lang="en-US" sz="2000" dirty="0">
                <a:latin typeface="SGkClassic" pitchFamily="2" charset="2"/>
              </a:rPr>
              <a:t>/		</a:t>
            </a:r>
            <a:r>
              <a:rPr lang="en-US" sz="2400" dirty="0">
                <a:latin typeface="Times New Roman" panose="02020603050405020304" pitchFamily="18" charset="0"/>
                <a:cs typeface="Times New Roman" panose="02020603050405020304" pitchFamily="18" charset="0"/>
              </a:rPr>
              <a:t>woman</a:t>
            </a:r>
            <a:r>
              <a:rPr lang="en-US" sz="2000" dirty="0">
                <a:latin typeface="Times New Roman" panose="02020603050405020304" pitchFamily="18" charset="0"/>
                <a:cs typeface="Times New Roman" panose="02020603050405020304" pitchFamily="18" charset="0"/>
              </a:rPr>
              <a:t>			</a:t>
            </a:r>
            <a:r>
              <a:rPr lang="en-US" sz="2000" dirty="0">
                <a:latin typeface="SGkClassic" pitchFamily="2" charset="2"/>
                <a:cs typeface="Times New Roman" panose="02020603050405020304" pitchFamily="18" charset="0"/>
              </a:rPr>
              <a:t>po/</a:t>
            </a:r>
            <a:r>
              <a:rPr lang="en-US" sz="2000" dirty="0" err="1">
                <a:latin typeface="SGkClassic" pitchFamily="2" charset="2"/>
                <a:cs typeface="Times New Roman" panose="02020603050405020304" pitchFamily="18" charset="0"/>
              </a:rPr>
              <a:t>lij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city</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Ioudi</a:t>
            </a:r>
            <a:r>
              <a:rPr lang="en-US" sz="2000" dirty="0">
                <a:latin typeface="SGkClassic" pitchFamily="2" charset="2"/>
              </a:rPr>
              <a:t>=</a:t>
            </a:r>
            <a:r>
              <a:rPr lang="en-US" sz="2000" dirty="0" err="1">
                <a:latin typeface="SGkClassic" pitchFamily="2" charset="2"/>
              </a:rPr>
              <a:t>oj</a:t>
            </a:r>
            <a:r>
              <a:rPr lang="en-US" sz="2000" dirty="0">
                <a:latin typeface="SGkClassic" pitchFamily="2" charset="2"/>
              </a:rPr>
              <a:t>	</a:t>
            </a:r>
            <a:r>
              <a:rPr lang="en-US" sz="2400" dirty="0">
                <a:latin typeface="Times New Roman" panose="02020603050405020304" pitchFamily="18" charset="0"/>
                <a:cs typeface="Times New Roman" panose="02020603050405020304" pitchFamily="18" charset="0"/>
              </a:rPr>
              <a:t>Jew</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kardi</a:t>
            </a:r>
            <a:r>
              <a:rPr lang="en-US" sz="2000" dirty="0">
                <a:latin typeface="SGkClassic" pitchFamily="2" charset="2"/>
                <a:cs typeface="Times New Roman" panose="02020603050405020304" pitchFamily="18" charset="0"/>
              </a:rPr>
              <a:t>/a		</a:t>
            </a:r>
            <a:r>
              <a:rPr lang="es-ES" sz="2400" dirty="0" err="1">
                <a:latin typeface="Times New Roman" panose="02020603050405020304" pitchFamily="18" charset="0"/>
                <a:cs typeface="Times New Roman" panose="02020603050405020304" pitchFamily="18" charset="0"/>
              </a:rPr>
              <a:t>heart</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SGkClassic" pitchFamily="2" charset="2"/>
              </a:rPr>
              <a:t>no/</a:t>
            </a:r>
            <a:r>
              <a:rPr lang="en-US" sz="2000" dirty="0" err="1">
                <a:latin typeface="SGkClassic" pitchFamily="2" charset="2"/>
              </a:rPr>
              <a:t>moj</a:t>
            </a:r>
            <a:r>
              <a:rPr lang="en-US" sz="2000" dirty="0">
                <a:latin typeface="SGkClassic" pitchFamily="2" charset="2"/>
              </a:rPr>
              <a:t>		</a:t>
            </a:r>
            <a:r>
              <a:rPr lang="en-US" sz="2400" dirty="0">
                <a:latin typeface="Times New Roman" panose="02020603050405020304" pitchFamily="18" charset="0"/>
                <a:cs typeface="Times New Roman" panose="02020603050405020304" pitchFamily="18" charset="0"/>
              </a:rPr>
              <a:t>name, person</a:t>
            </a:r>
            <a:r>
              <a:rPr lang="en-US" sz="2000" dirty="0">
                <a:latin typeface="Times New Roman" panose="02020603050405020304" pitchFamily="18" charset="0"/>
                <a:cs typeface="Times New Roman" panose="02020603050405020304" pitchFamily="18" charset="0"/>
              </a:rPr>
              <a:t>		</a:t>
            </a:r>
            <a:r>
              <a:rPr lang="en-US" sz="2000" dirty="0">
                <a:latin typeface="SGkClassic" pitchFamily="2" charset="2"/>
                <a:cs typeface="Times New Roman" panose="02020603050405020304" pitchFamily="18" charset="0"/>
              </a:rPr>
              <a:t>a/</a:t>
            </a:r>
            <a:r>
              <a:rPr lang="en-US" sz="2000" dirty="0" err="1">
                <a:latin typeface="SGkClassic" pitchFamily="2" charset="2"/>
                <a:cs typeface="Times New Roman" panose="02020603050405020304" pitchFamily="18" charset="0"/>
              </a:rPr>
              <a:t>lloj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other</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SGkClassic" pitchFamily="2" charset="2"/>
              </a:rPr>
              <a:t>ko/</a:t>
            </a:r>
            <a:r>
              <a:rPr lang="en-US" sz="2000" dirty="0" err="1">
                <a:latin typeface="SGkClassic" pitchFamily="2" charset="2"/>
              </a:rPr>
              <a:t>smoj</a:t>
            </a:r>
            <a:r>
              <a:rPr lang="en-US" sz="2000" dirty="0">
                <a:latin typeface="SGkClassic" pitchFamily="2" charset="2"/>
              </a:rPr>
              <a:t>	</a:t>
            </a:r>
            <a:r>
              <a:rPr lang="en-US" sz="2400" dirty="0">
                <a:latin typeface="Times New Roman" panose="02020603050405020304" pitchFamily="18" charset="0"/>
                <a:cs typeface="Times New Roman" panose="02020603050405020304" pitchFamily="18" charset="0"/>
              </a:rPr>
              <a:t>world</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prw</a:t>
            </a:r>
            <a:r>
              <a:rPr lang="en-US" sz="2000" dirty="0">
                <a:latin typeface="SGkClassic" pitchFamily="2" charset="2"/>
                <a:cs typeface="Times New Roman" panose="02020603050405020304" pitchFamily="18" charset="0"/>
              </a:rPr>
              <a:t>=</a:t>
            </a:r>
            <a:r>
              <a:rPr lang="en-US" sz="2000" dirty="0" err="1">
                <a:latin typeface="SGkClassic" pitchFamily="2" charset="2"/>
                <a:cs typeface="Times New Roman" panose="02020603050405020304" pitchFamily="18" charset="0"/>
              </a:rPr>
              <a:t>toj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first</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xei</a:t>
            </a:r>
            <a:r>
              <a:rPr lang="en-US" sz="2000" dirty="0">
                <a:latin typeface="SGkClassic" pitchFamily="2" charset="2"/>
              </a:rPr>
              <a:t>/r</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hand</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xa</a:t>
            </a:r>
            <a:r>
              <a:rPr lang="en-US" sz="2000" dirty="0">
                <a:latin typeface="SGkClassic" pitchFamily="2" charset="2"/>
                <a:cs typeface="Times New Roman" panose="02020603050405020304" pitchFamily="18" charset="0"/>
              </a:rPr>
              <a:t>/</a:t>
            </a:r>
            <a:r>
              <a:rPr lang="en-US" sz="2000" dirty="0" err="1">
                <a:latin typeface="SGkClassic" pitchFamily="2" charset="2"/>
                <a:cs typeface="Times New Roman" panose="02020603050405020304" pitchFamily="18" charset="0"/>
              </a:rPr>
              <a:t>rij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grace</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SGkClassic" pitchFamily="2" charset="2"/>
              </a:rPr>
              <a:t>a/</a:t>
            </a:r>
            <a:r>
              <a:rPr lang="en-US" sz="2000" dirty="0" err="1">
                <a:latin typeface="SGkClassic" pitchFamily="2" charset="2"/>
              </a:rPr>
              <a:t>ggaqoj</a:t>
            </a:r>
            <a:r>
              <a:rPr lang="en-US" sz="16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messenger, angel</a:t>
            </a:r>
            <a:r>
              <a:rPr lang="en-US" sz="2000" dirty="0">
                <a:latin typeface="Times New Roman" panose="02020603050405020304" pitchFamily="18" charset="0"/>
                <a:cs typeface="Times New Roman" panose="02020603050405020304" pitchFamily="18" charset="0"/>
              </a:rPr>
              <a:t>	</a:t>
            </a:r>
            <a:r>
              <a:rPr lang="en-US" sz="2000" dirty="0">
                <a:latin typeface="SGkClassic" pitchFamily="2" charset="2"/>
                <a:cs typeface="Times New Roman" panose="02020603050405020304" pitchFamily="18" charset="0"/>
              </a:rPr>
              <a:t>o/</a:t>
            </a:r>
            <a:r>
              <a:rPr lang="en-US" sz="2000" dirty="0" err="1">
                <a:latin typeface="SGkClassic" pitchFamily="2" charset="2"/>
                <a:cs typeface="Times New Roman" panose="02020603050405020304" pitchFamily="18" charset="0"/>
              </a:rPr>
              <a:t>stij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whoever</a:t>
            </a:r>
            <a:endParaRPr lang="en-US" sz="2000" dirty="0">
              <a:latin typeface="SGkClassic" pitchFamily="2" charset="2"/>
            </a:endParaRPr>
          </a:p>
          <a:p>
            <a:pPr marL="0" indent="0">
              <a:buNone/>
            </a:pPr>
            <a:r>
              <a:rPr lang="en-US" sz="2000" dirty="0">
                <a:latin typeface="SGkClassic" pitchFamily="2" charset="2"/>
              </a:rPr>
              <a:t>o/</a:t>
            </a:r>
            <a:r>
              <a:rPr lang="en-US" sz="2000" dirty="0" err="1">
                <a:latin typeface="SGkClassic" pitchFamily="2" charset="2"/>
              </a:rPr>
              <a:t>xloj</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crowd</a:t>
            </a:r>
            <a:r>
              <a:rPr lang="en-US" sz="2000" dirty="0">
                <a:latin typeface="Times New Roman" panose="02020603050405020304" pitchFamily="18" charset="0"/>
                <a:cs typeface="Times New Roman" panose="02020603050405020304" pitchFamily="18" charset="0"/>
              </a:rPr>
              <a:t>			</a:t>
            </a:r>
            <a:r>
              <a:rPr lang="en-US" sz="2000" dirty="0">
                <a:latin typeface="SGkClassic" pitchFamily="2" charset="2"/>
                <a:cs typeface="Times New Roman" panose="02020603050405020304" pitchFamily="18" charset="0"/>
              </a:rPr>
              <a:t>nu=n		</a:t>
            </a:r>
            <a:r>
              <a:rPr lang="en-US" sz="2400" dirty="0">
                <a:latin typeface="Times New Roman" panose="02020603050405020304" pitchFamily="18" charset="0"/>
                <a:cs typeface="Times New Roman" panose="02020603050405020304" pitchFamily="18" charset="0"/>
              </a:rPr>
              <a:t>now</a:t>
            </a:r>
            <a:endParaRPr lang="en-US" sz="2000" dirty="0">
              <a:latin typeface="SGkClassic" pitchFamily="2" charset="2"/>
            </a:endParaRPr>
          </a:p>
          <a:p>
            <a:pPr marL="0" indent="0">
              <a:buNone/>
            </a:pPr>
            <a:r>
              <a:rPr lang="en-US" sz="2000" dirty="0" err="1">
                <a:latin typeface="SGkClassic" pitchFamily="2" charset="2"/>
              </a:rPr>
              <a:t>amarti</a:t>
            </a:r>
            <a:r>
              <a:rPr lang="en-US" sz="2000" dirty="0">
                <a:latin typeface="SGkClassic" pitchFamily="2" charset="2"/>
              </a:rPr>
              <a:t>/a	</a:t>
            </a:r>
            <a:r>
              <a:rPr lang="en-US" sz="2400" dirty="0">
                <a:latin typeface="Times New Roman" panose="02020603050405020304" pitchFamily="18" charset="0"/>
                <a:cs typeface="Times New Roman" panose="02020603050405020304" pitchFamily="18" charset="0"/>
              </a:rPr>
              <a:t>sin</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sa</a:t>
            </a:r>
            <a:r>
              <a:rPr lang="en-US" sz="2000" dirty="0">
                <a:latin typeface="SGkClassic" pitchFamily="2" charset="2"/>
                <a:cs typeface="Times New Roman" panose="02020603050405020304" pitchFamily="18" charset="0"/>
              </a:rPr>
              <a:t>/</a:t>
            </a:r>
            <a:r>
              <a:rPr lang="en-US" sz="2000" dirty="0" err="1">
                <a:latin typeface="SGkClassic" pitchFamily="2" charset="2"/>
                <a:cs typeface="Times New Roman" panose="02020603050405020304" pitchFamily="18" charset="0"/>
              </a:rPr>
              <a:t>rc</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flesh</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SGkClassic" pitchFamily="2" charset="2"/>
                <a:cs typeface="Times New Roman" panose="02020603050405020304" pitchFamily="18" charset="0"/>
              </a:rPr>
              <a:t>e/</a:t>
            </a:r>
            <a:r>
              <a:rPr lang="en-US" sz="2000" dirty="0" err="1">
                <a:latin typeface="SGkClassic" pitchFamily="2" charset="2"/>
                <a:cs typeface="Times New Roman" panose="02020603050405020304" pitchFamily="18" charset="0"/>
              </a:rPr>
              <a:t>rgon</a:t>
            </a:r>
            <a:r>
              <a:rPr lang="en-US" sz="2000" dirty="0">
                <a:latin typeface="SGkClassic" pitchFamily="2" charset="2"/>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work, deed</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profh</a:t>
            </a:r>
            <a:r>
              <a:rPr lang="en-US" sz="2000" dirty="0">
                <a:latin typeface="SGkClassic" pitchFamily="2" charset="2"/>
                <a:cs typeface="Times New Roman" panose="02020603050405020304" pitchFamily="18" charset="0"/>
              </a:rPr>
              <a:t>/</a:t>
            </a:r>
            <a:r>
              <a:rPr lang="en-US" sz="2000" dirty="0" err="1">
                <a:latin typeface="SGkClassic" pitchFamily="2" charset="2"/>
                <a:cs typeface="Times New Roman" panose="02020603050405020304" pitchFamily="18" charset="0"/>
              </a:rPr>
              <a:t>thj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prophet</a:t>
            </a:r>
            <a:endParaRPr lang="en-US" sz="2000" dirty="0">
              <a:latin typeface="SGkClassic" pitchFamily="2" charset="2"/>
            </a:endParaRPr>
          </a:p>
          <a:p>
            <a:pPr marL="0" indent="0">
              <a:buNone/>
            </a:pPr>
            <a:r>
              <a:rPr lang="en-US" sz="2000" dirty="0">
                <a:latin typeface="SGkClassic" pitchFamily="2" charset="2"/>
                <a:cs typeface="Times New Roman" panose="02020603050405020304" pitchFamily="18" charset="0"/>
              </a:rPr>
              <a:t>do/ca		</a:t>
            </a:r>
            <a:r>
              <a:rPr lang="en-US" sz="2400" dirty="0">
                <a:latin typeface="Times New Roman" panose="02020603050405020304" pitchFamily="18" charset="0"/>
                <a:cs typeface="Times New Roman" panose="02020603050405020304" pitchFamily="18" charset="0"/>
              </a:rPr>
              <a:t>glory</a:t>
            </a:r>
            <a:r>
              <a:rPr lang="en-US" sz="2000" dirty="0">
                <a:latin typeface="Times New Roman" panose="02020603050405020304" pitchFamily="18" charset="0"/>
                <a:cs typeface="Times New Roman" panose="02020603050405020304" pitchFamily="18" charset="0"/>
              </a:rPr>
              <a:t>			</a:t>
            </a:r>
            <a:r>
              <a:rPr lang="en-US" sz="2000" dirty="0">
                <a:latin typeface="SGkClassic" pitchFamily="2" charset="2"/>
                <a:cs typeface="Times New Roman" panose="02020603050405020304" pitchFamily="18" charset="0"/>
              </a:rPr>
              <a:t>lao/j		</a:t>
            </a:r>
            <a:r>
              <a:rPr lang="en-US" sz="2400" dirty="0">
                <a:latin typeface="Times New Roman" panose="02020603050405020304" pitchFamily="18" charset="0"/>
                <a:cs typeface="Times New Roman" panose="02020603050405020304" pitchFamily="18" charset="0"/>
              </a:rPr>
              <a:t>people</a:t>
            </a:r>
            <a:endParaRPr lang="en-US" sz="2000" dirty="0">
              <a:latin typeface="Times New Roman" panose="02020603050405020304" pitchFamily="18" charset="0"/>
              <a:cs typeface="Times New Roman" panose="02020603050405020304" pitchFamily="18" charset="0"/>
            </a:endParaRPr>
          </a:p>
          <a:p>
            <a:pPr marL="0" indent="0">
              <a:buNone/>
            </a:pPr>
            <a:endParaRPr lang="en-US" sz="2800" dirty="0">
              <a:latin typeface="SGkClassic" pitchFamily="2" charset="2"/>
            </a:endParaRPr>
          </a:p>
        </p:txBody>
      </p:sp>
    </p:spTree>
    <p:extLst>
      <p:ext uri="{BB962C8B-B14F-4D97-AF65-F5344CB8AC3E}">
        <p14:creationId xmlns:p14="http://schemas.microsoft.com/office/powerpoint/2010/main" val="217109393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685800"/>
          </a:xfrm>
        </p:spPr>
        <p:txBody>
          <a:bodyPr>
            <a:normAutofit fontScale="90000"/>
          </a:bodyPr>
          <a:lstStyle/>
          <a:p>
            <a:r>
              <a:rPr lang="en-US" dirty="0"/>
              <a:t>The Most Common Substantives</a:t>
            </a:r>
          </a:p>
        </p:txBody>
      </p:sp>
      <p:sp>
        <p:nvSpPr>
          <p:cNvPr id="3" name="Content Placeholder 2"/>
          <p:cNvSpPr>
            <a:spLocks noGrp="1"/>
          </p:cNvSpPr>
          <p:nvPr>
            <p:ph idx="1"/>
          </p:nvPr>
        </p:nvSpPr>
        <p:spPr>
          <a:xfrm>
            <a:off x="0" y="609600"/>
            <a:ext cx="9144000" cy="6248400"/>
          </a:xfrm>
        </p:spPr>
        <p:txBody>
          <a:bodyPr>
            <a:normAutofit/>
          </a:bodyPr>
          <a:lstStyle/>
          <a:p>
            <a:pPr marL="0" indent="0">
              <a:buNone/>
            </a:pPr>
            <a:r>
              <a:rPr lang="en-US" sz="2000" dirty="0" err="1">
                <a:latin typeface="SGkClassic" pitchFamily="2" charset="2"/>
              </a:rPr>
              <a:t>sw</a:t>
            </a:r>
            <a:r>
              <a:rPr lang="en-US" sz="2000" dirty="0">
                <a:latin typeface="SGkClassic" pitchFamily="2" charset="2"/>
              </a:rPr>
              <a:t>=ma		</a:t>
            </a:r>
            <a:r>
              <a:rPr lang="en-US" sz="2400" dirty="0">
                <a:latin typeface="Times New Roman" panose="02020603050405020304" pitchFamily="18" charset="0"/>
                <a:cs typeface="Times New Roman" panose="02020603050405020304" pitchFamily="18" charset="0"/>
              </a:rPr>
              <a:t>body</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agaph</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love</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SGkClassic" pitchFamily="2" charset="2"/>
                <a:cs typeface="Times New Roman" panose="02020603050405020304" pitchFamily="18" charset="0"/>
              </a:rPr>
              <a:t>pa/</a:t>
            </a:r>
            <a:r>
              <a:rPr lang="en-US" sz="2000" dirty="0" err="1">
                <a:latin typeface="SGkClassic" pitchFamily="2" charset="2"/>
                <a:cs typeface="Times New Roman" panose="02020603050405020304" pitchFamily="18" charset="0"/>
              </a:rPr>
              <a:t>lin</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again</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basileu</a:t>
            </a:r>
            <a:r>
              <a:rPr lang="en-US" sz="2000" dirty="0">
                <a:latin typeface="SGkClassic" pitchFamily="2" charset="2"/>
                <a:cs typeface="Times New Roman" panose="02020603050405020304" pitchFamily="18" charset="0"/>
              </a:rPr>
              <a:t>/j	</a:t>
            </a:r>
            <a:r>
              <a:rPr lang="es-ES" sz="2400" dirty="0" err="1">
                <a:latin typeface="Times New Roman" panose="02020603050405020304" pitchFamily="18" charset="0"/>
                <a:cs typeface="Times New Roman" panose="02020603050405020304" pitchFamily="18" charset="0"/>
              </a:rPr>
              <a:t>king</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fwnh</a:t>
            </a:r>
            <a:r>
              <a:rPr lang="en-US" sz="2000" dirty="0">
                <a:latin typeface="SGkClassic" pitchFamily="2" charset="2"/>
              </a:rPr>
              <a:t>/		</a:t>
            </a:r>
            <a:r>
              <a:rPr lang="en-US" sz="2400" dirty="0">
                <a:latin typeface="Times New Roman" panose="02020603050405020304" pitchFamily="18" charset="0"/>
                <a:cs typeface="Times New Roman" panose="02020603050405020304" pitchFamily="18" charset="0"/>
              </a:rPr>
              <a:t>voice</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ekklhsi</a:t>
            </a:r>
            <a:r>
              <a:rPr lang="en-US" sz="2000" dirty="0">
                <a:latin typeface="SGkClassic" pitchFamily="2" charset="2"/>
                <a:cs typeface="Times New Roman" panose="02020603050405020304" pitchFamily="18" charset="0"/>
              </a:rPr>
              <a:t>/a</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church, assembly</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zwh</a:t>
            </a:r>
            <a:r>
              <a:rPr lang="en-US" sz="2000" dirty="0">
                <a:latin typeface="SGkClassic" pitchFamily="2" charset="2"/>
              </a:rPr>
              <a:t>/		</a:t>
            </a:r>
            <a:r>
              <a:rPr lang="es-ES" sz="2400" dirty="0" err="1">
                <a:latin typeface="Times New Roman" panose="02020603050405020304" pitchFamily="18" charset="0"/>
                <a:cs typeface="Times New Roman" panose="02020603050405020304" pitchFamily="18" charset="0"/>
              </a:rPr>
              <a:t>life</a:t>
            </a:r>
            <a:r>
              <a:rPr lang="es-ES"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i</a:t>
            </a:r>
            <a:r>
              <a:rPr lang="en-US" sz="2000" dirty="0">
                <a:latin typeface="SGkClassic" pitchFamily="2" charset="2"/>
                <a:cs typeface="Times New Roman" panose="02020603050405020304" pitchFamily="18" charset="0"/>
              </a:rPr>
              <a:t>/</a:t>
            </a:r>
            <a:r>
              <a:rPr lang="en-US" sz="2000" dirty="0" err="1">
                <a:latin typeface="SGkClassic" pitchFamily="2" charset="2"/>
                <a:cs typeface="Times New Roman" panose="02020603050405020304" pitchFamily="18" charset="0"/>
              </a:rPr>
              <a:t>dioj</a:t>
            </a:r>
            <a:r>
              <a:rPr lang="en-US" sz="2000" dirty="0">
                <a:latin typeface="SGkClassic" pitchFamily="2" charset="2"/>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one’s</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own</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Iwa</a:t>
            </a:r>
            <a:r>
              <a:rPr lang="en-US" sz="2000" dirty="0">
                <a:latin typeface="SGkClassic" pitchFamily="2" charset="2"/>
              </a:rPr>
              <a:t>/</a:t>
            </a:r>
            <a:r>
              <a:rPr lang="en-US" sz="2000" dirty="0" err="1">
                <a:latin typeface="SGkClassic" pitchFamily="2" charset="2"/>
              </a:rPr>
              <a:t>nnhj</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John</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mo</a:t>
            </a:r>
            <a:r>
              <a:rPr lang="en-US" sz="2000" dirty="0">
                <a:latin typeface="SGkClassic" pitchFamily="2" charset="2"/>
                <a:cs typeface="Times New Roman" panose="02020603050405020304" pitchFamily="18" charset="0"/>
              </a:rPr>
              <a:t>/</a:t>
            </a:r>
            <a:r>
              <a:rPr lang="en-US" sz="2000" dirty="0" err="1">
                <a:latin typeface="SGkClassic" pitchFamily="2" charset="2"/>
                <a:cs typeface="Times New Roman" panose="02020603050405020304" pitchFamily="18" charset="0"/>
              </a:rPr>
              <a:t>noj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only, alone</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amh</a:t>
            </a:r>
            <a:r>
              <a:rPr lang="en-US" sz="2000" dirty="0">
                <a:latin typeface="SGkClassic" pitchFamily="2" charset="2"/>
              </a:rPr>
              <a:t>/n		</a:t>
            </a:r>
            <a:r>
              <a:rPr lang="es-ES" sz="2400" dirty="0">
                <a:latin typeface="Times New Roman" panose="02020603050405020304" pitchFamily="18" charset="0"/>
                <a:cs typeface="Times New Roman" panose="02020603050405020304" pitchFamily="18" charset="0"/>
              </a:rPr>
              <a:t>Amén!</a:t>
            </a:r>
            <a:r>
              <a:rPr lang="en-US" sz="2000" dirty="0">
                <a:latin typeface="Times New Roman" panose="02020603050405020304" pitchFamily="18" charset="0"/>
                <a:cs typeface="Times New Roman" panose="02020603050405020304" pitchFamily="18" charset="0"/>
              </a:rPr>
              <a:t>			</a:t>
            </a:r>
            <a:r>
              <a:rPr lang="en-US" sz="2000" dirty="0">
                <a:latin typeface="SGkClassic" pitchFamily="2" charset="2"/>
                <a:cs typeface="Times New Roman" panose="02020603050405020304" pitchFamily="18" charset="0"/>
              </a:rPr>
              <a:t>oi=</a:t>
            </a:r>
            <a:r>
              <a:rPr lang="en-US" sz="2000" dirty="0" err="1">
                <a:latin typeface="SGkClassic" pitchFamily="2" charset="2"/>
                <a:cs typeface="Times New Roman" panose="02020603050405020304" pitchFamily="18" charset="0"/>
              </a:rPr>
              <a:t>koj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house</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nekro</a:t>
            </a:r>
            <a:r>
              <a:rPr lang="en-US" sz="2000" dirty="0">
                <a:latin typeface="SGkClassic" pitchFamily="2" charset="2"/>
              </a:rPr>
              <a:t>/j</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dead</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alh</a:t>
            </a:r>
            <a:r>
              <a:rPr lang="en-US" sz="2000" dirty="0">
                <a:latin typeface="SGkClassic" pitchFamily="2" charset="2"/>
                <a:cs typeface="Times New Roman" panose="02020603050405020304" pitchFamily="18" charset="0"/>
              </a:rPr>
              <a:t>/</a:t>
            </a:r>
            <a:r>
              <a:rPr lang="en-US" sz="2000" dirty="0" err="1">
                <a:latin typeface="SGkClassic" pitchFamily="2" charset="2"/>
                <a:cs typeface="Times New Roman" panose="02020603050405020304" pitchFamily="18" charset="0"/>
              </a:rPr>
              <a:t>qeia</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truth</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dou</a:t>
            </a:r>
            <a:r>
              <a:rPr lang="en-US" sz="2000" dirty="0">
                <a:latin typeface="SGkClassic" pitchFamily="2" charset="2"/>
              </a:rPr>
              <a:t>=</a:t>
            </a:r>
            <a:r>
              <a:rPr lang="en-US" sz="2000" dirty="0" err="1">
                <a:latin typeface="SGkClassic" pitchFamily="2" charset="2"/>
              </a:rPr>
              <a:t>loj</a:t>
            </a:r>
            <a:r>
              <a:rPr lang="en-US" sz="20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slave</a:t>
            </a:r>
            <a:r>
              <a:rPr lang="en-US" sz="2000" dirty="0">
                <a:latin typeface="Times New Roman" panose="02020603050405020304" pitchFamily="18" charset="0"/>
                <a:cs typeface="Times New Roman" panose="02020603050405020304" pitchFamily="18" charset="0"/>
              </a:rPr>
              <a:t>			</a:t>
            </a:r>
            <a:r>
              <a:rPr lang="en-US" sz="2000" dirty="0">
                <a:latin typeface="SGkClassic" pitchFamily="2" charset="2"/>
                <a:cs typeface="Times New Roman" panose="02020603050405020304" pitchFamily="18" charset="0"/>
              </a:rPr>
              <a:t>o/</a:t>
            </a:r>
            <a:r>
              <a:rPr lang="en-US" sz="2000" dirty="0" err="1">
                <a:latin typeface="SGkClassic" pitchFamily="2" charset="2"/>
                <a:cs typeface="Times New Roman" panose="02020603050405020304" pitchFamily="18" charset="0"/>
              </a:rPr>
              <a:t>loj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whole</a:t>
            </a:r>
            <a:endParaRPr lang="en-US" sz="2000" dirty="0">
              <a:latin typeface="SGkClassic" pitchFamily="2" charset="2"/>
            </a:endParaRPr>
          </a:p>
          <a:p>
            <a:pPr marL="0" indent="0">
              <a:buNone/>
            </a:pPr>
            <a:r>
              <a:rPr lang="en-US" sz="2000" dirty="0" err="1">
                <a:latin typeface="SGkClassic" pitchFamily="2" charset="2"/>
              </a:rPr>
              <a:t>aiw</a:t>
            </a:r>
            <a:r>
              <a:rPr lang="en-US" sz="2000" dirty="0">
                <a:latin typeface="SGkClassic" pitchFamily="2" charset="2"/>
              </a:rPr>
              <a:t>/n</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age, time span</a:t>
            </a:r>
            <a:r>
              <a:rPr lang="en-US" sz="2000" dirty="0">
                <a:latin typeface="Times New Roman" panose="02020603050405020304" pitchFamily="18" charset="0"/>
                <a:cs typeface="Times New Roman" panose="02020603050405020304" pitchFamily="18" charset="0"/>
              </a:rPr>
              <a:t>		</a:t>
            </a:r>
            <a:r>
              <a:rPr lang="en-US" sz="2000" dirty="0">
                <a:latin typeface="SGkClassic" pitchFamily="2" charset="2"/>
                <a:cs typeface="Times New Roman" panose="02020603050405020304" pitchFamily="18" charset="0"/>
              </a:rPr>
              <a:t>w/ra		</a:t>
            </a:r>
            <a:r>
              <a:rPr lang="en-US" sz="2400" dirty="0">
                <a:latin typeface="Times New Roman" panose="02020603050405020304" pitchFamily="18" charset="0"/>
                <a:cs typeface="Times New Roman" panose="02020603050405020304" pitchFamily="18" charset="0"/>
              </a:rPr>
              <a:t>hour</a:t>
            </a:r>
            <a:endParaRPr lang="en-US" sz="2000" dirty="0">
              <a:latin typeface="SGkClassic" pitchFamily="2" charset="2"/>
            </a:endParaRPr>
          </a:p>
          <a:p>
            <a:pPr marL="0" indent="0">
              <a:buNone/>
            </a:pPr>
            <a:r>
              <a:rPr lang="en-US" sz="2000" dirty="0" err="1">
                <a:latin typeface="SGkClassic" pitchFamily="2" charset="2"/>
              </a:rPr>
              <a:t>arxiereu</a:t>
            </a:r>
            <a:r>
              <a:rPr lang="en-US" sz="2000" dirty="0">
                <a:latin typeface="SGkClassic" pitchFamily="2" charset="2"/>
              </a:rPr>
              <a:t>/j	</a:t>
            </a:r>
            <a:r>
              <a:rPr lang="es-ES" sz="2400" dirty="0" err="1">
                <a:latin typeface="Times New Roman" panose="02020603050405020304" pitchFamily="18" charset="0"/>
                <a:cs typeface="Times New Roman" panose="02020603050405020304" pitchFamily="18" charset="0"/>
              </a:rPr>
              <a:t>high</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priest</a:t>
            </a:r>
            <a:r>
              <a:rPr lang="es-ES" sz="2000" dirty="0">
                <a:latin typeface="Times New Roman" panose="02020603050405020304" pitchFamily="18" charset="0"/>
                <a:cs typeface="Times New Roman" panose="02020603050405020304" pitchFamily="18" charset="0"/>
              </a:rPr>
              <a:t>		</a:t>
            </a:r>
            <a:r>
              <a:rPr lang="es-ES" sz="2000" dirty="0">
                <a:latin typeface="SGkClassic" pitchFamily="2" charset="2"/>
                <a:cs typeface="Times New Roman" panose="02020603050405020304" pitchFamily="18" charset="0"/>
              </a:rPr>
              <a:t>o/te		</a:t>
            </a:r>
            <a:r>
              <a:rPr lang="es-ES" sz="2400" dirty="0" err="1">
                <a:latin typeface="Times New Roman" panose="02020603050405020304" pitchFamily="18" charset="0"/>
                <a:cs typeface="Times New Roman" panose="02020603050405020304" pitchFamily="18" charset="0"/>
              </a:rPr>
              <a:t>when</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cs typeface="Times New Roman" panose="02020603050405020304" pitchFamily="18" charset="0"/>
              </a:rPr>
              <a:t>qa</a:t>
            </a:r>
            <a:r>
              <a:rPr lang="en-US" sz="2000" dirty="0">
                <a:latin typeface="SGkClassic" pitchFamily="2" charset="2"/>
                <a:cs typeface="Times New Roman" panose="02020603050405020304" pitchFamily="18" charset="0"/>
              </a:rPr>
              <a:t>/</a:t>
            </a:r>
            <a:r>
              <a:rPr lang="en-US" sz="2000" dirty="0" err="1">
                <a:latin typeface="SGkClassic" pitchFamily="2" charset="2"/>
                <a:cs typeface="Times New Roman" panose="02020603050405020304" pitchFamily="18" charset="0"/>
              </a:rPr>
              <a:t>natoj</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death</a:t>
            </a:r>
            <a:r>
              <a:rPr lang="en-US" sz="2000" dirty="0">
                <a:latin typeface="Times New Roman" panose="02020603050405020304" pitchFamily="18" charset="0"/>
                <a:cs typeface="Times New Roman" panose="02020603050405020304" pitchFamily="18" charset="0"/>
              </a:rPr>
              <a:t>			</a:t>
            </a:r>
            <a:r>
              <a:rPr lang="en-US" sz="2000" dirty="0" err="1">
                <a:latin typeface="SGkClassic" pitchFamily="2" charset="2"/>
                <a:cs typeface="Times New Roman" panose="02020603050405020304" pitchFamily="18" charset="0"/>
              </a:rPr>
              <a:t>ekei</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there</a:t>
            </a:r>
            <a:endParaRPr lang="en-US" sz="2000" dirty="0">
              <a:latin typeface="SGkClassic" pitchFamily="2" charset="2"/>
            </a:endParaRPr>
          </a:p>
          <a:p>
            <a:pPr marL="0" indent="0">
              <a:buNone/>
            </a:pPr>
            <a:r>
              <a:rPr lang="en-US" sz="2000" dirty="0">
                <a:latin typeface="SGkClassic" pitchFamily="2" charset="2"/>
                <a:cs typeface="Times New Roman" panose="02020603050405020304" pitchFamily="18" charset="0"/>
              </a:rPr>
              <a:t>du/</a:t>
            </a:r>
            <a:r>
              <a:rPr lang="en-US" sz="2000" dirty="0" err="1">
                <a:latin typeface="SGkClassic" pitchFamily="2" charset="2"/>
                <a:cs typeface="Times New Roman" panose="02020603050405020304" pitchFamily="18" charset="0"/>
              </a:rPr>
              <a:t>namij</a:t>
            </a:r>
            <a:r>
              <a:rPr lang="en-US" sz="2000" dirty="0">
                <a:latin typeface="SGkClassic" pitchFamily="2" charset="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power </a:t>
            </a:r>
            <a:r>
              <a:rPr lang="en-US" sz="2000" dirty="0">
                <a:latin typeface="Times New Roman" panose="02020603050405020304" pitchFamily="18" charset="0"/>
                <a:cs typeface="Times New Roman" panose="02020603050405020304" pitchFamily="18" charset="0"/>
              </a:rPr>
              <a:t>			</a:t>
            </a:r>
            <a:r>
              <a:rPr lang="en-US" sz="2000" dirty="0">
                <a:latin typeface="SGkClassic" pitchFamily="2" charset="2"/>
                <a:cs typeface="Times New Roman" panose="02020603050405020304" pitchFamily="18" charset="0"/>
              </a:rPr>
              <a:t>pw=j		</a:t>
            </a:r>
            <a:r>
              <a:rPr lang="en-US" sz="2400" dirty="0">
                <a:latin typeface="Times New Roman" panose="02020603050405020304" pitchFamily="18" charset="0"/>
                <a:cs typeface="Times New Roman" panose="02020603050405020304" pitchFamily="18" charset="0"/>
              </a:rPr>
              <a:t>how</a:t>
            </a: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SGkClassic" pitchFamily="2" charset="2"/>
            </a:endParaRPr>
          </a:p>
        </p:txBody>
      </p:sp>
    </p:spTree>
    <p:extLst>
      <p:ext uri="{BB962C8B-B14F-4D97-AF65-F5344CB8AC3E}">
        <p14:creationId xmlns:p14="http://schemas.microsoft.com/office/powerpoint/2010/main" val="102397567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685800"/>
          </a:xfrm>
        </p:spPr>
        <p:txBody>
          <a:bodyPr>
            <a:normAutofit fontScale="90000"/>
          </a:bodyPr>
          <a:lstStyle/>
          <a:p>
            <a:r>
              <a:rPr lang="en-US" dirty="0"/>
              <a:t>The Most Common Substantives</a:t>
            </a:r>
          </a:p>
        </p:txBody>
      </p:sp>
      <p:sp>
        <p:nvSpPr>
          <p:cNvPr id="3" name="Content Placeholder 2"/>
          <p:cNvSpPr>
            <a:spLocks noGrp="1"/>
          </p:cNvSpPr>
          <p:nvPr>
            <p:ph idx="1"/>
          </p:nvPr>
        </p:nvSpPr>
        <p:spPr>
          <a:xfrm>
            <a:off x="76200" y="635000"/>
            <a:ext cx="9144000" cy="6248400"/>
          </a:xfrm>
        </p:spPr>
        <p:txBody>
          <a:bodyPr>
            <a:normAutofit/>
          </a:bodyPr>
          <a:lstStyle/>
          <a:p>
            <a:pPr marL="0" indent="0">
              <a:buNone/>
            </a:pPr>
            <a:r>
              <a:rPr lang="en-US" sz="2000" dirty="0" err="1">
                <a:latin typeface="SGkClassic" pitchFamily="2" charset="2"/>
              </a:rPr>
              <a:t>yuxh</a:t>
            </a:r>
            <a:r>
              <a:rPr lang="en-US" sz="2000" dirty="0">
                <a:latin typeface="SGkClassic" pitchFamily="2" charset="2"/>
              </a:rPr>
              <a:t>/		</a:t>
            </a:r>
            <a:r>
              <a:rPr lang="en-US" sz="2400" dirty="0">
                <a:latin typeface="Times New Roman" panose="02020603050405020304" pitchFamily="18" charset="0"/>
                <a:cs typeface="Times New Roman" panose="02020603050405020304" pitchFamily="18" charset="0"/>
              </a:rPr>
              <a:t>soul</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cs typeface="Times New Roman" panose="02020603050405020304" pitchFamily="18" charset="0"/>
              </a:rPr>
              <a:t>agaqo</a:t>
            </a:r>
            <a:r>
              <a:rPr lang="en-US" sz="2000" dirty="0">
                <a:latin typeface="SGkClassic" pitchFamily="2" charset="2"/>
                <a:cs typeface="Times New Roman" panose="02020603050405020304" pitchFamily="18" charset="0"/>
              </a:rPr>
              <a:t>/j		</a:t>
            </a:r>
            <a:r>
              <a:rPr lang="en-US" sz="2400" dirty="0">
                <a:latin typeface="Times New Roman" panose="02020603050405020304" pitchFamily="18" charset="0"/>
                <a:cs typeface="Times New Roman" panose="02020603050405020304" pitchFamily="18" charset="0"/>
              </a:rPr>
              <a:t>good</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cs typeface="Times New Roman" panose="02020603050405020304" pitchFamily="18" charset="0"/>
              </a:rPr>
              <a:t>ecousi</a:t>
            </a:r>
            <a:r>
              <a:rPr lang="en-US" sz="2000" dirty="0">
                <a:latin typeface="SGkClassic" pitchFamily="2" charset="2"/>
                <a:cs typeface="Times New Roman" panose="02020603050405020304" pitchFamily="18" charset="0"/>
              </a:rPr>
              <a:t>/a</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authority</a:t>
            </a:r>
            <a:endParaRPr lang="en-US" sz="2000" dirty="0">
              <a:latin typeface="SGkClassic" pitchFamily="2" charset="2"/>
              <a:cs typeface="Times New Roman" panose="02020603050405020304" pitchFamily="18" charset="0"/>
            </a:endParaRPr>
          </a:p>
          <a:p>
            <a:pPr marL="0" indent="0">
              <a:buNone/>
            </a:pPr>
            <a:r>
              <a:rPr lang="en-US" sz="2000" dirty="0" err="1">
                <a:latin typeface="SGkClassic" pitchFamily="2" charset="2"/>
              </a:rPr>
              <a:t>odo</a:t>
            </a:r>
            <a:r>
              <a:rPr lang="en-US" sz="2000" dirty="0">
                <a:latin typeface="SGkClassic" pitchFamily="2" charset="2"/>
              </a:rPr>
              <a:t>/j		</a:t>
            </a:r>
            <a:r>
              <a:rPr lang="es-ES" sz="2400" dirty="0" err="1">
                <a:latin typeface="Times New Roman" panose="02020603050405020304" pitchFamily="18" charset="0"/>
                <a:cs typeface="Times New Roman" panose="02020603050405020304" pitchFamily="18" charset="0"/>
              </a:rPr>
              <a:t>way</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path</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allh</a:t>
            </a:r>
            <a:r>
              <a:rPr lang="en-US" sz="2000" dirty="0">
                <a:latin typeface="SGkClassic" pitchFamily="2" charset="2"/>
              </a:rPr>
              <a:t>/</a:t>
            </a:r>
            <a:r>
              <a:rPr lang="en-US" sz="2000" dirty="0" err="1">
                <a:latin typeface="SGkClassic" pitchFamily="2" charset="2"/>
              </a:rPr>
              <a:t>lwn</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another</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err="1">
                <a:latin typeface="SGkClassic" pitchFamily="2" charset="2"/>
              </a:rPr>
              <a:t>kalo</a:t>
            </a:r>
            <a:r>
              <a:rPr lang="en-US" sz="2000" dirty="0">
                <a:latin typeface="SGkClassic" pitchFamily="2" charset="2"/>
              </a:rPr>
              <a:t>/j		</a:t>
            </a:r>
            <a:r>
              <a:rPr lang="es-ES" sz="2400" dirty="0" err="1">
                <a:latin typeface="Times New Roman" panose="02020603050405020304" pitchFamily="18" charset="0"/>
                <a:cs typeface="Times New Roman" panose="02020603050405020304" pitchFamily="18" charset="0"/>
              </a:rPr>
              <a:t>good</a:t>
            </a:r>
            <a:endParaRPr lang="en-US" sz="2000" dirty="0">
              <a:latin typeface="SGkClassic" pitchFamily="2" charset="2"/>
            </a:endParaRPr>
          </a:p>
          <a:p>
            <a:pPr marL="0" indent="0">
              <a:buNone/>
            </a:pPr>
            <a:r>
              <a:rPr lang="en-US" sz="2000" dirty="0" err="1">
                <a:latin typeface="SGkClassic" pitchFamily="2" charset="2"/>
              </a:rPr>
              <a:t>ofqalmo</a:t>
            </a:r>
            <a:r>
              <a:rPr lang="en-US" sz="2000" dirty="0">
                <a:latin typeface="SGkClassic" pitchFamily="2" charset="2"/>
              </a:rPr>
              <a:t>/j</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eye</a:t>
            </a:r>
          </a:p>
          <a:p>
            <a:pPr marL="0" indent="0">
              <a:buNone/>
            </a:pPr>
            <a:endParaRPr lang="en-US" sz="2000" dirty="0">
              <a:latin typeface="SGkClassic" pitchFamily="2" charset="2"/>
            </a:endParaRPr>
          </a:p>
        </p:txBody>
      </p:sp>
    </p:spTree>
    <p:extLst>
      <p:ext uri="{BB962C8B-B14F-4D97-AF65-F5344CB8AC3E}">
        <p14:creationId xmlns:p14="http://schemas.microsoft.com/office/powerpoint/2010/main" val="360489135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a:t>Types of Cases</a:t>
            </a:r>
          </a:p>
        </p:txBody>
      </p:sp>
      <p:sp>
        <p:nvSpPr>
          <p:cNvPr id="3" name="Content Placeholder 2"/>
          <p:cNvSpPr>
            <a:spLocks noGrp="1"/>
          </p:cNvSpPr>
          <p:nvPr>
            <p:ph idx="1"/>
          </p:nvPr>
        </p:nvSpPr>
        <p:spPr>
          <a:xfrm>
            <a:off x="457200" y="990600"/>
            <a:ext cx="8229600" cy="5791200"/>
          </a:xfrm>
        </p:spPr>
        <p:txBody>
          <a:bodyPr/>
          <a:lstStyle/>
          <a:p>
            <a:pPr marL="0" indent="0">
              <a:buNone/>
            </a:pPr>
            <a:r>
              <a:rPr lang="en-US" u="sng" dirty="0"/>
              <a:t>The Nominative Case</a:t>
            </a:r>
          </a:p>
          <a:p>
            <a:pPr marL="0" indent="0">
              <a:buNone/>
            </a:pPr>
            <a:r>
              <a:rPr lang="en-US" dirty="0"/>
              <a:t>	subject</a:t>
            </a:r>
          </a:p>
          <a:p>
            <a:pPr marL="0" indent="0">
              <a:buNone/>
            </a:pPr>
            <a:r>
              <a:rPr lang="en-US" dirty="0"/>
              <a:t>	predicate</a:t>
            </a:r>
          </a:p>
          <a:p>
            <a:pPr marL="0" indent="0">
              <a:buNone/>
            </a:pPr>
            <a:r>
              <a:rPr lang="en-US" dirty="0"/>
              <a:t>	of appellation</a:t>
            </a:r>
          </a:p>
          <a:p>
            <a:pPr marL="0" indent="0">
              <a:buNone/>
            </a:pPr>
            <a:r>
              <a:rPr lang="en-US" dirty="0"/>
              <a:t>	independent</a:t>
            </a:r>
          </a:p>
          <a:p>
            <a:pPr marL="0" indent="0">
              <a:buNone/>
            </a:pPr>
            <a:r>
              <a:rPr lang="en-US" dirty="0"/>
              <a:t>	apposition</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739247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a:t>Types of Cases</a:t>
            </a:r>
          </a:p>
        </p:txBody>
      </p:sp>
      <p:sp>
        <p:nvSpPr>
          <p:cNvPr id="3" name="Content Placeholder 2"/>
          <p:cNvSpPr>
            <a:spLocks noGrp="1"/>
          </p:cNvSpPr>
          <p:nvPr>
            <p:ph idx="1"/>
          </p:nvPr>
        </p:nvSpPr>
        <p:spPr>
          <a:xfrm>
            <a:off x="533400" y="990600"/>
            <a:ext cx="8229600" cy="5791200"/>
          </a:xfrm>
        </p:spPr>
        <p:txBody>
          <a:bodyPr>
            <a:normAutofit fontScale="25000" lnSpcReduction="20000"/>
          </a:bodyPr>
          <a:lstStyle/>
          <a:p>
            <a:pPr marL="0" indent="0">
              <a:buNone/>
            </a:pPr>
            <a:r>
              <a:rPr lang="en-US" sz="8000" dirty="0">
                <a:latin typeface="Times New Roman" panose="02020603050405020304" pitchFamily="18" charset="0"/>
                <a:cs typeface="Times New Roman" panose="02020603050405020304" pitchFamily="18" charset="0"/>
              </a:rPr>
              <a:t> </a:t>
            </a:r>
            <a:r>
              <a:rPr lang="en-US" sz="8000" u="sng" dirty="0">
                <a:latin typeface="Times New Roman" panose="02020603050405020304" pitchFamily="18" charset="0"/>
                <a:cs typeface="Times New Roman" panose="02020603050405020304" pitchFamily="18" charset="0"/>
              </a:rPr>
              <a:t>The Genitive Case</a:t>
            </a:r>
          </a:p>
          <a:p>
            <a:pPr marL="0" indent="0">
              <a:buNone/>
            </a:pPr>
            <a:r>
              <a:rPr lang="en-US" sz="8000" dirty="0">
                <a:latin typeface="Times New Roman" panose="02020603050405020304" pitchFamily="18" charset="0"/>
                <a:cs typeface="Times New Roman" panose="02020603050405020304" pitchFamily="18" charset="0"/>
              </a:rPr>
              <a:t>	of description/identification</a:t>
            </a:r>
          </a:p>
          <a:p>
            <a:pPr marL="0" indent="0">
              <a:buNone/>
            </a:pPr>
            <a:r>
              <a:rPr lang="en-US" sz="8000" dirty="0">
                <a:latin typeface="Times New Roman" panose="02020603050405020304" pitchFamily="18" charset="0"/>
                <a:cs typeface="Times New Roman" panose="02020603050405020304" pitchFamily="18" charset="0"/>
              </a:rPr>
              <a:t>	of possession</a:t>
            </a:r>
          </a:p>
          <a:p>
            <a:pPr marL="0" indent="0">
              <a:buNone/>
            </a:pPr>
            <a:r>
              <a:rPr lang="en-US" sz="8000" dirty="0">
                <a:latin typeface="Times New Roman" panose="02020603050405020304" pitchFamily="18" charset="0"/>
                <a:cs typeface="Times New Roman" panose="02020603050405020304" pitchFamily="18" charset="0"/>
              </a:rPr>
              <a:t>	of relationship</a:t>
            </a:r>
          </a:p>
          <a:p>
            <a:pPr marL="0" indent="0">
              <a:buNone/>
            </a:pPr>
            <a:r>
              <a:rPr lang="en-US" sz="8000" dirty="0">
                <a:latin typeface="Times New Roman" panose="02020603050405020304" pitchFamily="18" charset="0"/>
                <a:cs typeface="Times New Roman" panose="02020603050405020304" pitchFamily="18" charset="0"/>
              </a:rPr>
              <a:t>Adverbial genitive</a:t>
            </a:r>
          </a:p>
          <a:p>
            <a:pPr marL="0" indent="0">
              <a:buNone/>
            </a:pPr>
            <a:r>
              <a:rPr lang="en-US" sz="8000" dirty="0">
                <a:latin typeface="Times New Roman" panose="02020603050405020304" pitchFamily="18" charset="0"/>
                <a:cs typeface="Times New Roman" panose="02020603050405020304" pitchFamily="18" charset="0"/>
              </a:rPr>
              <a:t>	of time</a:t>
            </a:r>
          </a:p>
          <a:p>
            <a:pPr marL="0" indent="0">
              <a:buNone/>
            </a:pPr>
            <a:r>
              <a:rPr lang="en-US" sz="8000" dirty="0">
                <a:latin typeface="Times New Roman" panose="02020603050405020304" pitchFamily="18" charset="0"/>
                <a:cs typeface="Times New Roman" panose="02020603050405020304" pitchFamily="18" charset="0"/>
              </a:rPr>
              <a:t>	 of measure</a:t>
            </a:r>
          </a:p>
          <a:p>
            <a:pPr marL="0" indent="0">
              <a:buNone/>
            </a:pPr>
            <a:r>
              <a:rPr lang="en-US" sz="8000" dirty="0">
                <a:latin typeface="Times New Roman" panose="02020603050405020304" pitchFamily="18" charset="0"/>
                <a:cs typeface="Times New Roman" panose="02020603050405020304" pitchFamily="18" charset="0"/>
              </a:rPr>
              <a:t>	 of place</a:t>
            </a:r>
          </a:p>
          <a:p>
            <a:pPr marL="0" indent="0">
              <a:buNone/>
            </a:pPr>
            <a:r>
              <a:rPr lang="en-US" sz="8000" dirty="0">
                <a:latin typeface="Times New Roman" panose="02020603050405020304" pitchFamily="18" charset="0"/>
                <a:cs typeface="Times New Roman" panose="02020603050405020304" pitchFamily="18" charset="0"/>
              </a:rPr>
              <a:t>	 of reference</a:t>
            </a:r>
          </a:p>
          <a:p>
            <a:pPr marL="0" indent="0">
              <a:buNone/>
            </a:pPr>
            <a:r>
              <a:rPr lang="en-US" sz="8000" dirty="0">
                <a:latin typeface="Times New Roman" panose="02020603050405020304" pitchFamily="18" charset="0"/>
                <a:cs typeface="Times New Roman" panose="02020603050405020304" pitchFamily="18" charset="0"/>
              </a:rPr>
              <a:t>Subjective genitive</a:t>
            </a:r>
          </a:p>
          <a:p>
            <a:pPr marL="0" indent="0">
              <a:buNone/>
            </a:pPr>
            <a:r>
              <a:rPr lang="en-US" sz="8000" dirty="0">
                <a:latin typeface="Times New Roman" panose="02020603050405020304" pitchFamily="18" charset="0"/>
                <a:cs typeface="Times New Roman" panose="02020603050405020304" pitchFamily="18" charset="0"/>
              </a:rPr>
              <a:t>Objective genitive</a:t>
            </a:r>
          </a:p>
          <a:p>
            <a:pPr marL="0" indent="0">
              <a:buNone/>
            </a:pPr>
            <a:r>
              <a:rPr lang="en-US" sz="8000" dirty="0">
                <a:latin typeface="Times New Roman" panose="02020603050405020304" pitchFamily="18" charset="0"/>
                <a:cs typeface="Times New Roman" panose="02020603050405020304" pitchFamily="18" charset="0"/>
              </a:rPr>
              <a:t>	of apposition</a:t>
            </a:r>
          </a:p>
          <a:p>
            <a:pPr marL="0" indent="0">
              <a:buNone/>
            </a:pPr>
            <a:r>
              <a:rPr lang="en-US" sz="8000" dirty="0">
                <a:latin typeface="Times New Roman" panose="02020603050405020304" pitchFamily="18" charset="0"/>
                <a:cs typeface="Times New Roman" panose="02020603050405020304" pitchFamily="18" charset="0"/>
              </a:rPr>
              <a:t>Genitive Absolute</a:t>
            </a:r>
          </a:p>
          <a:p>
            <a:pPr marL="0" indent="0">
              <a:buNone/>
            </a:pPr>
            <a:r>
              <a:rPr lang="en-US" sz="8000" dirty="0">
                <a:latin typeface="Times New Roman" panose="02020603050405020304" pitchFamily="18" charset="0"/>
                <a:cs typeface="Times New Roman" panose="02020603050405020304" pitchFamily="18" charset="0"/>
              </a:rPr>
              <a:t>	 of advantage</a:t>
            </a:r>
          </a:p>
          <a:p>
            <a:pPr marL="0" indent="0">
              <a:buNone/>
            </a:pPr>
            <a:r>
              <a:rPr lang="en-US" sz="8000" dirty="0">
                <a:latin typeface="Times New Roman" panose="02020603050405020304" pitchFamily="18" charset="0"/>
                <a:cs typeface="Times New Roman" panose="02020603050405020304" pitchFamily="18" charset="0"/>
              </a:rPr>
              <a:t>	 of association</a:t>
            </a:r>
          </a:p>
          <a:p>
            <a:pPr marL="0" indent="0">
              <a:buNone/>
            </a:pPr>
            <a:r>
              <a:rPr lang="en-US" sz="8000" dirty="0">
                <a:latin typeface="Times New Roman" panose="02020603050405020304" pitchFamily="18" charset="0"/>
                <a:cs typeface="Times New Roman" panose="02020603050405020304" pitchFamily="18" charset="0"/>
              </a:rPr>
              <a:t>	 of attendant circumstances</a:t>
            </a:r>
          </a:p>
          <a:p>
            <a:pPr marL="0" indent="0">
              <a:buNone/>
            </a:pPr>
            <a:r>
              <a:rPr lang="en-US" sz="8000" dirty="0">
                <a:latin typeface="Times New Roman" panose="02020603050405020304" pitchFamily="18" charset="0"/>
                <a:cs typeface="Times New Roman" panose="02020603050405020304" pitchFamily="18" charset="0"/>
              </a:rPr>
              <a:t>	 of oaths</a:t>
            </a:r>
          </a:p>
          <a:p>
            <a:pPr marL="0" indent="0">
              <a:buNone/>
            </a:pPr>
            <a:endParaRPr lang="en-US" sz="8000" dirty="0">
              <a:latin typeface="Times New Roman" panose="02020603050405020304" pitchFamily="18" charset="0"/>
              <a:cs typeface="Times New Roman" panose="02020603050405020304" pitchFamily="18" charset="0"/>
            </a:endParaRPr>
          </a:p>
          <a:p>
            <a:pPr marL="0" indent="0">
              <a:buNone/>
            </a:pPr>
            <a:r>
              <a:rPr lang="en-US" sz="8000" dirty="0">
                <a:latin typeface="Times New Roman" panose="02020603050405020304" pitchFamily="18" charset="0"/>
                <a:cs typeface="Times New Roman" panose="02020603050405020304" pitchFamily="18" charset="0"/>
              </a:rPr>
              <a:t>	</a:t>
            </a:r>
          </a:p>
          <a:p>
            <a:pPr marL="0" indent="0">
              <a:buNone/>
            </a:pPr>
            <a:r>
              <a:rPr lang="en-US" dirty="0"/>
              <a:t>	</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005861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a:t>Types of Cases</a:t>
            </a:r>
          </a:p>
        </p:txBody>
      </p:sp>
      <p:sp>
        <p:nvSpPr>
          <p:cNvPr id="3" name="Content Placeholder 2"/>
          <p:cNvSpPr>
            <a:spLocks noGrp="1"/>
          </p:cNvSpPr>
          <p:nvPr>
            <p:ph idx="1"/>
          </p:nvPr>
        </p:nvSpPr>
        <p:spPr>
          <a:xfrm>
            <a:off x="533400" y="990600"/>
            <a:ext cx="8229600" cy="5791200"/>
          </a:xfrm>
        </p:spPr>
        <p:txBody>
          <a:bodyPr>
            <a:normAutofit fontScale="92500" lnSpcReduction="10000"/>
          </a:bodyPr>
          <a:lstStyle/>
          <a:p>
            <a:pPr marL="0" indent="0">
              <a:buNone/>
            </a:pPr>
            <a:r>
              <a:rPr lang="en-US" sz="2800" u="sng" dirty="0">
                <a:latin typeface="Times New Roman" panose="02020603050405020304" pitchFamily="18" charset="0"/>
                <a:cs typeface="Times New Roman" panose="02020603050405020304" pitchFamily="18" charset="0"/>
              </a:rPr>
              <a:t>The Ablative Case</a:t>
            </a:r>
          </a:p>
          <a:p>
            <a:pPr marL="0" indent="0">
              <a:buNone/>
            </a:pPr>
            <a:r>
              <a:rPr lang="en-US" sz="2800" dirty="0">
                <a:latin typeface="Times New Roman" panose="02020603050405020304" pitchFamily="18" charset="0"/>
                <a:cs typeface="Times New Roman" panose="02020603050405020304" pitchFamily="18" charset="0"/>
              </a:rPr>
              <a:t>	of separation</a:t>
            </a:r>
          </a:p>
          <a:p>
            <a:pPr marL="0" indent="0">
              <a:buNone/>
            </a:pPr>
            <a:r>
              <a:rPr lang="en-US" sz="2800" dirty="0">
                <a:latin typeface="Times New Roman" panose="02020603050405020304" pitchFamily="18" charset="0"/>
                <a:cs typeface="Times New Roman" panose="02020603050405020304" pitchFamily="18" charset="0"/>
              </a:rPr>
              <a:t>	of source</a:t>
            </a:r>
          </a:p>
          <a:p>
            <a:pPr marL="0" indent="0">
              <a:buNone/>
            </a:pPr>
            <a:r>
              <a:rPr lang="en-US" sz="2800" dirty="0">
                <a:latin typeface="Times New Roman" panose="02020603050405020304" pitchFamily="18" charset="0"/>
                <a:cs typeface="Times New Roman" panose="02020603050405020304" pitchFamily="18" charset="0"/>
              </a:rPr>
              <a:t>	of agency</a:t>
            </a:r>
          </a:p>
          <a:p>
            <a:pPr marL="0" indent="0">
              <a:buNone/>
            </a:pPr>
            <a:r>
              <a:rPr lang="en-US" sz="2800" dirty="0">
                <a:latin typeface="Times New Roman" panose="02020603050405020304" pitchFamily="18" charset="0"/>
                <a:cs typeface="Times New Roman" panose="02020603050405020304" pitchFamily="18" charset="0"/>
              </a:rPr>
              <a:t>	of means</a:t>
            </a:r>
          </a:p>
          <a:p>
            <a:pPr marL="0" indent="0">
              <a:buNone/>
            </a:pPr>
            <a:r>
              <a:rPr lang="en-US" sz="2800" dirty="0">
                <a:latin typeface="Times New Roman" panose="02020603050405020304" pitchFamily="18" charset="0"/>
                <a:cs typeface="Times New Roman" panose="02020603050405020304" pitchFamily="18" charset="0"/>
              </a:rPr>
              <a:t>	of comparison</a:t>
            </a:r>
          </a:p>
          <a:p>
            <a:pPr marL="0" indent="0">
              <a:buNone/>
            </a:pPr>
            <a:r>
              <a:rPr lang="en-US" sz="2800" dirty="0">
                <a:latin typeface="Times New Roman" panose="02020603050405020304" pitchFamily="18" charset="0"/>
                <a:cs typeface="Times New Roman" panose="02020603050405020304" pitchFamily="18" charset="0"/>
              </a:rPr>
              <a:t>	of cause</a:t>
            </a:r>
          </a:p>
          <a:p>
            <a:pPr marL="0" indent="0">
              <a:buNone/>
            </a:pPr>
            <a:r>
              <a:rPr lang="en-US" sz="2800" dirty="0">
                <a:latin typeface="Times New Roman" panose="02020603050405020304" pitchFamily="18" charset="0"/>
                <a:cs typeface="Times New Roman" panose="02020603050405020304" pitchFamily="18" charset="0"/>
              </a:rPr>
              <a:t>	of rank</a:t>
            </a:r>
          </a:p>
          <a:p>
            <a:pPr marL="0" indent="0">
              <a:buNone/>
            </a:pPr>
            <a:r>
              <a:rPr lang="en-US" sz="2800" dirty="0">
                <a:latin typeface="Times New Roman" panose="02020603050405020304" pitchFamily="18" charset="0"/>
                <a:cs typeface="Times New Roman" panose="02020603050405020304" pitchFamily="18" charset="0"/>
              </a:rPr>
              <a:t>	of opposition</a:t>
            </a:r>
          </a:p>
          <a:p>
            <a:pPr marL="0" indent="0">
              <a:buNone/>
            </a:pPr>
            <a:r>
              <a:rPr lang="en-US" sz="2800" dirty="0">
                <a:latin typeface="Times New Roman" panose="02020603050405020304" pitchFamily="18" charset="0"/>
                <a:cs typeface="Times New Roman" panose="02020603050405020304" pitchFamily="18" charset="0"/>
              </a:rPr>
              <a:t>	of purpose</a:t>
            </a:r>
          </a:p>
          <a:p>
            <a:pPr marL="0" indent="0">
              <a:buNone/>
            </a:pPr>
            <a:r>
              <a:rPr lang="en-US" sz="2800" dirty="0">
                <a:latin typeface="Times New Roman" panose="02020603050405020304" pitchFamily="18" charset="0"/>
                <a:cs typeface="Times New Roman" panose="02020603050405020304" pitchFamily="18" charset="0"/>
              </a:rPr>
              <a:t>	of exchange</a:t>
            </a:r>
          </a:p>
          <a:p>
            <a:pPr marL="0" indent="0">
              <a:buNone/>
            </a:pPr>
            <a:r>
              <a:rPr lang="en-US" sz="2800" dirty="0">
                <a:latin typeface="Times New Roman" panose="02020603050405020304" pitchFamily="18" charset="0"/>
                <a:cs typeface="Times New Roman" panose="02020603050405020304" pitchFamily="18" charset="0"/>
              </a:rPr>
              <a:t>	of the whole</a:t>
            </a:r>
            <a:endParaRPr lang="en-US" sz="2400" dirty="0">
              <a:latin typeface="Times New Roman" panose="02020603050405020304" pitchFamily="18" charset="0"/>
              <a:cs typeface="Times New Roman" panose="02020603050405020304" pitchFamily="18" charset="0"/>
            </a:endParaRPr>
          </a:p>
          <a:p>
            <a:pPr marL="0" indent="0">
              <a:buNone/>
            </a:pPr>
            <a:r>
              <a:rPr lang="en-US" dirty="0"/>
              <a:t>	</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1648060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a:t>Types of Cases</a:t>
            </a:r>
          </a:p>
        </p:txBody>
      </p:sp>
      <p:sp>
        <p:nvSpPr>
          <p:cNvPr id="3" name="Content Placeholder 2"/>
          <p:cNvSpPr>
            <a:spLocks noGrp="1"/>
          </p:cNvSpPr>
          <p:nvPr>
            <p:ph idx="1"/>
          </p:nvPr>
        </p:nvSpPr>
        <p:spPr>
          <a:xfrm>
            <a:off x="533400" y="990600"/>
            <a:ext cx="8229600" cy="5791200"/>
          </a:xfrm>
        </p:spPr>
        <p:txBody>
          <a:bodyPr>
            <a:normAutofit fontScale="85000" lnSpcReduction="20000"/>
          </a:bodyPr>
          <a:lstStyle/>
          <a:p>
            <a:pPr marL="0" indent="0">
              <a:buNone/>
            </a:pPr>
            <a:r>
              <a:rPr lang="en-US" sz="3500" u="sng" dirty="0">
                <a:latin typeface="Times New Roman" panose="02020603050405020304" pitchFamily="18" charset="0"/>
                <a:cs typeface="Times New Roman" panose="02020603050405020304" pitchFamily="18" charset="0"/>
              </a:rPr>
              <a:t>The Dative Case</a:t>
            </a:r>
          </a:p>
          <a:p>
            <a:pPr marL="0" indent="0">
              <a:buNone/>
            </a:pPr>
            <a:r>
              <a:rPr lang="en-US" sz="3500" dirty="0">
                <a:latin typeface="Times New Roman" panose="02020603050405020304" pitchFamily="18" charset="0"/>
                <a:cs typeface="Times New Roman" panose="02020603050405020304" pitchFamily="18" charset="0"/>
              </a:rPr>
              <a:t>	of indirect object</a:t>
            </a:r>
          </a:p>
          <a:p>
            <a:pPr marL="0" indent="0">
              <a:buNone/>
            </a:pPr>
            <a:r>
              <a:rPr lang="en-US" sz="3500" dirty="0">
                <a:latin typeface="Times New Roman" panose="02020603050405020304" pitchFamily="18" charset="0"/>
                <a:cs typeface="Times New Roman" panose="02020603050405020304" pitchFamily="18" charset="0"/>
              </a:rPr>
              <a:t>	of advantage/disadvantage</a:t>
            </a:r>
          </a:p>
          <a:p>
            <a:pPr marL="0" indent="0">
              <a:buNone/>
            </a:pPr>
            <a:r>
              <a:rPr lang="en-US" sz="3500" dirty="0">
                <a:latin typeface="Times New Roman" panose="02020603050405020304" pitchFamily="18" charset="0"/>
                <a:cs typeface="Times New Roman" panose="02020603050405020304" pitchFamily="18" charset="0"/>
              </a:rPr>
              <a:t>	of possession</a:t>
            </a:r>
          </a:p>
          <a:p>
            <a:pPr marL="0" indent="0">
              <a:buNone/>
            </a:pPr>
            <a:r>
              <a:rPr lang="en-US" sz="3500" dirty="0">
                <a:latin typeface="Times New Roman" panose="02020603050405020304" pitchFamily="18" charset="0"/>
                <a:cs typeface="Times New Roman" panose="02020603050405020304" pitchFamily="18" charset="0"/>
              </a:rPr>
              <a:t>	of reference/respect</a:t>
            </a:r>
          </a:p>
          <a:p>
            <a:pPr marL="0" indent="0">
              <a:buNone/>
            </a:pPr>
            <a:r>
              <a:rPr lang="en-US" sz="3500" dirty="0">
                <a:latin typeface="Times New Roman" panose="02020603050405020304" pitchFamily="18" charset="0"/>
                <a:cs typeface="Times New Roman" panose="02020603050405020304" pitchFamily="18" charset="0"/>
              </a:rPr>
              <a:t>	of direct object</a:t>
            </a:r>
          </a:p>
          <a:p>
            <a:pPr marL="0" indent="0">
              <a:buNone/>
            </a:pPr>
            <a:endParaRPr lang="en-US" sz="3500" dirty="0">
              <a:latin typeface="Times New Roman" panose="02020603050405020304" pitchFamily="18" charset="0"/>
              <a:cs typeface="Times New Roman" panose="02020603050405020304" pitchFamily="18" charset="0"/>
            </a:endParaRPr>
          </a:p>
          <a:p>
            <a:pPr marL="0" indent="0">
              <a:buNone/>
            </a:pPr>
            <a:r>
              <a:rPr lang="en-US" sz="3500" u="sng" dirty="0">
                <a:latin typeface="Times New Roman" panose="02020603050405020304" pitchFamily="18" charset="0"/>
                <a:cs typeface="Times New Roman" panose="02020603050405020304" pitchFamily="18" charset="0"/>
              </a:rPr>
              <a:t>The Locative Case</a:t>
            </a:r>
          </a:p>
          <a:p>
            <a:pPr marL="0" indent="0">
              <a:buNone/>
            </a:pPr>
            <a:r>
              <a:rPr lang="en-US" sz="3500" dirty="0">
                <a:latin typeface="Times New Roman" panose="02020603050405020304" pitchFamily="18" charset="0"/>
                <a:cs typeface="Times New Roman" panose="02020603050405020304" pitchFamily="18" charset="0"/>
              </a:rPr>
              <a:t>	of place</a:t>
            </a:r>
          </a:p>
          <a:p>
            <a:pPr marL="0" indent="0">
              <a:buNone/>
            </a:pPr>
            <a:r>
              <a:rPr lang="en-US" sz="3500" dirty="0">
                <a:latin typeface="Times New Roman" panose="02020603050405020304" pitchFamily="18" charset="0"/>
                <a:cs typeface="Times New Roman" panose="02020603050405020304" pitchFamily="18" charset="0"/>
              </a:rPr>
              <a:t>	of time</a:t>
            </a:r>
          </a:p>
          <a:p>
            <a:pPr marL="0" indent="0">
              <a:buNone/>
            </a:pPr>
            <a:r>
              <a:rPr lang="en-US" sz="3500" dirty="0">
                <a:latin typeface="Times New Roman" panose="02020603050405020304" pitchFamily="18" charset="0"/>
                <a:cs typeface="Times New Roman" panose="02020603050405020304" pitchFamily="18" charset="0"/>
              </a:rPr>
              <a:t>	of sphere</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dirty="0"/>
              <a:t>	</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7288832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a:t>Types of Cases</a:t>
            </a:r>
          </a:p>
        </p:txBody>
      </p:sp>
      <p:sp>
        <p:nvSpPr>
          <p:cNvPr id="3" name="Content Placeholder 2"/>
          <p:cNvSpPr>
            <a:spLocks noGrp="1"/>
          </p:cNvSpPr>
          <p:nvPr>
            <p:ph idx="1"/>
          </p:nvPr>
        </p:nvSpPr>
        <p:spPr>
          <a:xfrm>
            <a:off x="533400" y="990600"/>
            <a:ext cx="8229600" cy="5791200"/>
          </a:xfrm>
        </p:spPr>
        <p:txBody>
          <a:bodyPr>
            <a:normAutofit lnSpcReduction="10000"/>
          </a:bodyPr>
          <a:lstStyle/>
          <a:p>
            <a:pPr marL="0" indent="0">
              <a:buNone/>
            </a:pPr>
            <a:r>
              <a:rPr lang="en-US" sz="3500" u="sng" dirty="0">
                <a:latin typeface="Times New Roman" panose="02020603050405020304" pitchFamily="18" charset="0"/>
                <a:cs typeface="Times New Roman" panose="02020603050405020304" pitchFamily="18" charset="0"/>
              </a:rPr>
              <a:t>The Instrumental Case</a:t>
            </a:r>
          </a:p>
          <a:p>
            <a:pPr marL="0" indent="0">
              <a:buNone/>
            </a:pPr>
            <a:r>
              <a:rPr lang="en-US" sz="3500" dirty="0">
                <a:latin typeface="Times New Roman" panose="02020603050405020304" pitchFamily="18" charset="0"/>
                <a:cs typeface="Times New Roman" panose="02020603050405020304" pitchFamily="18" charset="0"/>
              </a:rPr>
              <a:t>	of means</a:t>
            </a:r>
          </a:p>
          <a:p>
            <a:pPr marL="0" indent="0">
              <a:buNone/>
            </a:pPr>
            <a:r>
              <a:rPr lang="en-US" sz="3500" dirty="0">
                <a:latin typeface="Times New Roman" panose="02020603050405020304" pitchFamily="18" charset="0"/>
                <a:cs typeface="Times New Roman" panose="02020603050405020304" pitchFamily="18" charset="0"/>
              </a:rPr>
              <a:t>	of cause</a:t>
            </a:r>
          </a:p>
          <a:p>
            <a:pPr marL="0" indent="0">
              <a:buNone/>
            </a:pPr>
            <a:r>
              <a:rPr lang="en-US" sz="3500" dirty="0">
                <a:latin typeface="Times New Roman" panose="02020603050405020304" pitchFamily="18" charset="0"/>
                <a:cs typeface="Times New Roman" panose="02020603050405020304" pitchFamily="18" charset="0"/>
              </a:rPr>
              <a:t>	of manner</a:t>
            </a:r>
          </a:p>
          <a:p>
            <a:pPr marL="0" indent="0">
              <a:buNone/>
            </a:pPr>
            <a:r>
              <a:rPr lang="en-US" sz="3500" dirty="0">
                <a:latin typeface="Times New Roman" panose="02020603050405020304" pitchFamily="18" charset="0"/>
                <a:cs typeface="Times New Roman" panose="02020603050405020304" pitchFamily="18" charset="0"/>
              </a:rPr>
              <a:t>	of measure</a:t>
            </a:r>
          </a:p>
          <a:p>
            <a:pPr marL="0" indent="0">
              <a:buNone/>
            </a:pPr>
            <a:r>
              <a:rPr lang="en-US" sz="3500" dirty="0">
                <a:latin typeface="Times New Roman" panose="02020603050405020304" pitchFamily="18" charset="0"/>
                <a:cs typeface="Times New Roman" panose="02020603050405020304" pitchFamily="18" charset="0"/>
              </a:rPr>
              <a:t>	of association</a:t>
            </a:r>
          </a:p>
          <a:p>
            <a:pPr marL="0" indent="0">
              <a:buNone/>
            </a:pPr>
            <a:r>
              <a:rPr lang="en-US" sz="3500" dirty="0">
                <a:latin typeface="Times New Roman" panose="02020603050405020304" pitchFamily="18" charset="0"/>
                <a:cs typeface="Times New Roman" panose="02020603050405020304" pitchFamily="18" charset="0"/>
              </a:rPr>
              <a:t>	of agency</a:t>
            </a:r>
          </a:p>
          <a:p>
            <a:pPr marL="0" indent="0">
              <a:buNone/>
            </a:pPr>
            <a:endParaRPr lang="en-US" sz="35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dirty="0"/>
              <a:t>	</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073750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a:t>Types of Cases</a:t>
            </a:r>
          </a:p>
        </p:txBody>
      </p:sp>
      <p:sp>
        <p:nvSpPr>
          <p:cNvPr id="3" name="Content Placeholder 2"/>
          <p:cNvSpPr>
            <a:spLocks noGrp="1"/>
          </p:cNvSpPr>
          <p:nvPr>
            <p:ph idx="1"/>
          </p:nvPr>
        </p:nvSpPr>
        <p:spPr>
          <a:xfrm>
            <a:off x="533400" y="990600"/>
            <a:ext cx="8229600" cy="5791200"/>
          </a:xfrm>
        </p:spPr>
        <p:txBody>
          <a:bodyPr>
            <a:normAutofit/>
          </a:bodyPr>
          <a:lstStyle/>
          <a:p>
            <a:pPr marL="0" indent="0">
              <a:buNone/>
            </a:pPr>
            <a:r>
              <a:rPr lang="en-US" sz="3600" u="sng" dirty="0">
                <a:latin typeface="Times New Roman" panose="02020603050405020304" pitchFamily="18" charset="0"/>
                <a:cs typeface="Times New Roman" panose="02020603050405020304" pitchFamily="18" charset="0"/>
              </a:rPr>
              <a:t>The Vocative Case</a:t>
            </a:r>
          </a:p>
          <a:p>
            <a:pPr marL="0" indent="0">
              <a:buNone/>
            </a:pPr>
            <a:r>
              <a:rPr lang="en-US" sz="3600" dirty="0">
                <a:latin typeface="Times New Roman" panose="02020603050405020304" pitchFamily="18" charset="0"/>
                <a:cs typeface="Times New Roman" panose="02020603050405020304" pitchFamily="18" charset="0"/>
              </a:rPr>
              <a:t>	The vocative indicates the person or thing being addressed.</a:t>
            </a:r>
          </a:p>
          <a:p>
            <a:pPr marL="0" indent="0">
              <a:buNone/>
            </a:pPr>
            <a:r>
              <a:rPr lang="en-US" sz="3600" dirty="0">
                <a:latin typeface="Times New Roman" panose="02020603050405020304" pitchFamily="18" charset="0"/>
                <a:cs typeface="Times New Roman" panose="02020603050405020304" pitchFamily="18" charset="0"/>
              </a:rPr>
              <a:t>	It is used for direct address; for example </a:t>
            </a:r>
            <a:r>
              <a:rPr lang="en-US" sz="3600" dirty="0">
                <a:latin typeface="SGkClassic" pitchFamily="2" charset="2"/>
                <a:cs typeface="Times New Roman" panose="02020603050405020304" pitchFamily="18" charset="0"/>
              </a:rPr>
              <a:t>Ku/</a:t>
            </a:r>
            <a:r>
              <a:rPr lang="en-US" sz="3600" dirty="0" err="1">
                <a:latin typeface="SGkClassic" pitchFamily="2" charset="2"/>
                <a:cs typeface="Times New Roman" panose="02020603050405020304" pitchFamily="18" charset="0"/>
              </a:rPr>
              <a:t>rie</a:t>
            </a:r>
            <a:r>
              <a:rPr lang="en-US" sz="3600" dirty="0">
                <a:latin typeface="Times New Roman" panose="02020603050405020304" pitchFamily="18" charset="0"/>
                <a:cs typeface="Times New Roman" panose="02020603050405020304" pitchFamily="18" charset="0"/>
              </a:rPr>
              <a:t> = “Lord,…”</a:t>
            </a:r>
          </a:p>
          <a:p>
            <a:pPr marL="0" indent="0">
              <a:buNone/>
            </a:pPr>
            <a:r>
              <a:rPr lang="en-US" sz="3600" dirty="0">
                <a:latin typeface="Times New Roman" panose="02020603050405020304" pitchFamily="18" charset="0"/>
                <a:cs typeface="Times New Roman" panose="02020603050405020304" pitchFamily="18" charset="0"/>
              </a:rPr>
              <a:t>	</a:t>
            </a:r>
          </a:p>
          <a:p>
            <a:pPr marL="0" indent="0">
              <a:buNone/>
            </a:pPr>
            <a:r>
              <a:rPr lang="en-US" sz="3600" dirty="0">
                <a:latin typeface="Times New Roman" panose="02020603050405020304" pitchFamily="18" charset="0"/>
                <a:cs typeface="Times New Roman" panose="02020603050405020304" pitchFamily="18" charset="0"/>
              </a:rPr>
              <a:t>	The nominative case is also used in a vocative sense.  For example: “</a:t>
            </a:r>
            <a:r>
              <a:rPr lang="en-US" sz="3600" dirty="0">
                <a:latin typeface="SGkClassic" pitchFamily="2" charset="2"/>
                <a:cs typeface="Times New Roman" panose="02020603050405020304" pitchFamily="18" charset="0"/>
              </a:rPr>
              <a:t>pa/</a:t>
            </a:r>
            <a:r>
              <a:rPr lang="en-US" sz="3600" dirty="0" err="1">
                <a:latin typeface="SGkClassic" pitchFamily="2" charset="2"/>
                <a:cs typeface="Times New Roman" panose="02020603050405020304" pitchFamily="18" charset="0"/>
              </a:rPr>
              <a:t>ter</a:t>
            </a:r>
            <a:r>
              <a:rPr lang="en-US" sz="3600" dirty="0">
                <a:latin typeface="SGkClassic" pitchFamily="2" charset="2"/>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the hour has come.”  Jn 17:1</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5066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latin typeface="Times New Roman" panose="02020603050405020304" pitchFamily="18" charset="0"/>
                <a:cs typeface="Times New Roman" panose="02020603050405020304" pitchFamily="18" charset="0"/>
              </a:rPr>
              <a:t>The Masculine Article</a:t>
            </a:r>
          </a:p>
        </p:txBody>
      </p:sp>
      <p:sp>
        <p:nvSpPr>
          <p:cNvPr id="3" name="Content Placeholder 2"/>
          <p:cNvSpPr>
            <a:spLocks noGrp="1"/>
          </p:cNvSpPr>
          <p:nvPr>
            <p:ph idx="1"/>
          </p:nvPr>
        </p:nvSpPr>
        <p:spPr>
          <a:xfrm>
            <a:off x="76200" y="609600"/>
            <a:ext cx="9067800" cy="6172200"/>
          </a:xfrm>
        </p:spPr>
        <p:txBody>
          <a:bodyPr/>
          <a:lstStyle/>
          <a:p>
            <a:pPr marL="0" indent="0">
              <a:buNone/>
            </a:pPr>
            <a:r>
              <a:rPr lang="en-US" dirty="0"/>
              <a:t>					</a:t>
            </a:r>
            <a:r>
              <a:rPr lang="en-US" u="sng" dirty="0"/>
              <a:t>Singular</a:t>
            </a:r>
            <a:r>
              <a:rPr lang="en-US" dirty="0"/>
              <a:t>		</a:t>
            </a:r>
            <a:r>
              <a:rPr lang="en-US" u="sng" dirty="0"/>
              <a:t>Plural</a:t>
            </a:r>
          </a:p>
          <a:p>
            <a:pPr marL="0" indent="0">
              <a:buNone/>
            </a:pPr>
            <a:r>
              <a:rPr lang="en-US" dirty="0"/>
              <a:t>Nominative			</a:t>
            </a:r>
            <a:r>
              <a:rPr lang="en-US" dirty="0">
                <a:latin typeface="SGkClassic" pitchFamily="2" charset="2"/>
              </a:rPr>
              <a:t>o(			oi/</a:t>
            </a:r>
            <a:endParaRPr lang="en-US" dirty="0"/>
          </a:p>
          <a:p>
            <a:pPr marL="0" indent="0">
              <a:buNone/>
            </a:pPr>
            <a:r>
              <a:rPr lang="en-US" dirty="0"/>
              <a:t>Genitive/Ablative</a:t>
            </a:r>
            <a:r>
              <a:rPr lang="en-US" dirty="0">
                <a:latin typeface="SGkClassic" pitchFamily="2" charset="2"/>
              </a:rPr>
              <a:t>		</a:t>
            </a:r>
            <a:r>
              <a:rPr lang="en-US" dirty="0" err="1">
                <a:latin typeface="SGkClassic" pitchFamily="2" charset="2"/>
              </a:rPr>
              <a:t>tou</a:t>
            </a:r>
            <a:r>
              <a:rPr lang="en-US" dirty="0">
                <a:latin typeface="SGkClassic" pitchFamily="2" charset="2"/>
              </a:rPr>
              <a:t>=			</a:t>
            </a:r>
            <a:r>
              <a:rPr lang="en-US" dirty="0" err="1">
                <a:latin typeface="SGkClassic" pitchFamily="2" charset="2"/>
              </a:rPr>
              <a:t>tw</a:t>
            </a:r>
            <a:r>
              <a:rPr lang="en-US" dirty="0">
                <a:latin typeface="SGkClassic" pitchFamily="2" charset="2"/>
              </a:rPr>
              <a:t>=n</a:t>
            </a:r>
            <a:endParaRPr lang="en-US" dirty="0"/>
          </a:p>
          <a:p>
            <a:pPr marL="0" indent="0">
              <a:buNone/>
            </a:pPr>
            <a:r>
              <a:rPr lang="en-US" sz="2800" dirty="0"/>
              <a:t>Dative/Locative/Instrumental</a:t>
            </a:r>
            <a:r>
              <a:rPr lang="en-US" sz="2800" dirty="0">
                <a:latin typeface="SGkClassic" pitchFamily="2" charset="2"/>
              </a:rPr>
              <a:t>	</a:t>
            </a:r>
            <a:r>
              <a:rPr lang="en-US" dirty="0">
                <a:latin typeface="SGkClassic" pitchFamily="2" charset="2"/>
              </a:rPr>
              <a:t>t%=			</a:t>
            </a:r>
            <a:r>
              <a:rPr lang="en-US" dirty="0" err="1">
                <a:latin typeface="SGkClassic" pitchFamily="2" charset="2"/>
              </a:rPr>
              <a:t>toi</a:t>
            </a:r>
            <a:r>
              <a:rPr lang="en-US" dirty="0">
                <a:latin typeface="SGkClassic" pitchFamily="2" charset="2"/>
              </a:rPr>
              <a:t>=j</a:t>
            </a:r>
            <a:endParaRPr lang="en-US" dirty="0"/>
          </a:p>
          <a:p>
            <a:pPr marL="0" indent="0">
              <a:buNone/>
            </a:pPr>
            <a:r>
              <a:rPr lang="en-US" dirty="0"/>
              <a:t>Accusative</a:t>
            </a:r>
            <a:r>
              <a:rPr lang="en-US" dirty="0">
                <a:latin typeface="SGkClassic" pitchFamily="2" charset="2"/>
              </a:rPr>
              <a:t>				to\n			</a:t>
            </a:r>
            <a:r>
              <a:rPr lang="en-US" dirty="0" err="1">
                <a:latin typeface="SGkClassic" pitchFamily="2" charset="2"/>
              </a:rPr>
              <a:t>tou</a:t>
            </a:r>
            <a:r>
              <a:rPr lang="en-US" dirty="0">
                <a:latin typeface="SGkClassic" pitchFamily="2" charset="2"/>
              </a:rPr>
              <a:t>=j</a:t>
            </a:r>
            <a:endParaRPr lang="en-US" dirty="0"/>
          </a:p>
        </p:txBody>
      </p:sp>
    </p:spTree>
    <p:extLst>
      <p:ext uri="{BB962C8B-B14F-4D97-AF65-F5344CB8AC3E}">
        <p14:creationId xmlns:p14="http://schemas.microsoft.com/office/powerpoint/2010/main" val="82603898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fontScale="90000"/>
          </a:bodyPr>
          <a:lstStyle/>
          <a:p>
            <a:r>
              <a:rPr lang="en-US" dirty="0"/>
              <a:t>How the Article is Used</a:t>
            </a:r>
          </a:p>
        </p:txBody>
      </p:sp>
      <p:sp>
        <p:nvSpPr>
          <p:cNvPr id="3" name="Content Placeholder 2"/>
          <p:cNvSpPr>
            <a:spLocks noGrp="1"/>
          </p:cNvSpPr>
          <p:nvPr>
            <p:ph idx="1"/>
          </p:nvPr>
        </p:nvSpPr>
        <p:spPr>
          <a:xfrm>
            <a:off x="76200" y="685800"/>
            <a:ext cx="9067800" cy="6096000"/>
          </a:xfrm>
        </p:spPr>
        <p:txBody>
          <a:bodyPr>
            <a:normAutofit fontScale="55000" lnSpcReduction="20000"/>
          </a:bodyPr>
          <a:lstStyle/>
          <a:p>
            <a:r>
              <a:rPr lang="en-US" sz="3800" dirty="0">
                <a:latin typeface="Times New Roman" panose="02020603050405020304" pitchFamily="18" charset="0"/>
                <a:cs typeface="Times New Roman" panose="02020603050405020304" pitchFamily="18" charset="0"/>
              </a:rPr>
              <a:t> To identify or denote persons or things and distinguish them from all others, Mt 5:1.</a:t>
            </a:r>
          </a:p>
          <a:p>
            <a:r>
              <a:rPr lang="en-US" sz="3800" dirty="0">
                <a:latin typeface="Times New Roman" panose="02020603050405020304" pitchFamily="18" charset="0"/>
                <a:cs typeface="Times New Roman" panose="02020603050405020304" pitchFamily="18" charset="0"/>
              </a:rPr>
              <a:t> To indicate that a substantive is the only such thing there is.</a:t>
            </a:r>
          </a:p>
          <a:p>
            <a:r>
              <a:rPr lang="en-US" sz="3800" dirty="0">
                <a:latin typeface="Times New Roman" panose="02020603050405020304" pitchFamily="18" charset="0"/>
                <a:cs typeface="Times New Roman" panose="02020603050405020304" pitchFamily="18" charset="0"/>
              </a:rPr>
              <a:t> To denote previous reference.</a:t>
            </a:r>
          </a:p>
          <a:p>
            <a:r>
              <a:rPr lang="en-US" sz="3800" dirty="0">
                <a:latin typeface="Times New Roman" panose="02020603050405020304" pitchFamily="18" charset="0"/>
                <a:cs typeface="Times New Roman" panose="02020603050405020304" pitchFamily="18" charset="0"/>
              </a:rPr>
              <a:t> To distinguish one quality from another, 1 Cor 13:4.</a:t>
            </a:r>
          </a:p>
          <a:p>
            <a:r>
              <a:rPr lang="en-US" sz="3800" dirty="0">
                <a:latin typeface="Times New Roman" panose="02020603050405020304" pitchFamily="18" charset="0"/>
                <a:cs typeface="Times New Roman" panose="02020603050405020304" pitchFamily="18" charset="0"/>
              </a:rPr>
              <a:t> To call special attention to a proper noun, Acts 19:1.</a:t>
            </a:r>
          </a:p>
          <a:p>
            <a:r>
              <a:rPr lang="en-US" sz="3800" dirty="0">
                <a:latin typeface="Times New Roman" panose="02020603050405020304" pitchFamily="18" charset="0"/>
                <a:cs typeface="Times New Roman" panose="02020603050405020304" pitchFamily="18" charset="0"/>
              </a:rPr>
              <a:t> To distinguish one class or group from another, Lk 10:7.</a:t>
            </a:r>
          </a:p>
          <a:p>
            <a:r>
              <a:rPr lang="en-US" sz="3800" dirty="0">
                <a:latin typeface="Times New Roman" panose="02020603050405020304" pitchFamily="18" charset="0"/>
                <a:cs typeface="Times New Roman" panose="02020603050405020304" pitchFamily="18" charset="0"/>
              </a:rPr>
              <a:t> To indicate the relationship of substantives connected by </a:t>
            </a:r>
            <a:r>
              <a:rPr lang="en-US" sz="3800" dirty="0">
                <a:latin typeface="SGkClassic" pitchFamily="2" charset="2"/>
                <a:cs typeface="Times New Roman" panose="02020603050405020304" pitchFamily="18" charset="0"/>
              </a:rPr>
              <a:t>kai/</a:t>
            </a:r>
            <a:r>
              <a:rPr lang="en-US" sz="3800" dirty="0">
                <a:latin typeface="Times New Roman" panose="02020603050405020304" pitchFamily="18" charset="0"/>
                <a:cs typeface="Times New Roman" panose="02020603050405020304" pitchFamily="18" charset="0"/>
              </a:rPr>
              <a:t>.</a:t>
            </a:r>
          </a:p>
          <a:p>
            <a:r>
              <a:rPr lang="en-US" sz="3800" dirty="0">
                <a:latin typeface="Times New Roman" panose="02020603050405020304" pitchFamily="18" charset="0"/>
                <a:cs typeface="Times New Roman" panose="02020603050405020304" pitchFamily="18" charset="0"/>
              </a:rPr>
              <a:t> Used instead of a demonstrative pronoun (this, that, these, those).</a:t>
            </a:r>
          </a:p>
          <a:p>
            <a:r>
              <a:rPr lang="en-US" sz="3800" dirty="0">
                <a:latin typeface="Times New Roman" panose="02020603050405020304" pitchFamily="18" charset="0"/>
                <a:cs typeface="Times New Roman" panose="02020603050405020304" pitchFamily="18" charset="0"/>
              </a:rPr>
              <a:t> Used in place of a alternative pronoun (one…another; some…others).</a:t>
            </a:r>
          </a:p>
          <a:p>
            <a:r>
              <a:rPr lang="en-US" sz="3800" dirty="0">
                <a:latin typeface="Times New Roman" panose="02020603050405020304" pitchFamily="18" charset="0"/>
                <a:cs typeface="Times New Roman" panose="02020603050405020304" pitchFamily="18" charset="0"/>
              </a:rPr>
              <a:t> Used in place of a possessive pronoun (his, hers, its; your).</a:t>
            </a:r>
          </a:p>
          <a:p>
            <a:r>
              <a:rPr lang="en-US" sz="3800" dirty="0">
                <a:latin typeface="Times New Roman" panose="02020603050405020304" pitchFamily="18" charset="0"/>
                <a:cs typeface="Times New Roman" panose="02020603050405020304" pitchFamily="18" charset="0"/>
              </a:rPr>
              <a:t> Used in place of a relative pronoun (who, which).</a:t>
            </a:r>
          </a:p>
          <a:p>
            <a:r>
              <a:rPr lang="en-US" sz="3800" dirty="0">
                <a:latin typeface="Times New Roman" panose="02020603050405020304" pitchFamily="18" charset="0"/>
                <a:cs typeface="Times New Roman" panose="02020603050405020304" pitchFamily="18" charset="0"/>
              </a:rPr>
              <a:t> To distinguish the subject nominative from the predicate nominative.</a:t>
            </a:r>
          </a:p>
          <a:p>
            <a:r>
              <a:rPr lang="en-US" sz="3800" dirty="0">
                <a:latin typeface="Times New Roman" panose="02020603050405020304" pitchFamily="18" charset="0"/>
                <a:cs typeface="Times New Roman" panose="02020603050405020304" pitchFamily="18" charset="0"/>
              </a:rPr>
              <a:t> To indicate that a nominative is being used as a vocative.</a:t>
            </a:r>
          </a:p>
          <a:p>
            <a:r>
              <a:rPr lang="en-US" sz="3800" dirty="0">
                <a:latin typeface="Times New Roman" panose="02020603050405020304" pitchFamily="18" charset="0"/>
                <a:cs typeface="Times New Roman" panose="02020603050405020304" pitchFamily="18" charset="0"/>
              </a:rPr>
              <a:t> To indicate the function of indeclinable nouns, prepositional phrases, adjectival clauses, and modifiers, 1 Pet 4:14; Jn 1:45.</a:t>
            </a:r>
          </a:p>
          <a:p>
            <a:r>
              <a:rPr lang="en-US" sz="3800" dirty="0">
                <a:latin typeface="Times New Roman" panose="02020603050405020304" pitchFamily="18" charset="0"/>
                <a:cs typeface="Times New Roman" panose="02020603050405020304" pitchFamily="18" charset="0"/>
              </a:rPr>
              <a:t> To take the place of a noun, 1 Jn 2:15; Gal 5:24.</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dirty="0"/>
              <a:t>	</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9523919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381000" y="685800"/>
            <a:ext cx="8610600" cy="6019800"/>
          </a:xfrm>
        </p:spPr>
        <p:txBody>
          <a:bodyPr>
            <a:normAutofit lnSpcReduction="10000"/>
          </a:bodyPr>
          <a:lstStyle/>
          <a:p>
            <a:r>
              <a:rPr lang="en-US" dirty="0"/>
              <a:t> The verb expresses action (“go!”) or state of being (“is”).</a:t>
            </a:r>
          </a:p>
          <a:p>
            <a:r>
              <a:rPr lang="en-US" dirty="0"/>
              <a:t> Verbs are finite and infinite</a:t>
            </a:r>
          </a:p>
          <a:p>
            <a:pPr lvl="1"/>
            <a:r>
              <a:rPr lang="en-US" dirty="0"/>
              <a:t> Finite verbs make an assertion about the subject, which imposes a limitation on them.  Finite verbs can be conjugated according to tense, voice, mood, person, and number. (present, active, indicative, first person plural).</a:t>
            </a:r>
          </a:p>
          <a:p>
            <a:pPr lvl="1"/>
            <a:r>
              <a:rPr lang="en-US" dirty="0"/>
              <a:t> Infinite verbs forms (infinitive and participle) make no assertion about the subject.  They cannot have a subject or be conjugated.  They have tense, voice, and number, but no mood or person.  An infinitive is a verbal noun, a participle is a verbal adjective.</a:t>
            </a:r>
          </a:p>
          <a:p>
            <a:pPr lvl="1"/>
            <a:endParaRPr lang="en-US" dirty="0"/>
          </a:p>
          <a:p>
            <a:pPr lvl="1"/>
            <a:endParaRPr lang="en-US" dirty="0"/>
          </a:p>
        </p:txBody>
      </p:sp>
    </p:spTree>
    <p:extLst>
      <p:ext uri="{BB962C8B-B14F-4D97-AF65-F5344CB8AC3E}">
        <p14:creationId xmlns:p14="http://schemas.microsoft.com/office/powerpoint/2010/main" val="274977471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381000" y="685800"/>
            <a:ext cx="8610600" cy="6019800"/>
          </a:xfrm>
        </p:spPr>
        <p:txBody>
          <a:bodyPr>
            <a:normAutofit fontScale="92500" lnSpcReduction="10000"/>
          </a:bodyPr>
          <a:lstStyle/>
          <a:p>
            <a:r>
              <a:rPr lang="en-US" sz="2400" dirty="0"/>
              <a:t>Tense indicates </a:t>
            </a:r>
            <a:r>
              <a:rPr lang="en-US" sz="2400" u="sng" dirty="0"/>
              <a:t>kind of action</a:t>
            </a:r>
            <a:r>
              <a:rPr lang="en-US" sz="2400" dirty="0"/>
              <a:t> more than time of action: linear, durative, progressive, continuous, incomplete, punctiliar, momentary, instantaneous, unlimited, indefinite, undefined, or simple: merely occurring without reference to beginning, continuation, or completion.  Or the action may be perfective, completed, existing, and with permanent result.</a:t>
            </a:r>
          </a:p>
          <a:p>
            <a:r>
              <a:rPr lang="en-US" sz="2400" dirty="0"/>
              <a:t>Time of action is secondary to kind of action.</a:t>
            </a:r>
          </a:p>
          <a:p>
            <a:r>
              <a:rPr lang="en-US" sz="2400" dirty="0"/>
              <a:t>Types of Present Tense:</a:t>
            </a:r>
          </a:p>
          <a:p>
            <a:pPr lvl="1"/>
            <a:r>
              <a:rPr lang="en-US" sz="2000" dirty="0"/>
              <a:t>Descriptive Present</a:t>
            </a:r>
          </a:p>
          <a:p>
            <a:pPr lvl="1"/>
            <a:r>
              <a:rPr lang="en-US" sz="2000" dirty="0"/>
              <a:t>Durative Present</a:t>
            </a:r>
          </a:p>
          <a:p>
            <a:pPr lvl="1"/>
            <a:r>
              <a:rPr lang="en-US" sz="2000" dirty="0"/>
              <a:t>Iterative Present</a:t>
            </a:r>
          </a:p>
          <a:p>
            <a:pPr lvl="1"/>
            <a:r>
              <a:rPr lang="en-US" sz="2000" dirty="0"/>
              <a:t>Customary Present</a:t>
            </a:r>
          </a:p>
          <a:p>
            <a:pPr lvl="1"/>
            <a:r>
              <a:rPr lang="en-US" sz="2000" dirty="0"/>
              <a:t>Tendential Present</a:t>
            </a:r>
          </a:p>
          <a:p>
            <a:pPr lvl="1"/>
            <a:r>
              <a:rPr lang="en-US" sz="2000" dirty="0"/>
              <a:t>Gnomic Present</a:t>
            </a:r>
          </a:p>
          <a:p>
            <a:pPr lvl="1"/>
            <a:r>
              <a:rPr lang="en-US" sz="2000" dirty="0"/>
              <a:t>Historical Present</a:t>
            </a:r>
          </a:p>
          <a:p>
            <a:pPr lvl="1"/>
            <a:r>
              <a:rPr lang="en-US" sz="2000" dirty="0"/>
              <a:t>Futuristic Present</a:t>
            </a:r>
          </a:p>
          <a:p>
            <a:pPr lvl="1"/>
            <a:r>
              <a:rPr lang="en-US" sz="2000" dirty="0"/>
              <a:t>Aoristic Present</a:t>
            </a:r>
          </a:p>
          <a:p>
            <a:pPr lvl="1"/>
            <a:r>
              <a:rPr lang="en-US" sz="2000" dirty="0"/>
              <a:t>Perfective Present</a:t>
            </a:r>
          </a:p>
          <a:p>
            <a:pPr lvl="1"/>
            <a:endParaRPr lang="en-US" dirty="0"/>
          </a:p>
          <a:p>
            <a:pPr lvl="1"/>
            <a:endParaRPr lang="en-US" dirty="0"/>
          </a:p>
        </p:txBody>
      </p:sp>
    </p:spTree>
    <p:extLst>
      <p:ext uri="{BB962C8B-B14F-4D97-AF65-F5344CB8AC3E}">
        <p14:creationId xmlns:p14="http://schemas.microsoft.com/office/powerpoint/2010/main" val="360954528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381000" y="685800"/>
            <a:ext cx="8610600" cy="6019800"/>
          </a:xfrm>
        </p:spPr>
        <p:txBody>
          <a:bodyPr>
            <a:normAutofit/>
          </a:bodyPr>
          <a:lstStyle/>
          <a:p>
            <a:r>
              <a:rPr lang="en-US" sz="2400" dirty="0"/>
              <a:t>Imperfect Tense: used only in the indicative mood and always expresses linear action, usually in past time.</a:t>
            </a:r>
          </a:p>
          <a:p>
            <a:r>
              <a:rPr lang="en-US" sz="2400" dirty="0"/>
              <a:t>Types of the Imperfect Tense:</a:t>
            </a:r>
          </a:p>
          <a:p>
            <a:pPr lvl="1"/>
            <a:r>
              <a:rPr lang="en-US" sz="2000" dirty="0"/>
              <a:t>Descriptive Imperfect</a:t>
            </a:r>
          </a:p>
          <a:p>
            <a:pPr lvl="1"/>
            <a:r>
              <a:rPr lang="en-US" sz="2000" dirty="0"/>
              <a:t>Durative Imperfect</a:t>
            </a:r>
          </a:p>
          <a:p>
            <a:pPr lvl="1"/>
            <a:r>
              <a:rPr lang="en-US" sz="2000" dirty="0"/>
              <a:t>Iterative Imperfect</a:t>
            </a:r>
          </a:p>
          <a:p>
            <a:pPr lvl="1"/>
            <a:r>
              <a:rPr lang="en-US" sz="2000" dirty="0"/>
              <a:t>Tendential (also called Conative) Imperfect</a:t>
            </a:r>
          </a:p>
          <a:p>
            <a:pPr lvl="1"/>
            <a:r>
              <a:rPr lang="en-US" sz="2000" dirty="0" err="1"/>
              <a:t>Voluntative</a:t>
            </a:r>
            <a:r>
              <a:rPr lang="en-US" sz="2000" dirty="0"/>
              <a:t> (also called the Potential) Imperfect</a:t>
            </a:r>
          </a:p>
          <a:p>
            <a:pPr lvl="1"/>
            <a:r>
              <a:rPr lang="en-US" sz="2000" dirty="0"/>
              <a:t>Inceptive (also called the Inchoative) Imperfect</a:t>
            </a:r>
          </a:p>
          <a:p>
            <a:pPr marL="457200" lvl="1" indent="0">
              <a:buNone/>
            </a:pPr>
            <a:endParaRPr lang="en-US" dirty="0"/>
          </a:p>
        </p:txBody>
      </p:sp>
    </p:spTree>
    <p:extLst>
      <p:ext uri="{BB962C8B-B14F-4D97-AF65-F5344CB8AC3E}">
        <p14:creationId xmlns:p14="http://schemas.microsoft.com/office/powerpoint/2010/main" val="398321479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381000" y="685800"/>
            <a:ext cx="8610600" cy="6019800"/>
          </a:xfrm>
        </p:spPr>
        <p:txBody>
          <a:bodyPr>
            <a:normAutofit/>
          </a:bodyPr>
          <a:lstStyle/>
          <a:p>
            <a:r>
              <a:rPr lang="en-US" sz="2400" dirty="0"/>
              <a:t>Future Tense: has both linear and punctiliar action, but always expresses future time.</a:t>
            </a:r>
          </a:p>
          <a:p>
            <a:r>
              <a:rPr lang="en-US" sz="2400" dirty="0"/>
              <a:t>Types of the Future Tense:</a:t>
            </a:r>
            <a:endParaRPr lang="en-US" sz="2000" dirty="0"/>
          </a:p>
          <a:p>
            <a:pPr lvl="1"/>
            <a:r>
              <a:rPr lang="en-US" sz="2000" dirty="0"/>
              <a:t>Predictive Future</a:t>
            </a:r>
          </a:p>
          <a:p>
            <a:pPr lvl="1"/>
            <a:r>
              <a:rPr lang="en-US" sz="2000" dirty="0"/>
              <a:t>Progressive Future</a:t>
            </a:r>
          </a:p>
          <a:p>
            <a:pPr lvl="1"/>
            <a:r>
              <a:rPr lang="en-US" sz="2000" dirty="0"/>
              <a:t>Imperative Future</a:t>
            </a:r>
          </a:p>
          <a:p>
            <a:pPr lvl="1"/>
            <a:r>
              <a:rPr lang="en-US" sz="2000" dirty="0"/>
              <a:t>Deliberative Future</a:t>
            </a:r>
          </a:p>
          <a:p>
            <a:pPr lvl="1"/>
            <a:r>
              <a:rPr lang="en-US" sz="2000" dirty="0"/>
              <a:t>Gnomic Future</a:t>
            </a:r>
            <a:endParaRPr lang="en-US" dirty="0"/>
          </a:p>
        </p:txBody>
      </p:sp>
    </p:spTree>
    <p:extLst>
      <p:ext uri="{BB962C8B-B14F-4D97-AF65-F5344CB8AC3E}">
        <p14:creationId xmlns:p14="http://schemas.microsoft.com/office/powerpoint/2010/main" val="359071762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381000" y="685800"/>
            <a:ext cx="8610600" cy="6019800"/>
          </a:xfrm>
        </p:spPr>
        <p:txBody>
          <a:bodyPr>
            <a:normAutofit/>
          </a:bodyPr>
          <a:lstStyle/>
          <a:p>
            <a:r>
              <a:rPr lang="en-US" sz="2400" dirty="0"/>
              <a:t>Aorist Tense: expresses punctiliar action.  It expresses past time only in the indicative mood; in all other forms it is timeless.</a:t>
            </a:r>
          </a:p>
          <a:p>
            <a:r>
              <a:rPr lang="en-US" sz="2400" dirty="0"/>
              <a:t>Types of the Aorist Tense:</a:t>
            </a:r>
            <a:endParaRPr lang="en-US" sz="1800" dirty="0"/>
          </a:p>
          <a:p>
            <a:pPr lvl="1"/>
            <a:r>
              <a:rPr lang="en-US" sz="1800" dirty="0"/>
              <a:t>Historical aorist</a:t>
            </a:r>
          </a:p>
          <a:p>
            <a:pPr lvl="1"/>
            <a:r>
              <a:rPr lang="en-US" sz="1800" dirty="0"/>
              <a:t>Constative aorist</a:t>
            </a:r>
          </a:p>
          <a:p>
            <a:pPr lvl="1"/>
            <a:r>
              <a:rPr lang="en-US" sz="1800" dirty="0"/>
              <a:t>Ingressive aorist</a:t>
            </a:r>
          </a:p>
          <a:p>
            <a:pPr lvl="1"/>
            <a:r>
              <a:rPr lang="en-US" sz="1800" dirty="0"/>
              <a:t>Culminative aorist</a:t>
            </a:r>
          </a:p>
          <a:p>
            <a:pPr lvl="1"/>
            <a:r>
              <a:rPr lang="en-US" sz="1800" dirty="0"/>
              <a:t>Gnomic aorist</a:t>
            </a:r>
          </a:p>
          <a:p>
            <a:pPr lvl="1"/>
            <a:r>
              <a:rPr lang="en-US" sz="1800" dirty="0"/>
              <a:t>Epistolary aorist</a:t>
            </a:r>
          </a:p>
          <a:p>
            <a:pPr lvl="1"/>
            <a:r>
              <a:rPr lang="en-US" sz="1800" dirty="0"/>
              <a:t>Dramatic aorist</a:t>
            </a:r>
          </a:p>
          <a:p>
            <a:pPr lvl="1"/>
            <a:r>
              <a:rPr lang="en-US" sz="1800" dirty="0"/>
              <a:t>Futuristic aorist</a:t>
            </a:r>
          </a:p>
        </p:txBody>
      </p:sp>
    </p:spTree>
    <p:extLst>
      <p:ext uri="{BB962C8B-B14F-4D97-AF65-F5344CB8AC3E}">
        <p14:creationId xmlns:p14="http://schemas.microsoft.com/office/powerpoint/2010/main" val="23208944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381000" y="685800"/>
            <a:ext cx="8610600" cy="6019800"/>
          </a:xfrm>
        </p:spPr>
        <p:txBody>
          <a:bodyPr>
            <a:normAutofit/>
          </a:bodyPr>
          <a:lstStyle/>
          <a:p>
            <a:r>
              <a:rPr lang="en-US" sz="2400" dirty="0"/>
              <a:t>Perfect Tense: expresses a present state which has resulted from a past action or a continuing result.</a:t>
            </a:r>
          </a:p>
          <a:p>
            <a:r>
              <a:rPr lang="en-US" sz="2400" dirty="0"/>
              <a:t>Types of the Perfect Tense:</a:t>
            </a:r>
            <a:endParaRPr lang="en-US" sz="2000" dirty="0"/>
          </a:p>
          <a:p>
            <a:pPr lvl="1"/>
            <a:r>
              <a:rPr lang="en-US" sz="2000" dirty="0"/>
              <a:t>Intensive perfect</a:t>
            </a:r>
          </a:p>
          <a:p>
            <a:pPr lvl="1"/>
            <a:r>
              <a:rPr lang="en-US" sz="2000" dirty="0"/>
              <a:t>Consummative perfect</a:t>
            </a:r>
          </a:p>
          <a:p>
            <a:pPr lvl="1"/>
            <a:r>
              <a:rPr lang="en-US" sz="2000" dirty="0"/>
              <a:t>Iterative perfect</a:t>
            </a:r>
          </a:p>
          <a:p>
            <a:pPr lvl="1"/>
            <a:r>
              <a:rPr lang="en-US" sz="2000" dirty="0"/>
              <a:t>Dramatic perfect</a:t>
            </a:r>
          </a:p>
          <a:p>
            <a:pPr lvl="1"/>
            <a:r>
              <a:rPr lang="en-US" sz="2000" dirty="0"/>
              <a:t>Gnomic perfect</a:t>
            </a:r>
          </a:p>
          <a:p>
            <a:pPr lvl="1"/>
            <a:r>
              <a:rPr lang="en-US" sz="2000" dirty="0"/>
              <a:t>Aoristic perfect</a:t>
            </a:r>
          </a:p>
        </p:txBody>
      </p:sp>
    </p:spTree>
    <p:extLst>
      <p:ext uri="{BB962C8B-B14F-4D97-AF65-F5344CB8AC3E}">
        <p14:creationId xmlns:p14="http://schemas.microsoft.com/office/powerpoint/2010/main" val="33784636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381000" y="685800"/>
            <a:ext cx="8610600" cy="6019800"/>
          </a:xfrm>
        </p:spPr>
        <p:txBody>
          <a:bodyPr>
            <a:normAutofit/>
          </a:bodyPr>
          <a:lstStyle/>
          <a:p>
            <a:r>
              <a:rPr lang="en-US" sz="2400" dirty="0"/>
              <a:t>Pluperfect Tense: indicates a past state which had resulted from a previous action.</a:t>
            </a:r>
          </a:p>
          <a:p>
            <a:r>
              <a:rPr lang="en-US" sz="2400" dirty="0"/>
              <a:t>Types of the Pluperfect Tense:</a:t>
            </a:r>
            <a:endParaRPr lang="en-US" sz="2000" dirty="0"/>
          </a:p>
          <a:p>
            <a:pPr lvl="1"/>
            <a:r>
              <a:rPr lang="en-US" sz="2000" dirty="0"/>
              <a:t>Intensive pluperfect</a:t>
            </a:r>
          </a:p>
          <a:p>
            <a:pPr lvl="1"/>
            <a:r>
              <a:rPr lang="en-US" sz="2000" dirty="0"/>
              <a:t>Consummative pluperfect</a:t>
            </a:r>
          </a:p>
        </p:txBody>
      </p:sp>
    </p:spTree>
    <p:extLst>
      <p:ext uri="{BB962C8B-B14F-4D97-AF65-F5344CB8AC3E}">
        <p14:creationId xmlns:p14="http://schemas.microsoft.com/office/powerpoint/2010/main" val="1021700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381000" y="685800"/>
            <a:ext cx="8610600" cy="6019800"/>
          </a:xfrm>
        </p:spPr>
        <p:txBody>
          <a:bodyPr>
            <a:normAutofit/>
          </a:bodyPr>
          <a:lstStyle/>
          <a:p>
            <a:r>
              <a:rPr lang="en-US" dirty="0">
                <a:latin typeface="Times New Roman" panose="02020603050405020304" pitchFamily="18" charset="0"/>
                <a:cs typeface="Times New Roman" panose="02020603050405020304" pitchFamily="18" charset="0"/>
              </a:rPr>
              <a:t>Voice relates the subject to the action of verb.</a:t>
            </a:r>
          </a:p>
          <a:p>
            <a:r>
              <a:rPr lang="en-US" sz="2800" dirty="0">
                <a:latin typeface="Times New Roman" panose="02020603050405020304" pitchFamily="18" charset="0"/>
                <a:cs typeface="Times New Roman" panose="02020603050405020304" pitchFamily="18" charset="0"/>
              </a:rPr>
              <a:t>Types of Voice:</a:t>
            </a:r>
          </a:p>
          <a:p>
            <a:pPr lvl="1"/>
            <a:r>
              <a:rPr lang="en-US" dirty="0">
                <a:latin typeface="Times New Roman" panose="02020603050405020304" pitchFamily="18" charset="0"/>
                <a:cs typeface="Times New Roman" panose="02020603050405020304" pitchFamily="18" charset="0"/>
              </a:rPr>
              <a:t>Active voice</a:t>
            </a:r>
          </a:p>
          <a:p>
            <a:pPr lvl="1"/>
            <a:r>
              <a:rPr lang="en-US" dirty="0">
                <a:latin typeface="Times New Roman" panose="02020603050405020304" pitchFamily="18" charset="0"/>
                <a:cs typeface="Times New Roman" panose="02020603050405020304" pitchFamily="18" charset="0"/>
              </a:rPr>
              <a:t>Causative active voice</a:t>
            </a:r>
          </a:p>
          <a:p>
            <a:pPr lvl="1"/>
            <a:r>
              <a:rPr lang="en-US" dirty="0">
                <a:latin typeface="Times New Roman" panose="02020603050405020304" pitchFamily="18" charset="0"/>
                <a:cs typeface="Times New Roman" panose="02020603050405020304" pitchFamily="18" charset="0"/>
              </a:rPr>
              <a:t>Middle voice</a:t>
            </a:r>
          </a:p>
          <a:p>
            <a:pPr lvl="2"/>
            <a:r>
              <a:rPr lang="en-US" dirty="0">
                <a:latin typeface="Times New Roman" panose="02020603050405020304" pitchFamily="18" charset="0"/>
                <a:cs typeface="Times New Roman" panose="02020603050405020304" pitchFamily="18" charset="0"/>
              </a:rPr>
              <a:t>Direct or Reflexive middle voice</a:t>
            </a:r>
          </a:p>
          <a:p>
            <a:pPr lvl="2"/>
            <a:r>
              <a:rPr lang="en-US" dirty="0">
                <a:latin typeface="Times New Roman" panose="02020603050405020304" pitchFamily="18" charset="0"/>
                <a:cs typeface="Times New Roman" panose="02020603050405020304" pitchFamily="18" charset="0"/>
              </a:rPr>
              <a:t>Indirect/intensive/dynamic middle voice</a:t>
            </a:r>
          </a:p>
          <a:p>
            <a:pPr lvl="2"/>
            <a:r>
              <a:rPr lang="en-US" dirty="0">
                <a:latin typeface="Times New Roman" panose="02020603050405020304" pitchFamily="18" charset="0"/>
                <a:cs typeface="Times New Roman" panose="02020603050405020304" pitchFamily="18" charset="0"/>
              </a:rPr>
              <a:t>Permissive or causative middle voice</a:t>
            </a:r>
          </a:p>
          <a:p>
            <a:pPr lvl="2"/>
            <a:r>
              <a:rPr lang="en-US" dirty="0">
                <a:latin typeface="Times New Roman" panose="02020603050405020304" pitchFamily="18" charset="0"/>
                <a:cs typeface="Times New Roman" panose="02020603050405020304" pitchFamily="18" charset="0"/>
              </a:rPr>
              <a:t>Reciprocal middle voice</a:t>
            </a:r>
          </a:p>
          <a:p>
            <a:pPr lvl="1"/>
            <a:r>
              <a:rPr lang="en-US" dirty="0">
                <a:latin typeface="Times New Roman" panose="02020603050405020304" pitchFamily="18" charset="0"/>
                <a:cs typeface="Times New Roman" panose="02020603050405020304" pitchFamily="18" charset="0"/>
              </a:rPr>
              <a:t>Passive voice</a:t>
            </a:r>
          </a:p>
          <a:p>
            <a:pPr lvl="2"/>
            <a:endParaRPr lang="en-US" dirty="0"/>
          </a:p>
        </p:txBody>
      </p:sp>
    </p:spTree>
    <p:extLst>
      <p:ext uri="{BB962C8B-B14F-4D97-AF65-F5344CB8AC3E}">
        <p14:creationId xmlns:p14="http://schemas.microsoft.com/office/powerpoint/2010/main" val="363974358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Characteristics of the Verb</a:t>
            </a:r>
          </a:p>
        </p:txBody>
      </p:sp>
      <p:sp>
        <p:nvSpPr>
          <p:cNvPr id="3" name="Content Placeholder 2"/>
          <p:cNvSpPr>
            <a:spLocks noGrp="1"/>
          </p:cNvSpPr>
          <p:nvPr>
            <p:ph idx="1"/>
          </p:nvPr>
        </p:nvSpPr>
        <p:spPr>
          <a:xfrm>
            <a:off x="381000" y="685800"/>
            <a:ext cx="8610600" cy="6019800"/>
          </a:xfrm>
        </p:spPr>
        <p:txBody>
          <a:bodyPr>
            <a:normAutofit/>
          </a:bodyPr>
          <a:lstStyle/>
          <a:p>
            <a:r>
              <a:rPr lang="en-US" sz="2400" dirty="0"/>
              <a:t>Mood: indicates the relation of the action or state of being to reality.  It may be actual or potential.  Real action is affirmed by the indicative mood; potential action by the subjunctive, optative, and imperative moods.  Mood does not indicate whether or not the action of state is an objective fact, but the way in which the writer/speaker conceives of the action or state.</a:t>
            </a:r>
          </a:p>
          <a:p>
            <a:r>
              <a:rPr lang="en-US" sz="2400" dirty="0"/>
              <a:t>Types of Mood:</a:t>
            </a:r>
          </a:p>
          <a:p>
            <a:pPr lvl="1"/>
            <a:r>
              <a:rPr lang="en-US" dirty="0"/>
              <a:t> Indicative</a:t>
            </a:r>
          </a:p>
          <a:p>
            <a:pPr lvl="2"/>
            <a:r>
              <a:rPr lang="en-US" dirty="0"/>
              <a:t>Declarative indicative</a:t>
            </a:r>
          </a:p>
          <a:p>
            <a:pPr lvl="2"/>
            <a:r>
              <a:rPr lang="en-US" dirty="0"/>
              <a:t>Interrogative indicative</a:t>
            </a:r>
          </a:p>
          <a:p>
            <a:pPr lvl="2"/>
            <a:r>
              <a:rPr lang="en-US" dirty="0"/>
              <a:t>Potential indicative</a:t>
            </a:r>
          </a:p>
          <a:p>
            <a:pPr lvl="3"/>
            <a:r>
              <a:rPr lang="en-US" dirty="0"/>
              <a:t>expressing command</a:t>
            </a:r>
          </a:p>
          <a:p>
            <a:pPr lvl="3"/>
            <a:r>
              <a:rPr lang="en-US" dirty="0"/>
              <a:t>expressing obligation</a:t>
            </a:r>
          </a:p>
          <a:p>
            <a:pPr lvl="3"/>
            <a:r>
              <a:rPr lang="en-US" dirty="0"/>
              <a:t>expressing a wish or impulse</a:t>
            </a:r>
          </a:p>
          <a:p>
            <a:pPr lvl="3"/>
            <a:r>
              <a:rPr lang="en-US" dirty="0"/>
              <a:t>expressing a condition.</a:t>
            </a:r>
          </a:p>
        </p:txBody>
      </p:sp>
    </p:spTree>
    <p:extLst>
      <p:ext uri="{BB962C8B-B14F-4D97-AF65-F5344CB8AC3E}">
        <p14:creationId xmlns:p14="http://schemas.microsoft.com/office/powerpoint/2010/main" val="11343425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21560</TotalTime>
  <Words>11079</Words>
  <Application>Microsoft Office PowerPoint</Application>
  <PresentationFormat>On-screen Show (4:3)</PresentationFormat>
  <Paragraphs>1010</Paragraphs>
  <Slides>104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104</vt:i4>
      </vt:variant>
    </vt:vector>
  </HeadingPairs>
  <TitlesOfParts>
    <vt:vector size="109" baseType="lpstr">
      <vt:lpstr>Arial</vt:lpstr>
      <vt:lpstr>Calibri</vt:lpstr>
      <vt:lpstr>SGkClassic</vt:lpstr>
      <vt:lpstr>Times New Roman</vt:lpstr>
      <vt:lpstr>Office Theme</vt:lpstr>
      <vt:lpstr>Greek Alphabet</vt:lpstr>
      <vt:lpstr>Diphthongs, Breathings and Accents</vt:lpstr>
      <vt:lpstr>Conjunctions</vt:lpstr>
      <vt:lpstr>Conjunctions</vt:lpstr>
      <vt:lpstr>Conjunctions</vt:lpstr>
      <vt:lpstr>Prepositions</vt:lpstr>
      <vt:lpstr>Prepositions</vt:lpstr>
      <vt:lpstr>Cases</vt:lpstr>
      <vt:lpstr>The Masculine Article</vt:lpstr>
      <vt:lpstr>The Feminine Article</vt:lpstr>
      <vt:lpstr>The Neuter Article</vt:lpstr>
      <vt:lpstr>A-declension Case Endings</vt:lpstr>
      <vt:lpstr>O-declension Noun Endings</vt:lpstr>
      <vt:lpstr>Example of O-declension</vt:lpstr>
      <vt:lpstr>O-Declension Neuters</vt:lpstr>
      <vt:lpstr>The Greek Verb</vt:lpstr>
      <vt:lpstr>Present Tense Endings</vt:lpstr>
      <vt:lpstr>Future Tense Endings</vt:lpstr>
      <vt:lpstr>Imperfect Active Indicative</vt:lpstr>
      <vt:lpstr> First Aorist Active Indicative</vt:lpstr>
      <vt:lpstr>First Aorist Middle Indicative</vt:lpstr>
      <vt:lpstr>Relative Pronoun o(/j</vt:lpstr>
      <vt:lpstr>Demonstrative Pronouns</vt:lpstr>
      <vt:lpstr>Reflexive Pronouns</vt:lpstr>
      <vt:lpstr>Reciprocal  Pronouns</vt:lpstr>
      <vt:lpstr>Personal Pronouns</vt:lpstr>
      <vt:lpstr>pa=j = All, Every</vt:lpstr>
      <vt:lpstr>Irregular Adjectives</vt:lpstr>
      <vt:lpstr>Comparison of Adjectives</vt:lpstr>
      <vt:lpstr>Adverbs</vt:lpstr>
      <vt:lpstr>Irregular Nouns</vt:lpstr>
      <vt:lpstr>Numerals</vt:lpstr>
      <vt:lpstr>Declension of Cardinals</vt:lpstr>
      <vt:lpstr>ou)dei/j = no one</vt:lpstr>
      <vt:lpstr>Interrogative/Indefinite Pronoun</vt:lpstr>
      <vt:lpstr>Intensive Pronoun  au)to/j</vt:lpstr>
      <vt:lpstr>ei)mi/ = to be</vt:lpstr>
      <vt:lpstr>ei)mi/ = to be</vt:lpstr>
      <vt:lpstr>Present Participle</vt:lpstr>
      <vt:lpstr>Present Middle Indicative Endings </vt:lpstr>
      <vt:lpstr>Future Middle Indicative</vt:lpstr>
      <vt:lpstr>Present Active Subjunctive</vt:lpstr>
      <vt:lpstr>Present Middle/Passive Subjunctive</vt:lpstr>
      <vt:lpstr>Active Voice Optative Mood</vt:lpstr>
      <vt:lpstr>Present Middle Optative</vt:lpstr>
      <vt:lpstr>Present Active Imperative</vt:lpstr>
      <vt:lpstr>Perfect Active Indicative</vt:lpstr>
      <vt:lpstr>Pluperfect Active Indicative</vt:lpstr>
      <vt:lpstr>Infinitive Endings</vt:lpstr>
      <vt:lpstr>Present Participle</vt:lpstr>
      <vt:lpstr>Aorist Active Participle</vt:lpstr>
      <vt:lpstr>Perfect Active Participle</vt:lpstr>
      <vt:lpstr>Aorist Passive Participle</vt:lpstr>
      <vt:lpstr>First Aorist Passive Indicative</vt:lpstr>
      <vt:lpstr>First Aorist Passive Subjunctive</vt:lpstr>
      <vt:lpstr>First Aorist Passive Optative</vt:lpstr>
      <vt:lpstr>gignw/skw = “to perceive, know”</vt:lpstr>
      <vt:lpstr>oi)=da = “to know, perceive”</vt:lpstr>
      <vt:lpstr>Verbs Ending in mi</vt:lpstr>
      <vt:lpstr>Verbs Ending in mi</vt:lpstr>
      <vt:lpstr>Verbs Ending in mi</vt:lpstr>
      <vt:lpstr>Verbs Ending in mi</vt:lpstr>
      <vt:lpstr>Verbs Ending in mi</vt:lpstr>
      <vt:lpstr>Present Active Participle of mi Verbs</vt:lpstr>
      <vt:lpstr>Verbs Ending in mi</vt:lpstr>
      <vt:lpstr>Verbs Ending in mi</vt:lpstr>
      <vt:lpstr>Verbs Ending in mi</vt:lpstr>
      <vt:lpstr>Verbs Ending in mi</vt:lpstr>
      <vt:lpstr>Verbs Ending in mi</vt:lpstr>
      <vt:lpstr>Verbs Ending in mi</vt:lpstr>
      <vt:lpstr>Verbs Ending in mi</vt:lpstr>
      <vt:lpstr>Verbs Ending in mi</vt:lpstr>
      <vt:lpstr>mi Verbs Middle/Passive</vt:lpstr>
      <vt:lpstr>mi Verbs Middle/Passive</vt:lpstr>
      <vt:lpstr>mi Verbs Middle/Passive</vt:lpstr>
      <vt:lpstr>mi Verbs Middle/Passive</vt:lpstr>
      <vt:lpstr>mi Verbs Middle/Passive</vt:lpstr>
      <vt:lpstr>The Most Common Verbs</vt:lpstr>
      <vt:lpstr>The Most Common Verbs</vt:lpstr>
      <vt:lpstr>The Most Common Substantives</vt:lpstr>
      <vt:lpstr>The Most Common Substantives</vt:lpstr>
      <vt:lpstr>The Most Common Substantives</vt:lpstr>
      <vt:lpstr>The Most Common Substantives</vt:lpstr>
      <vt:lpstr>Types of Cases</vt:lpstr>
      <vt:lpstr>Types of Cases</vt:lpstr>
      <vt:lpstr>Types of Cases</vt:lpstr>
      <vt:lpstr>Types of Cases</vt:lpstr>
      <vt:lpstr>Types of Cases</vt:lpstr>
      <vt:lpstr>Types of Cases</vt:lpstr>
      <vt:lpstr>How the Article is Used</vt:lpstr>
      <vt:lpstr>Characteristics of the Verb</vt:lpstr>
      <vt:lpstr>Characteristics of the Verb</vt:lpstr>
      <vt:lpstr>Characteristics of the Verb</vt:lpstr>
      <vt:lpstr>Characteristics of the Verb</vt:lpstr>
      <vt:lpstr>Characteristics of the Verb</vt:lpstr>
      <vt:lpstr>Characteristics of the Verb</vt:lpstr>
      <vt:lpstr>Characteristics of the Verb</vt:lpstr>
      <vt:lpstr>Characteristics of the Verb</vt:lpstr>
      <vt:lpstr>Characteristics of the Verb</vt:lpstr>
      <vt:lpstr>Characteristics of the Verb</vt:lpstr>
      <vt:lpstr>Characteristics of the Verb</vt:lpstr>
      <vt:lpstr>Characteristics of the Verb</vt:lpstr>
      <vt:lpstr>Characteristics of the Verb</vt:lpstr>
      <vt:lpstr>Characteristics of the Verb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Alphabet</dc:title>
  <dc:creator>Bill</dc:creator>
  <cp:lastModifiedBy>Mark Clark</cp:lastModifiedBy>
  <cp:revision>197</cp:revision>
  <dcterms:created xsi:type="dcterms:W3CDTF">2016-04-26T16:33:12Z</dcterms:created>
  <dcterms:modified xsi:type="dcterms:W3CDTF">2020-10-16T04:55:07Z</dcterms:modified>
</cp:coreProperties>
</file>